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Lst>
  <p:notesMasterIdLst>
    <p:notesMasterId r:id="rId325"/>
  </p:notesMasterIdLst>
  <p:sldIdLst>
    <p:sldId id="2590" r:id="rId6"/>
    <p:sldId id="2561" r:id="rId7"/>
    <p:sldId id="2591" r:id="rId8"/>
    <p:sldId id="256" r:id="rId9"/>
    <p:sldId id="2592" r:id="rId10"/>
    <p:sldId id="268" r:id="rId11"/>
    <p:sldId id="2552" r:id="rId12"/>
    <p:sldId id="2593" r:id="rId13"/>
    <p:sldId id="798" r:id="rId14"/>
    <p:sldId id="2595" r:id="rId15"/>
    <p:sldId id="269" r:id="rId16"/>
    <p:sldId id="2594" r:id="rId17"/>
    <p:sldId id="791" r:id="rId18"/>
    <p:sldId id="2596" r:id="rId19"/>
    <p:sldId id="2587" r:id="rId20"/>
    <p:sldId id="2597" r:id="rId21"/>
    <p:sldId id="810" r:id="rId22"/>
    <p:sldId id="2598" r:id="rId23"/>
    <p:sldId id="271" r:id="rId24"/>
    <p:sldId id="272" r:id="rId25"/>
    <p:sldId id="2599" r:id="rId26"/>
    <p:sldId id="270" r:id="rId27"/>
    <p:sldId id="2600" r:id="rId28"/>
    <p:sldId id="2570" r:id="rId29"/>
    <p:sldId id="2601" r:id="rId30"/>
    <p:sldId id="2582" r:id="rId31"/>
    <p:sldId id="2602" r:id="rId32"/>
    <p:sldId id="2584" r:id="rId33"/>
    <p:sldId id="2585" r:id="rId34"/>
    <p:sldId id="2603" r:id="rId35"/>
    <p:sldId id="2571" r:id="rId36"/>
    <p:sldId id="2604" r:id="rId37"/>
    <p:sldId id="2558" r:id="rId38"/>
    <p:sldId id="2572" r:id="rId39"/>
    <p:sldId id="2573" r:id="rId40"/>
    <p:sldId id="2605" r:id="rId41"/>
    <p:sldId id="2580" r:id="rId42"/>
    <p:sldId id="2606" r:id="rId43"/>
    <p:sldId id="2562" r:id="rId44"/>
    <p:sldId id="2607" r:id="rId45"/>
    <p:sldId id="2559" r:id="rId46"/>
    <p:sldId id="2608" r:id="rId47"/>
    <p:sldId id="2563" r:id="rId48"/>
    <p:sldId id="2609" r:id="rId49"/>
    <p:sldId id="2583" r:id="rId50"/>
    <p:sldId id="2610" r:id="rId51"/>
    <p:sldId id="2586" r:id="rId52"/>
    <p:sldId id="2611" r:id="rId53"/>
    <p:sldId id="2578" r:id="rId54"/>
    <p:sldId id="2579" r:id="rId55"/>
    <p:sldId id="2612" r:id="rId56"/>
    <p:sldId id="257" r:id="rId57"/>
    <p:sldId id="2613" r:id="rId58"/>
    <p:sldId id="520" r:id="rId59"/>
    <p:sldId id="521" r:id="rId60"/>
    <p:sldId id="2614" r:id="rId61"/>
    <p:sldId id="2564" r:id="rId62"/>
    <p:sldId id="2588" r:id="rId63"/>
    <p:sldId id="2589" r:id="rId64"/>
    <p:sldId id="2639" r:id="rId65"/>
    <p:sldId id="2640" r:id="rId66"/>
    <p:sldId id="2615" r:id="rId67"/>
    <p:sldId id="2565" r:id="rId68"/>
    <p:sldId id="2616" r:id="rId69"/>
    <p:sldId id="2574" r:id="rId70"/>
    <p:sldId id="2575" r:id="rId71"/>
    <p:sldId id="2617" r:id="rId72"/>
    <p:sldId id="2576" r:id="rId73"/>
    <p:sldId id="2577" r:id="rId74"/>
    <p:sldId id="2618" r:id="rId75"/>
    <p:sldId id="2581" r:id="rId76"/>
    <p:sldId id="2619" r:id="rId77"/>
    <p:sldId id="2566" r:id="rId78"/>
    <p:sldId id="2568" r:id="rId79"/>
    <p:sldId id="2569" r:id="rId80"/>
    <p:sldId id="2567" r:id="rId81"/>
    <p:sldId id="2620" r:id="rId82"/>
    <p:sldId id="501" r:id="rId83"/>
    <p:sldId id="464" r:id="rId84"/>
    <p:sldId id="511" r:id="rId85"/>
    <p:sldId id="502" r:id="rId86"/>
    <p:sldId id="519" r:id="rId87"/>
    <p:sldId id="473" r:id="rId88"/>
    <p:sldId id="475" r:id="rId89"/>
    <p:sldId id="476" r:id="rId90"/>
    <p:sldId id="477" r:id="rId91"/>
    <p:sldId id="478" r:id="rId92"/>
    <p:sldId id="517" r:id="rId93"/>
    <p:sldId id="518" r:id="rId94"/>
    <p:sldId id="509" r:id="rId95"/>
    <p:sldId id="516" r:id="rId96"/>
    <p:sldId id="514" r:id="rId97"/>
    <p:sldId id="515" r:id="rId98"/>
    <p:sldId id="485" r:id="rId99"/>
    <p:sldId id="486" r:id="rId100"/>
    <p:sldId id="489" r:id="rId101"/>
    <p:sldId id="490" r:id="rId102"/>
    <p:sldId id="493" r:id="rId103"/>
    <p:sldId id="494" r:id="rId104"/>
    <p:sldId id="495" r:id="rId105"/>
    <p:sldId id="510" r:id="rId106"/>
    <p:sldId id="496" r:id="rId107"/>
    <p:sldId id="497" r:id="rId108"/>
    <p:sldId id="498" r:id="rId109"/>
    <p:sldId id="499" r:id="rId110"/>
    <p:sldId id="2621" r:id="rId111"/>
    <p:sldId id="523" r:id="rId112"/>
    <p:sldId id="276" r:id="rId113"/>
    <p:sldId id="524" r:id="rId114"/>
    <p:sldId id="286" r:id="rId115"/>
    <p:sldId id="284" r:id="rId116"/>
    <p:sldId id="288" r:id="rId117"/>
    <p:sldId id="289" r:id="rId118"/>
    <p:sldId id="292" r:id="rId119"/>
    <p:sldId id="279" r:id="rId120"/>
    <p:sldId id="287" r:id="rId121"/>
    <p:sldId id="2622" r:id="rId122"/>
    <p:sldId id="1740" r:id="rId123"/>
    <p:sldId id="1780" r:id="rId124"/>
    <p:sldId id="1819" r:id="rId125"/>
    <p:sldId id="1828" r:id="rId126"/>
    <p:sldId id="1847" r:id="rId127"/>
    <p:sldId id="1830" r:id="rId128"/>
    <p:sldId id="1848" r:id="rId129"/>
    <p:sldId id="1834" r:id="rId130"/>
    <p:sldId id="1823" r:id="rId131"/>
    <p:sldId id="1829" r:id="rId132"/>
    <p:sldId id="1849" r:id="rId133"/>
    <p:sldId id="1838" r:id="rId134"/>
    <p:sldId id="1850" r:id="rId135"/>
    <p:sldId id="1837" r:id="rId136"/>
    <p:sldId id="1835" r:id="rId137"/>
    <p:sldId id="1851" r:id="rId138"/>
    <p:sldId id="487" r:id="rId139"/>
    <p:sldId id="1782" r:id="rId140"/>
    <p:sldId id="1869" r:id="rId141"/>
    <p:sldId id="1742" r:id="rId142"/>
    <p:sldId id="1781" r:id="rId143"/>
    <p:sldId id="1788" r:id="rId144"/>
    <p:sldId id="1868" r:id="rId145"/>
    <p:sldId id="1767" r:id="rId146"/>
    <p:sldId id="1701" r:id="rId147"/>
    <p:sldId id="1853" r:id="rId148"/>
    <p:sldId id="1786" r:id="rId149"/>
    <p:sldId id="1787" r:id="rId150"/>
    <p:sldId id="1757" r:id="rId151"/>
    <p:sldId id="1843" r:id="rId152"/>
    <p:sldId id="1844" r:id="rId153"/>
    <p:sldId id="1758" r:id="rId154"/>
    <p:sldId id="1845" r:id="rId155"/>
    <p:sldId id="1811" r:id="rId156"/>
    <p:sldId id="1812" r:id="rId157"/>
    <p:sldId id="1791" r:id="rId158"/>
    <p:sldId id="1813" r:id="rId159"/>
    <p:sldId id="1808" r:id="rId160"/>
    <p:sldId id="1807" r:id="rId161"/>
    <p:sldId id="1744" r:id="rId162"/>
    <p:sldId id="1746" r:id="rId163"/>
    <p:sldId id="1784" r:id="rId164"/>
    <p:sldId id="1805" r:id="rId165"/>
    <p:sldId id="1866" r:id="rId166"/>
    <p:sldId id="539" r:id="rId167"/>
    <p:sldId id="1772" r:id="rId168"/>
    <p:sldId id="1773" r:id="rId169"/>
    <p:sldId id="1774" r:id="rId170"/>
    <p:sldId id="1775" r:id="rId171"/>
    <p:sldId id="1801" r:id="rId172"/>
    <p:sldId id="1792" r:id="rId173"/>
    <p:sldId id="1867" r:id="rId174"/>
    <p:sldId id="2636" r:id="rId175"/>
    <p:sldId id="1940" r:id="rId176"/>
    <p:sldId id="1941" r:id="rId177"/>
    <p:sldId id="1942" r:id="rId178"/>
    <p:sldId id="1943" r:id="rId179"/>
    <p:sldId id="1944" r:id="rId180"/>
    <p:sldId id="1945" r:id="rId181"/>
    <p:sldId id="1946" r:id="rId182"/>
    <p:sldId id="1947" r:id="rId183"/>
    <p:sldId id="1948" r:id="rId184"/>
    <p:sldId id="1950" r:id="rId185"/>
    <p:sldId id="1951" r:id="rId186"/>
    <p:sldId id="274" r:id="rId187"/>
    <p:sldId id="1952" r:id="rId188"/>
    <p:sldId id="1953" r:id="rId189"/>
    <p:sldId id="1954" r:id="rId190"/>
    <p:sldId id="278" r:id="rId191"/>
    <p:sldId id="1955" r:id="rId192"/>
    <p:sldId id="1956" r:id="rId193"/>
    <p:sldId id="1957" r:id="rId194"/>
    <p:sldId id="283" r:id="rId195"/>
    <p:sldId id="1958" r:id="rId196"/>
    <p:sldId id="1959" r:id="rId197"/>
    <p:sldId id="1960" r:id="rId198"/>
    <p:sldId id="290" r:id="rId199"/>
    <p:sldId id="291" r:id="rId200"/>
    <p:sldId id="302" r:id="rId201"/>
    <p:sldId id="304" r:id="rId202"/>
    <p:sldId id="305" r:id="rId203"/>
    <p:sldId id="307" r:id="rId204"/>
    <p:sldId id="2637" r:id="rId205"/>
    <p:sldId id="2638" r:id="rId206"/>
    <p:sldId id="2623" r:id="rId207"/>
    <p:sldId id="1870" r:id="rId208"/>
    <p:sldId id="296" r:id="rId209"/>
    <p:sldId id="300" r:id="rId210"/>
    <p:sldId id="319" r:id="rId211"/>
    <p:sldId id="294" r:id="rId212"/>
    <p:sldId id="324" r:id="rId213"/>
    <p:sldId id="326" r:id="rId214"/>
    <p:sldId id="327" r:id="rId215"/>
    <p:sldId id="295" r:id="rId216"/>
    <p:sldId id="2624" r:id="rId217"/>
    <p:sldId id="1872" r:id="rId218"/>
    <p:sldId id="1873" r:id="rId219"/>
    <p:sldId id="1874" r:id="rId220"/>
    <p:sldId id="1875" r:id="rId221"/>
    <p:sldId id="342" r:id="rId222"/>
    <p:sldId id="344" r:id="rId223"/>
    <p:sldId id="1876" r:id="rId224"/>
    <p:sldId id="1877" r:id="rId225"/>
    <p:sldId id="343" r:id="rId226"/>
    <p:sldId id="2625" r:id="rId227"/>
    <p:sldId id="1882" r:id="rId228"/>
    <p:sldId id="275" r:id="rId229"/>
    <p:sldId id="1883" r:id="rId230"/>
    <p:sldId id="1884" r:id="rId231"/>
    <p:sldId id="1885" r:id="rId232"/>
    <p:sldId id="1886" r:id="rId233"/>
    <p:sldId id="1887" r:id="rId234"/>
    <p:sldId id="1888" r:id="rId235"/>
    <p:sldId id="1889" r:id="rId236"/>
    <p:sldId id="830" r:id="rId237"/>
    <p:sldId id="1890" r:id="rId238"/>
    <p:sldId id="1891" r:id="rId239"/>
    <p:sldId id="280" r:id="rId240"/>
    <p:sldId id="1892" r:id="rId241"/>
    <p:sldId id="277" r:id="rId242"/>
    <p:sldId id="1893" r:id="rId243"/>
    <p:sldId id="1894" r:id="rId244"/>
    <p:sldId id="1895" r:id="rId245"/>
    <p:sldId id="281" r:id="rId246"/>
    <p:sldId id="1896" r:id="rId247"/>
    <p:sldId id="282" r:id="rId248"/>
    <p:sldId id="2626" r:id="rId249"/>
    <p:sldId id="1897" r:id="rId250"/>
    <p:sldId id="320" r:id="rId251"/>
    <p:sldId id="1898" r:id="rId252"/>
    <p:sldId id="1901" r:id="rId253"/>
    <p:sldId id="1902" r:id="rId254"/>
    <p:sldId id="1903" r:id="rId255"/>
    <p:sldId id="1910" r:id="rId256"/>
    <p:sldId id="2627" r:id="rId257"/>
    <p:sldId id="1914" r:id="rId258"/>
    <p:sldId id="439" r:id="rId259"/>
    <p:sldId id="1915" r:id="rId260"/>
    <p:sldId id="1916" r:id="rId261"/>
    <p:sldId id="491" r:id="rId262"/>
    <p:sldId id="492" r:id="rId263"/>
    <p:sldId id="1917" r:id="rId264"/>
    <p:sldId id="1918" r:id="rId265"/>
    <p:sldId id="1919" r:id="rId266"/>
    <p:sldId id="1920" r:id="rId267"/>
    <p:sldId id="1921" r:id="rId268"/>
    <p:sldId id="1922" r:id="rId269"/>
    <p:sldId id="1923" r:id="rId270"/>
    <p:sldId id="500" r:id="rId271"/>
    <p:sldId id="1924" r:id="rId272"/>
    <p:sldId id="1925" r:id="rId273"/>
    <p:sldId id="503" r:id="rId274"/>
    <p:sldId id="504" r:id="rId275"/>
    <p:sldId id="505" r:id="rId276"/>
    <p:sldId id="507" r:id="rId277"/>
    <p:sldId id="508" r:id="rId278"/>
    <p:sldId id="1926" r:id="rId279"/>
    <p:sldId id="1927" r:id="rId280"/>
    <p:sldId id="1928" r:id="rId281"/>
    <p:sldId id="512" r:id="rId282"/>
    <p:sldId id="513" r:id="rId283"/>
    <p:sldId id="1929" r:id="rId284"/>
    <p:sldId id="1930" r:id="rId285"/>
    <p:sldId id="1931" r:id="rId286"/>
    <p:sldId id="1932" r:id="rId287"/>
    <p:sldId id="1933" r:id="rId288"/>
    <p:sldId id="541" r:id="rId289"/>
    <p:sldId id="2632" r:id="rId290"/>
    <p:sldId id="2633" r:id="rId291"/>
    <p:sldId id="2634" r:id="rId292"/>
    <p:sldId id="2635" r:id="rId293"/>
    <p:sldId id="369" r:id="rId294"/>
    <p:sldId id="1934" r:id="rId295"/>
    <p:sldId id="1935" r:id="rId296"/>
    <p:sldId id="1936" r:id="rId297"/>
    <p:sldId id="522" r:id="rId298"/>
    <p:sldId id="1937" r:id="rId299"/>
    <p:sldId id="1938" r:id="rId300"/>
    <p:sldId id="525" r:id="rId301"/>
    <p:sldId id="526" r:id="rId302"/>
    <p:sldId id="527" r:id="rId303"/>
    <p:sldId id="528" r:id="rId304"/>
    <p:sldId id="529" r:id="rId305"/>
    <p:sldId id="364" r:id="rId306"/>
    <p:sldId id="365" r:id="rId307"/>
    <p:sldId id="366" r:id="rId308"/>
    <p:sldId id="530" r:id="rId309"/>
    <p:sldId id="531" r:id="rId310"/>
    <p:sldId id="367" r:id="rId311"/>
    <p:sldId id="368" r:id="rId312"/>
    <p:sldId id="437" r:id="rId313"/>
    <p:sldId id="532" r:id="rId314"/>
    <p:sldId id="533" r:id="rId315"/>
    <p:sldId id="534" r:id="rId316"/>
    <p:sldId id="535" r:id="rId317"/>
    <p:sldId id="536" r:id="rId318"/>
    <p:sldId id="537" r:id="rId319"/>
    <p:sldId id="538" r:id="rId320"/>
    <p:sldId id="540" r:id="rId321"/>
    <p:sldId id="2629" r:id="rId322"/>
    <p:sldId id="2630" r:id="rId323"/>
    <p:sldId id="2631" r:id="rId3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184" autoAdjust="0"/>
    <p:restoredTop sz="94660"/>
  </p:normalViewPr>
  <p:slideViewPr>
    <p:cSldViewPr snapToGrid="0">
      <p:cViewPr varScale="1">
        <p:scale>
          <a:sx n="115" d="100"/>
          <a:sy n="115" d="100"/>
        </p:scale>
        <p:origin x="1224" y="7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99" Type="http://schemas.openxmlformats.org/officeDocument/2006/relationships/slide" Target="slides/slide294.xml"/><Relationship Id="rId21" Type="http://schemas.openxmlformats.org/officeDocument/2006/relationships/slide" Target="slides/slide16.xml"/><Relationship Id="rId63" Type="http://schemas.openxmlformats.org/officeDocument/2006/relationships/slide" Target="slides/slide58.xml"/><Relationship Id="rId159" Type="http://schemas.openxmlformats.org/officeDocument/2006/relationships/slide" Target="slides/slide154.xml"/><Relationship Id="rId324" Type="http://schemas.openxmlformats.org/officeDocument/2006/relationships/slide" Target="slides/slide319.xml"/><Relationship Id="rId170" Type="http://schemas.openxmlformats.org/officeDocument/2006/relationships/slide" Target="slides/slide165.xml"/><Relationship Id="rId226" Type="http://schemas.openxmlformats.org/officeDocument/2006/relationships/slide" Target="slides/slide221.xml"/><Relationship Id="rId268" Type="http://schemas.openxmlformats.org/officeDocument/2006/relationships/slide" Target="slides/slide263.xml"/><Relationship Id="rId32" Type="http://schemas.openxmlformats.org/officeDocument/2006/relationships/slide" Target="slides/slide27.xml"/><Relationship Id="rId74" Type="http://schemas.openxmlformats.org/officeDocument/2006/relationships/slide" Target="slides/slide69.xml"/><Relationship Id="rId128" Type="http://schemas.openxmlformats.org/officeDocument/2006/relationships/slide" Target="slides/slide123.xml"/><Relationship Id="rId5" Type="http://schemas.openxmlformats.org/officeDocument/2006/relationships/slideMaster" Target="slideMasters/slideMaster2.xml"/><Relationship Id="rId181" Type="http://schemas.openxmlformats.org/officeDocument/2006/relationships/slide" Target="slides/slide176.xml"/><Relationship Id="rId237" Type="http://schemas.openxmlformats.org/officeDocument/2006/relationships/slide" Target="slides/slide232.xml"/><Relationship Id="rId279" Type="http://schemas.openxmlformats.org/officeDocument/2006/relationships/slide" Target="slides/slide274.xml"/><Relationship Id="rId43" Type="http://schemas.openxmlformats.org/officeDocument/2006/relationships/slide" Target="slides/slide38.xml"/><Relationship Id="rId139" Type="http://schemas.openxmlformats.org/officeDocument/2006/relationships/slide" Target="slides/slide134.xml"/><Relationship Id="rId290" Type="http://schemas.openxmlformats.org/officeDocument/2006/relationships/slide" Target="slides/slide285.xml"/><Relationship Id="rId304" Type="http://schemas.openxmlformats.org/officeDocument/2006/relationships/slide" Target="slides/slide299.xml"/><Relationship Id="rId85" Type="http://schemas.openxmlformats.org/officeDocument/2006/relationships/slide" Target="slides/slide80.xml"/><Relationship Id="rId150" Type="http://schemas.openxmlformats.org/officeDocument/2006/relationships/slide" Target="slides/slide145.xml"/><Relationship Id="rId192" Type="http://schemas.openxmlformats.org/officeDocument/2006/relationships/slide" Target="slides/slide187.xml"/><Relationship Id="rId206" Type="http://schemas.openxmlformats.org/officeDocument/2006/relationships/slide" Target="slides/slide201.xml"/><Relationship Id="rId248" Type="http://schemas.openxmlformats.org/officeDocument/2006/relationships/slide" Target="slides/slide243.xml"/><Relationship Id="rId12" Type="http://schemas.openxmlformats.org/officeDocument/2006/relationships/slide" Target="slides/slide7.xml"/><Relationship Id="rId108" Type="http://schemas.openxmlformats.org/officeDocument/2006/relationships/slide" Target="slides/slide103.xml"/><Relationship Id="rId315" Type="http://schemas.openxmlformats.org/officeDocument/2006/relationships/slide" Target="slides/slide310.xml"/><Relationship Id="rId54" Type="http://schemas.openxmlformats.org/officeDocument/2006/relationships/slide" Target="slides/slide49.xml"/><Relationship Id="rId96" Type="http://schemas.openxmlformats.org/officeDocument/2006/relationships/slide" Target="slides/slide91.xml"/><Relationship Id="rId161" Type="http://schemas.openxmlformats.org/officeDocument/2006/relationships/slide" Target="slides/slide156.xml"/><Relationship Id="rId217" Type="http://schemas.openxmlformats.org/officeDocument/2006/relationships/slide" Target="slides/slide212.xml"/><Relationship Id="rId259" Type="http://schemas.openxmlformats.org/officeDocument/2006/relationships/slide" Target="slides/slide254.xml"/><Relationship Id="rId23" Type="http://schemas.openxmlformats.org/officeDocument/2006/relationships/slide" Target="slides/slide18.xml"/><Relationship Id="rId119" Type="http://schemas.openxmlformats.org/officeDocument/2006/relationships/slide" Target="slides/slide114.xml"/><Relationship Id="rId270" Type="http://schemas.openxmlformats.org/officeDocument/2006/relationships/slide" Target="slides/slide265.xml"/><Relationship Id="rId326" Type="http://schemas.openxmlformats.org/officeDocument/2006/relationships/presProps" Target="presProps.xml"/><Relationship Id="rId65" Type="http://schemas.openxmlformats.org/officeDocument/2006/relationships/slide" Target="slides/slide60.xml"/><Relationship Id="rId130" Type="http://schemas.openxmlformats.org/officeDocument/2006/relationships/slide" Target="slides/slide125.xml"/><Relationship Id="rId172" Type="http://schemas.openxmlformats.org/officeDocument/2006/relationships/slide" Target="slides/slide167.xml"/><Relationship Id="rId228" Type="http://schemas.openxmlformats.org/officeDocument/2006/relationships/slide" Target="slides/slide223.xml"/><Relationship Id="rId281" Type="http://schemas.openxmlformats.org/officeDocument/2006/relationships/slide" Target="slides/slide276.xml"/><Relationship Id="rId34" Type="http://schemas.openxmlformats.org/officeDocument/2006/relationships/slide" Target="slides/slide29.xml"/><Relationship Id="rId76" Type="http://schemas.openxmlformats.org/officeDocument/2006/relationships/slide" Target="slides/slide71.xml"/><Relationship Id="rId141" Type="http://schemas.openxmlformats.org/officeDocument/2006/relationships/slide" Target="slides/slide136.xml"/><Relationship Id="rId7" Type="http://schemas.openxmlformats.org/officeDocument/2006/relationships/slide" Target="slides/slide2.xml"/><Relationship Id="rId183" Type="http://schemas.openxmlformats.org/officeDocument/2006/relationships/slide" Target="slides/slide178.xml"/><Relationship Id="rId239" Type="http://schemas.openxmlformats.org/officeDocument/2006/relationships/slide" Target="slides/slide234.xml"/><Relationship Id="rId250" Type="http://schemas.openxmlformats.org/officeDocument/2006/relationships/slide" Target="slides/slide245.xml"/><Relationship Id="rId271" Type="http://schemas.openxmlformats.org/officeDocument/2006/relationships/slide" Target="slides/slide266.xml"/><Relationship Id="rId292" Type="http://schemas.openxmlformats.org/officeDocument/2006/relationships/slide" Target="slides/slide287.xml"/><Relationship Id="rId306" Type="http://schemas.openxmlformats.org/officeDocument/2006/relationships/slide" Target="slides/slide301.xml"/><Relationship Id="rId24" Type="http://schemas.openxmlformats.org/officeDocument/2006/relationships/slide" Target="slides/slide19.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31" Type="http://schemas.openxmlformats.org/officeDocument/2006/relationships/slide" Target="slides/slide126.xml"/><Relationship Id="rId327" Type="http://schemas.openxmlformats.org/officeDocument/2006/relationships/viewProps" Target="viewProps.xml"/><Relationship Id="rId152" Type="http://schemas.openxmlformats.org/officeDocument/2006/relationships/slide" Target="slides/slide147.xml"/><Relationship Id="rId173" Type="http://schemas.openxmlformats.org/officeDocument/2006/relationships/slide" Target="slides/slide168.xml"/><Relationship Id="rId194" Type="http://schemas.openxmlformats.org/officeDocument/2006/relationships/slide" Target="slides/slide189.xml"/><Relationship Id="rId208" Type="http://schemas.openxmlformats.org/officeDocument/2006/relationships/slide" Target="slides/slide203.xml"/><Relationship Id="rId229" Type="http://schemas.openxmlformats.org/officeDocument/2006/relationships/slide" Target="slides/slide224.xml"/><Relationship Id="rId240" Type="http://schemas.openxmlformats.org/officeDocument/2006/relationships/slide" Target="slides/slide235.xml"/><Relationship Id="rId261" Type="http://schemas.openxmlformats.org/officeDocument/2006/relationships/slide" Target="slides/slide256.xml"/><Relationship Id="rId14" Type="http://schemas.openxmlformats.org/officeDocument/2006/relationships/slide" Target="slides/slide9.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282" Type="http://schemas.openxmlformats.org/officeDocument/2006/relationships/slide" Target="slides/slide277.xml"/><Relationship Id="rId317" Type="http://schemas.openxmlformats.org/officeDocument/2006/relationships/slide" Target="slides/slide312.xml"/><Relationship Id="rId8" Type="http://schemas.openxmlformats.org/officeDocument/2006/relationships/slide" Target="slides/slide3.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slide" Target="slides/slide179.xml"/><Relationship Id="rId219" Type="http://schemas.openxmlformats.org/officeDocument/2006/relationships/slide" Target="slides/slide214.xml"/><Relationship Id="rId230" Type="http://schemas.openxmlformats.org/officeDocument/2006/relationships/slide" Target="slides/slide225.xml"/><Relationship Id="rId251" Type="http://schemas.openxmlformats.org/officeDocument/2006/relationships/slide" Target="slides/slide246.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72" Type="http://schemas.openxmlformats.org/officeDocument/2006/relationships/slide" Target="slides/slide267.xml"/><Relationship Id="rId293" Type="http://schemas.openxmlformats.org/officeDocument/2006/relationships/slide" Target="slides/slide288.xml"/><Relationship Id="rId307" Type="http://schemas.openxmlformats.org/officeDocument/2006/relationships/slide" Target="slides/slide302.xml"/><Relationship Id="rId328" Type="http://schemas.openxmlformats.org/officeDocument/2006/relationships/theme" Target="theme/theme1.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95" Type="http://schemas.openxmlformats.org/officeDocument/2006/relationships/slide" Target="slides/slide190.xml"/><Relationship Id="rId209" Type="http://schemas.openxmlformats.org/officeDocument/2006/relationships/slide" Target="slides/slide204.xml"/><Relationship Id="rId220" Type="http://schemas.openxmlformats.org/officeDocument/2006/relationships/slide" Target="slides/slide215.xml"/><Relationship Id="rId241" Type="http://schemas.openxmlformats.org/officeDocument/2006/relationships/slide" Target="slides/slide23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262" Type="http://schemas.openxmlformats.org/officeDocument/2006/relationships/slide" Target="slides/slide257.xml"/><Relationship Id="rId283" Type="http://schemas.openxmlformats.org/officeDocument/2006/relationships/slide" Target="slides/slide278.xml"/><Relationship Id="rId318" Type="http://schemas.openxmlformats.org/officeDocument/2006/relationships/slide" Target="slides/slide313.xml"/><Relationship Id="rId78" Type="http://schemas.openxmlformats.org/officeDocument/2006/relationships/slide" Target="slides/slide73.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64" Type="http://schemas.openxmlformats.org/officeDocument/2006/relationships/slide" Target="slides/slide159.xml"/><Relationship Id="rId185" Type="http://schemas.openxmlformats.org/officeDocument/2006/relationships/slide" Target="slides/slide180.xml"/><Relationship Id="rId9" Type="http://schemas.openxmlformats.org/officeDocument/2006/relationships/slide" Target="slides/slide4.xml"/><Relationship Id="rId210" Type="http://schemas.openxmlformats.org/officeDocument/2006/relationships/slide" Target="slides/slide205.xml"/><Relationship Id="rId26" Type="http://schemas.openxmlformats.org/officeDocument/2006/relationships/slide" Target="slides/slide21.xml"/><Relationship Id="rId231" Type="http://schemas.openxmlformats.org/officeDocument/2006/relationships/slide" Target="slides/slide226.xml"/><Relationship Id="rId252" Type="http://schemas.openxmlformats.org/officeDocument/2006/relationships/slide" Target="slides/slide247.xml"/><Relationship Id="rId273" Type="http://schemas.openxmlformats.org/officeDocument/2006/relationships/slide" Target="slides/slide268.xml"/><Relationship Id="rId294" Type="http://schemas.openxmlformats.org/officeDocument/2006/relationships/slide" Target="slides/slide289.xml"/><Relationship Id="rId308" Type="http://schemas.openxmlformats.org/officeDocument/2006/relationships/slide" Target="slides/slide303.xml"/><Relationship Id="rId329" Type="http://schemas.openxmlformats.org/officeDocument/2006/relationships/tableStyles" Target="tableStyles.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96" Type="http://schemas.openxmlformats.org/officeDocument/2006/relationships/slide" Target="slides/slide191.xml"/><Relationship Id="rId200" Type="http://schemas.openxmlformats.org/officeDocument/2006/relationships/slide" Target="slides/slide195.xml"/><Relationship Id="rId16" Type="http://schemas.openxmlformats.org/officeDocument/2006/relationships/slide" Target="slides/slide11.xml"/><Relationship Id="rId221" Type="http://schemas.openxmlformats.org/officeDocument/2006/relationships/slide" Target="slides/slide216.xml"/><Relationship Id="rId242" Type="http://schemas.openxmlformats.org/officeDocument/2006/relationships/slide" Target="slides/slide237.xml"/><Relationship Id="rId263" Type="http://schemas.openxmlformats.org/officeDocument/2006/relationships/slide" Target="slides/slide258.xml"/><Relationship Id="rId284" Type="http://schemas.openxmlformats.org/officeDocument/2006/relationships/slide" Target="slides/slide279.xml"/><Relationship Id="rId319" Type="http://schemas.openxmlformats.org/officeDocument/2006/relationships/slide" Target="slides/slide314.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slide" Target="slides/slide160.xml"/><Relationship Id="rId186" Type="http://schemas.openxmlformats.org/officeDocument/2006/relationships/slide" Target="slides/slide181.xml"/><Relationship Id="rId211" Type="http://schemas.openxmlformats.org/officeDocument/2006/relationships/slide" Target="slides/slide206.xml"/><Relationship Id="rId232" Type="http://schemas.openxmlformats.org/officeDocument/2006/relationships/slide" Target="slides/slide227.xml"/><Relationship Id="rId253" Type="http://schemas.openxmlformats.org/officeDocument/2006/relationships/slide" Target="slides/slide248.xml"/><Relationship Id="rId274" Type="http://schemas.openxmlformats.org/officeDocument/2006/relationships/slide" Target="slides/slide269.xml"/><Relationship Id="rId295" Type="http://schemas.openxmlformats.org/officeDocument/2006/relationships/slide" Target="slides/slide290.xml"/><Relationship Id="rId309" Type="http://schemas.openxmlformats.org/officeDocument/2006/relationships/slide" Target="slides/slide304.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320" Type="http://schemas.openxmlformats.org/officeDocument/2006/relationships/slide" Target="slides/slide315.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slide" Target="slides/slide171.xml"/><Relationship Id="rId197" Type="http://schemas.openxmlformats.org/officeDocument/2006/relationships/slide" Target="slides/slide192.xml"/><Relationship Id="rId201" Type="http://schemas.openxmlformats.org/officeDocument/2006/relationships/slide" Target="slides/slide196.xml"/><Relationship Id="rId222" Type="http://schemas.openxmlformats.org/officeDocument/2006/relationships/slide" Target="slides/slide217.xml"/><Relationship Id="rId243" Type="http://schemas.openxmlformats.org/officeDocument/2006/relationships/slide" Target="slides/slide238.xml"/><Relationship Id="rId264" Type="http://schemas.openxmlformats.org/officeDocument/2006/relationships/slide" Target="slides/slide259.xml"/><Relationship Id="rId285" Type="http://schemas.openxmlformats.org/officeDocument/2006/relationships/slide" Target="slides/slide280.xml"/><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310" Type="http://schemas.openxmlformats.org/officeDocument/2006/relationships/slide" Target="slides/slide305.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slide" Target="slides/slide161.xml"/><Relationship Id="rId187" Type="http://schemas.openxmlformats.org/officeDocument/2006/relationships/slide" Target="slides/slide182.xml"/><Relationship Id="rId1" Type="http://schemas.openxmlformats.org/officeDocument/2006/relationships/customXml" Target="../customXml/item1.xml"/><Relationship Id="rId212" Type="http://schemas.openxmlformats.org/officeDocument/2006/relationships/slide" Target="slides/slide207.xml"/><Relationship Id="rId233" Type="http://schemas.openxmlformats.org/officeDocument/2006/relationships/slide" Target="slides/slide228.xml"/><Relationship Id="rId254" Type="http://schemas.openxmlformats.org/officeDocument/2006/relationships/slide" Target="slides/slide249.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275" Type="http://schemas.openxmlformats.org/officeDocument/2006/relationships/slide" Target="slides/slide270.xml"/><Relationship Id="rId296" Type="http://schemas.openxmlformats.org/officeDocument/2006/relationships/slide" Target="slides/slide291.xml"/><Relationship Id="rId300" Type="http://schemas.openxmlformats.org/officeDocument/2006/relationships/slide" Target="slides/slide295.xml"/><Relationship Id="rId60" Type="http://schemas.openxmlformats.org/officeDocument/2006/relationships/slide" Target="slides/slide55.xml"/><Relationship Id="rId81" Type="http://schemas.openxmlformats.org/officeDocument/2006/relationships/slide" Target="slides/slide76.xml"/><Relationship Id="rId135" Type="http://schemas.openxmlformats.org/officeDocument/2006/relationships/slide" Target="slides/slide130.xml"/><Relationship Id="rId156" Type="http://schemas.openxmlformats.org/officeDocument/2006/relationships/slide" Target="slides/slide151.xml"/><Relationship Id="rId177" Type="http://schemas.openxmlformats.org/officeDocument/2006/relationships/slide" Target="slides/slide172.xml"/><Relationship Id="rId198" Type="http://schemas.openxmlformats.org/officeDocument/2006/relationships/slide" Target="slides/slide193.xml"/><Relationship Id="rId321" Type="http://schemas.openxmlformats.org/officeDocument/2006/relationships/slide" Target="slides/slide316.xml"/><Relationship Id="rId202" Type="http://schemas.openxmlformats.org/officeDocument/2006/relationships/slide" Target="slides/slide197.xml"/><Relationship Id="rId223" Type="http://schemas.openxmlformats.org/officeDocument/2006/relationships/slide" Target="slides/slide218.xml"/><Relationship Id="rId244" Type="http://schemas.openxmlformats.org/officeDocument/2006/relationships/slide" Target="slides/slide239.xml"/><Relationship Id="rId18" Type="http://schemas.openxmlformats.org/officeDocument/2006/relationships/slide" Target="slides/slide13.xml"/><Relationship Id="rId39" Type="http://schemas.openxmlformats.org/officeDocument/2006/relationships/slide" Target="slides/slide34.xml"/><Relationship Id="rId265" Type="http://schemas.openxmlformats.org/officeDocument/2006/relationships/slide" Target="slides/slide260.xml"/><Relationship Id="rId286" Type="http://schemas.openxmlformats.org/officeDocument/2006/relationships/slide" Target="slides/slide281.xml"/><Relationship Id="rId50" Type="http://schemas.openxmlformats.org/officeDocument/2006/relationships/slide" Target="slides/slide45.xml"/><Relationship Id="rId104" Type="http://schemas.openxmlformats.org/officeDocument/2006/relationships/slide" Target="slides/slide99.xml"/><Relationship Id="rId125" Type="http://schemas.openxmlformats.org/officeDocument/2006/relationships/slide" Target="slides/slide120.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311" Type="http://schemas.openxmlformats.org/officeDocument/2006/relationships/slide" Target="slides/slide306.xml"/><Relationship Id="rId71" Type="http://schemas.openxmlformats.org/officeDocument/2006/relationships/slide" Target="slides/slide66.xml"/><Relationship Id="rId92" Type="http://schemas.openxmlformats.org/officeDocument/2006/relationships/slide" Target="slides/slide87.xml"/><Relationship Id="rId213" Type="http://schemas.openxmlformats.org/officeDocument/2006/relationships/slide" Target="slides/slide208.xml"/><Relationship Id="rId234" Type="http://schemas.openxmlformats.org/officeDocument/2006/relationships/slide" Target="slides/slide229.xml"/><Relationship Id="rId2" Type="http://schemas.openxmlformats.org/officeDocument/2006/relationships/customXml" Target="../customXml/item2.xml"/><Relationship Id="rId29" Type="http://schemas.openxmlformats.org/officeDocument/2006/relationships/slide" Target="slides/slide24.xml"/><Relationship Id="rId255" Type="http://schemas.openxmlformats.org/officeDocument/2006/relationships/slide" Target="slides/slide250.xml"/><Relationship Id="rId276" Type="http://schemas.openxmlformats.org/officeDocument/2006/relationships/slide" Target="slides/slide271.xml"/><Relationship Id="rId297" Type="http://schemas.openxmlformats.org/officeDocument/2006/relationships/slide" Target="slides/slide292.xml"/><Relationship Id="rId40" Type="http://schemas.openxmlformats.org/officeDocument/2006/relationships/slide" Target="slides/slide35.xml"/><Relationship Id="rId115" Type="http://schemas.openxmlformats.org/officeDocument/2006/relationships/slide" Target="slides/slide110.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301" Type="http://schemas.openxmlformats.org/officeDocument/2006/relationships/slide" Target="slides/slide296.xml"/><Relationship Id="rId322" Type="http://schemas.openxmlformats.org/officeDocument/2006/relationships/slide" Target="slides/slide317.xml"/><Relationship Id="rId61" Type="http://schemas.openxmlformats.org/officeDocument/2006/relationships/slide" Target="slides/slide56.xml"/><Relationship Id="rId82" Type="http://schemas.openxmlformats.org/officeDocument/2006/relationships/slide" Target="slides/slide77.xml"/><Relationship Id="rId199" Type="http://schemas.openxmlformats.org/officeDocument/2006/relationships/slide" Target="slides/slide194.xml"/><Relationship Id="rId203" Type="http://schemas.openxmlformats.org/officeDocument/2006/relationships/slide" Target="slides/slide198.xml"/><Relationship Id="rId19" Type="http://schemas.openxmlformats.org/officeDocument/2006/relationships/slide" Target="slides/slide14.xml"/><Relationship Id="rId224" Type="http://schemas.openxmlformats.org/officeDocument/2006/relationships/slide" Target="slides/slide219.xml"/><Relationship Id="rId245" Type="http://schemas.openxmlformats.org/officeDocument/2006/relationships/slide" Target="slides/slide240.xml"/><Relationship Id="rId266" Type="http://schemas.openxmlformats.org/officeDocument/2006/relationships/slide" Target="slides/slide261.xml"/><Relationship Id="rId287" Type="http://schemas.openxmlformats.org/officeDocument/2006/relationships/slide" Target="slides/slide282.xml"/><Relationship Id="rId30" Type="http://schemas.openxmlformats.org/officeDocument/2006/relationships/slide" Target="slides/slide2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312" Type="http://schemas.openxmlformats.org/officeDocument/2006/relationships/slide" Target="slides/slide307.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189" Type="http://schemas.openxmlformats.org/officeDocument/2006/relationships/slide" Target="slides/slide184.xml"/><Relationship Id="rId3" Type="http://schemas.openxmlformats.org/officeDocument/2006/relationships/customXml" Target="../customXml/item3.xml"/><Relationship Id="rId214" Type="http://schemas.openxmlformats.org/officeDocument/2006/relationships/slide" Target="slides/slide209.xml"/><Relationship Id="rId235" Type="http://schemas.openxmlformats.org/officeDocument/2006/relationships/slide" Target="slides/slide230.xml"/><Relationship Id="rId256" Type="http://schemas.openxmlformats.org/officeDocument/2006/relationships/slide" Target="slides/slide251.xml"/><Relationship Id="rId277" Type="http://schemas.openxmlformats.org/officeDocument/2006/relationships/slide" Target="slides/slide272.xml"/><Relationship Id="rId298" Type="http://schemas.openxmlformats.org/officeDocument/2006/relationships/slide" Target="slides/slide293.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302" Type="http://schemas.openxmlformats.org/officeDocument/2006/relationships/slide" Target="slides/slide297.xml"/><Relationship Id="rId323" Type="http://schemas.openxmlformats.org/officeDocument/2006/relationships/slide" Target="slides/slide318.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179" Type="http://schemas.openxmlformats.org/officeDocument/2006/relationships/slide" Target="slides/slide174.xml"/><Relationship Id="rId190" Type="http://schemas.openxmlformats.org/officeDocument/2006/relationships/slide" Target="slides/slide185.xml"/><Relationship Id="rId204" Type="http://schemas.openxmlformats.org/officeDocument/2006/relationships/slide" Target="slides/slide199.xml"/><Relationship Id="rId225" Type="http://schemas.openxmlformats.org/officeDocument/2006/relationships/slide" Target="slides/slide220.xml"/><Relationship Id="rId246" Type="http://schemas.openxmlformats.org/officeDocument/2006/relationships/slide" Target="slides/slide241.xml"/><Relationship Id="rId267" Type="http://schemas.openxmlformats.org/officeDocument/2006/relationships/slide" Target="slides/slide262.xml"/><Relationship Id="rId288" Type="http://schemas.openxmlformats.org/officeDocument/2006/relationships/slide" Target="slides/slide283.xml"/><Relationship Id="rId106" Type="http://schemas.openxmlformats.org/officeDocument/2006/relationships/slide" Target="slides/slide101.xml"/><Relationship Id="rId127" Type="http://schemas.openxmlformats.org/officeDocument/2006/relationships/slide" Target="slides/slide122.xml"/><Relationship Id="rId313" Type="http://schemas.openxmlformats.org/officeDocument/2006/relationships/slide" Target="slides/slide308.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94" Type="http://schemas.openxmlformats.org/officeDocument/2006/relationships/slide" Target="slides/slide89.xml"/><Relationship Id="rId148" Type="http://schemas.openxmlformats.org/officeDocument/2006/relationships/slide" Target="slides/slide143.xml"/><Relationship Id="rId169" Type="http://schemas.openxmlformats.org/officeDocument/2006/relationships/slide" Target="slides/slide164.xml"/><Relationship Id="rId4" Type="http://schemas.openxmlformats.org/officeDocument/2006/relationships/slideMaster" Target="slideMasters/slideMaster1.xml"/><Relationship Id="rId180" Type="http://schemas.openxmlformats.org/officeDocument/2006/relationships/slide" Target="slides/slide175.xml"/><Relationship Id="rId215" Type="http://schemas.openxmlformats.org/officeDocument/2006/relationships/slide" Target="slides/slide210.xml"/><Relationship Id="rId236" Type="http://schemas.openxmlformats.org/officeDocument/2006/relationships/slide" Target="slides/slide231.xml"/><Relationship Id="rId257" Type="http://schemas.openxmlformats.org/officeDocument/2006/relationships/slide" Target="slides/slide252.xml"/><Relationship Id="rId278" Type="http://schemas.openxmlformats.org/officeDocument/2006/relationships/slide" Target="slides/slide273.xml"/><Relationship Id="rId303" Type="http://schemas.openxmlformats.org/officeDocument/2006/relationships/slide" Target="slides/slide298.xml"/><Relationship Id="rId42" Type="http://schemas.openxmlformats.org/officeDocument/2006/relationships/slide" Target="slides/slide37.xml"/><Relationship Id="rId84" Type="http://schemas.openxmlformats.org/officeDocument/2006/relationships/slide" Target="slides/slide79.xml"/><Relationship Id="rId138" Type="http://schemas.openxmlformats.org/officeDocument/2006/relationships/slide" Target="slides/slide133.xml"/><Relationship Id="rId191" Type="http://schemas.openxmlformats.org/officeDocument/2006/relationships/slide" Target="slides/slide186.xml"/><Relationship Id="rId205" Type="http://schemas.openxmlformats.org/officeDocument/2006/relationships/slide" Target="slides/slide200.xml"/><Relationship Id="rId247" Type="http://schemas.openxmlformats.org/officeDocument/2006/relationships/slide" Target="slides/slide242.xml"/><Relationship Id="rId107" Type="http://schemas.openxmlformats.org/officeDocument/2006/relationships/slide" Target="slides/slide102.xml"/><Relationship Id="rId289" Type="http://schemas.openxmlformats.org/officeDocument/2006/relationships/slide" Target="slides/slide284.xml"/><Relationship Id="rId11" Type="http://schemas.openxmlformats.org/officeDocument/2006/relationships/slide" Target="slides/slide6.xml"/><Relationship Id="rId53" Type="http://schemas.openxmlformats.org/officeDocument/2006/relationships/slide" Target="slides/slide48.xml"/><Relationship Id="rId149" Type="http://schemas.openxmlformats.org/officeDocument/2006/relationships/slide" Target="slides/slide144.xml"/><Relationship Id="rId314" Type="http://schemas.openxmlformats.org/officeDocument/2006/relationships/slide" Target="slides/slide309.xml"/><Relationship Id="rId95" Type="http://schemas.openxmlformats.org/officeDocument/2006/relationships/slide" Target="slides/slide90.xml"/><Relationship Id="rId160" Type="http://schemas.openxmlformats.org/officeDocument/2006/relationships/slide" Target="slides/slide155.xml"/><Relationship Id="rId216" Type="http://schemas.openxmlformats.org/officeDocument/2006/relationships/slide" Target="slides/slide211.xml"/><Relationship Id="rId258" Type="http://schemas.openxmlformats.org/officeDocument/2006/relationships/slide" Target="slides/slide253.xml"/><Relationship Id="rId22" Type="http://schemas.openxmlformats.org/officeDocument/2006/relationships/slide" Target="slides/slide17.xml"/><Relationship Id="rId64" Type="http://schemas.openxmlformats.org/officeDocument/2006/relationships/slide" Target="slides/slide59.xml"/><Relationship Id="rId118" Type="http://schemas.openxmlformats.org/officeDocument/2006/relationships/slide" Target="slides/slide113.xml"/><Relationship Id="rId325" Type="http://schemas.openxmlformats.org/officeDocument/2006/relationships/notesMaster" Target="notesMasters/notesMaster1.xml"/><Relationship Id="rId171" Type="http://schemas.openxmlformats.org/officeDocument/2006/relationships/slide" Target="slides/slide166.xml"/><Relationship Id="rId227" Type="http://schemas.openxmlformats.org/officeDocument/2006/relationships/slide" Target="slides/slide222.xml"/><Relationship Id="rId269" Type="http://schemas.openxmlformats.org/officeDocument/2006/relationships/slide" Target="slides/slide264.xml"/><Relationship Id="rId33" Type="http://schemas.openxmlformats.org/officeDocument/2006/relationships/slide" Target="slides/slide28.xml"/><Relationship Id="rId129" Type="http://schemas.openxmlformats.org/officeDocument/2006/relationships/slide" Target="slides/slide124.xml"/><Relationship Id="rId280" Type="http://schemas.openxmlformats.org/officeDocument/2006/relationships/slide" Target="slides/slide275.xml"/><Relationship Id="rId75" Type="http://schemas.openxmlformats.org/officeDocument/2006/relationships/slide" Target="slides/slide70.xml"/><Relationship Id="rId140" Type="http://schemas.openxmlformats.org/officeDocument/2006/relationships/slide" Target="slides/slide135.xml"/><Relationship Id="rId182" Type="http://schemas.openxmlformats.org/officeDocument/2006/relationships/slide" Target="slides/slide177.xml"/><Relationship Id="rId6" Type="http://schemas.openxmlformats.org/officeDocument/2006/relationships/slide" Target="slides/slide1.xml"/><Relationship Id="rId238" Type="http://schemas.openxmlformats.org/officeDocument/2006/relationships/slide" Target="slides/slide233.xml"/><Relationship Id="rId291" Type="http://schemas.openxmlformats.org/officeDocument/2006/relationships/slide" Target="slides/slide286.xml"/><Relationship Id="rId305" Type="http://schemas.openxmlformats.org/officeDocument/2006/relationships/slide" Target="slides/slide300.xml"/><Relationship Id="rId44" Type="http://schemas.openxmlformats.org/officeDocument/2006/relationships/slide" Target="slides/slide39.xml"/><Relationship Id="rId86" Type="http://schemas.openxmlformats.org/officeDocument/2006/relationships/slide" Target="slides/slide81.xml"/><Relationship Id="rId151" Type="http://schemas.openxmlformats.org/officeDocument/2006/relationships/slide" Target="slides/slide146.xml"/><Relationship Id="rId193" Type="http://schemas.openxmlformats.org/officeDocument/2006/relationships/slide" Target="slides/slide188.xml"/><Relationship Id="rId207" Type="http://schemas.openxmlformats.org/officeDocument/2006/relationships/slide" Target="slides/slide202.xml"/><Relationship Id="rId249" Type="http://schemas.openxmlformats.org/officeDocument/2006/relationships/slide" Target="slides/slide244.xml"/><Relationship Id="rId13" Type="http://schemas.openxmlformats.org/officeDocument/2006/relationships/slide" Target="slides/slide8.xml"/><Relationship Id="rId109" Type="http://schemas.openxmlformats.org/officeDocument/2006/relationships/slide" Target="slides/slide104.xml"/><Relationship Id="rId260" Type="http://schemas.openxmlformats.org/officeDocument/2006/relationships/slide" Target="slides/slide255.xml"/><Relationship Id="rId316" Type="http://schemas.openxmlformats.org/officeDocument/2006/relationships/slide" Target="slides/slide311.xml"/><Relationship Id="rId55" Type="http://schemas.openxmlformats.org/officeDocument/2006/relationships/slide" Target="slides/slide50.xml"/><Relationship Id="rId97" Type="http://schemas.openxmlformats.org/officeDocument/2006/relationships/slide" Target="slides/slide92.xml"/><Relationship Id="rId120" Type="http://schemas.openxmlformats.org/officeDocument/2006/relationships/slide" Target="slides/slide115.xml"/><Relationship Id="rId162" Type="http://schemas.openxmlformats.org/officeDocument/2006/relationships/slide" Target="slides/slide157.xml"/><Relationship Id="rId218" Type="http://schemas.openxmlformats.org/officeDocument/2006/relationships/slide" Target="slides/slide21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619737903786759"/>
          <c:y val="6.6738642594298819E-3"/>
          <c:w val="0.69149216771931765"/>
          <c:h val="0.84289569331471748"/>
        </c:manualLayout>
      </c:layout>
      <c:doughnutChart>
        <c:varyColors val="1"/>
        <c:ser>
          <c:idx val="0"/>
          <c:order val="0"/>
          <c:tx>
            <c:strRef>
              <c:f>Sheet1!$B$1</c:f>
              <c:strCache>
                <c:ptCount val="1"/>
                <c:pt idx="0">
                  <c:v>Fatalities</c:v>
                </c:pt>
              </c:strCache>
            </c:strRef>
          </c:tx>
          <c:dPt>
            <c:idx val="0"/>
            <c:bubble3D val="0"/>
            <c:spPr>
              <a:solidFill>
                <a:schemeClr val="accent1"/>
              </a:solidFill>
              <a:ln>
                <a:noFill/>
              </a:ln>
              <a:effectLst/>
            </c:spPr>
            <c:extLst>
              <c:ext xmlns:c16="http://schemas.microsoft.com/office/drawing/2014/chart" uri="{C3380CC4-5D6E-409C-BE32-E72D297353CC}">
                <c16:uniqueId val="{00000001-F3BE-4CBC-845B-C9C3664790DA}"/>
              </c:ext>
            </c:extLst>
          </c:dPt>
          <c:dPt>
            <c:idx val="1"/>
            <c:bubble3D val="0"/>
            <c:spPr>
              <a:solidFill>
                <a:schemeClr val="accent3"/>
              </a:solidFill>
              <a:ln>
                <a:noFill/>
              </a:ln>
              <a:effectLst/>
            </c:spPr>
            <c:extLst>
              <c:ext xmlns:c16="http://schemas.microsoft.com/office/drawing/2014/chart" uri="{C3380CC4-5D6E-409C-BE32-E72D297353CC}">
                <c16:uniqueId val="{00000003-F3BE-4CBC-845B-C9C3664790DA}"/>
              </c:ext>
            </c:extLst>
          </c:dPt>
          <c:dPt>
            <c:idx val="2"/>
            <c:bubble3D val="0"/>
            <c:spPr>
              <a:solidFill>
                <a:schemeClr val="accent5"/>
              </a:solidFill>
              <a:ln>
                <a:noFill/>
              </a:ln>
              <a:effectLst/>
            </c:spPr>
            <c:extLst>
              <c:ext xmlns:c16="http://schemas.microsoft.com/office/drawing/2014/chart" uri="{C3380CC4-5D6E-409C-BE32-E72D297353CC}">
                <c16:uniqueId val="{00000005-F3BE-4CBC-845B-C9C3664790DA}"/>
              </c:ext>
            </c:extLst>
          </c:dPt>
          <c:dPt>
            <c:idx val="3"/>
            <c:bubble3D val="0"/>
            <c:spPr>
              <a:solidFill>
                <a:schemeClr val="accent1">
                  <a:lumMod val="60000"/>
                </a:schemeClr>
              </a:solidFill>
              <a:ln>
                <a:noFill/>
              </a:ln>
              <a:effectLst/>
            </c:spPr>
            <c:extLst>
              <c:ext xmlns:c16="http://schemas.microsoft.com/office/drawing/2014/chart" uri="{C3380CC4-5D6E-409C-BE32-E72D297353CC}">
                <c16:uniqueId val="{00000007-F3BE-4CBC-845B-C9C3664790DA}"/>
              </c:ext>
            </c:extLst>
          </c:dPt>
          <c:dPt>
            <c:idx val="4"/>
            <c:bubble3D val="0"/>
            <c:spPr>
              <a:solidFill>
                <a:schemeClr val="accent3">
                  <a:lumMod val="60000"/>
                </a:schemeClr>
              </a:solidFill>
              <a:ln>
                <a:noFill/>
              </a:ln>
              <a:effectLst/>
            </c:spPr>
            <c:extLst>
              <c:ext xmlns:c16="http://schemas.microsoft.com/office/drawing/2014/chart" uri="{C3380CC4-5D6E-409C-BE32-E72D297353CC}">
                <c16:uniqueId val="{00000009-F3BE-4CBC-845B-C9C3664790DA}"/>
              </c:ext>
            </c:extLst>
          </c:dPt>
          <c:dLbls>
            <c:numFmt formatCode="General" sourceLinked="0"/>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Arial Black" panose="020B0A04020102020204" pitchFamily="34" charset="0"/>
                    <a:ea typeface="+mn-ea"/>
                    <a:cs typeface="+mn-cs"/>
                  </a:defRPr>
                </a:pPr>
                <a:endParaRPr lang="en-US"/>
              </a:p>
            </c:txPr>
            <c:showLegendKey val="0"/>
            <c:showVal val="1"/>
            <c:showCatName val="0"/>
            <c:showSerName val="0"/>
            <c:showPercent val="0"/>
            <c:showBubbleSize val="0"/>
            <c:showLeaderLines val="1"/>
            <c:leaderLines>
              <c:spPr>
                <a:ln w="12700" cap="flat" cmpd="sng" algn="ctr">
                  <a:solidFill>
                    <a:schemeClr val="tx1"/>
                  </a:solidFill>
                  <a:prstDash val="solid"/>
                  <a:round/>
                </a:ln>
                <a:effectLst/>
              </c:spPr>
            </c:leaderLines>
            <c:extLst>
              <c:ext xmlns:c15="http://schemas.microsoft.com/office/drawing/2012/chart" uri="{CE6537A1-D6FC-4f65-9D91-7224C49458BB}"/>
            </c:extLst>
          </c:dLbls>
          <c:cat>
            <c:strRef>
              <c:f>Sheet1!$A$2:$A$6</c:f>
              <c:strCache>
                <c:ptCount val="5"/>
                <c:pt idx="0">
                  <c:v>Dump Truck</c:v>
                </c:pt>
                <c:pt idx="1">
                  <c:v>Semi/Tractor Trailer</c:v>
                </c:pt>
                <c:pt idx="2">
                  <c:v>Truck</c:v>
                </c:pt>
                <c:pt idx="3">
                  <c:v>Forklift</c:v>
                </c:pt>
                <c:pt idx="4">
                  <c:v>Garbage Truck</c:v>
                </c:pt>
              </c:strCache>
            </c:strRef>
          </c:cat>
          <c:val>
            <c:numRef>
              <c:f>Sheet1!$B$2:$B$6</c:f>
              <c:numCache>
                <c:formatCode>General</c:formatCode>
                <c:ptCount val="5"/>
                <c:pt idx="0">
                  <c:v>67</c:v>
                </c:pt>
                <c:pt idx="1">
                  <c:v>40</c:v>
                </c:pt>
                <c:pt idx="2">
                  <c:v>30</c:v>
                </c:pt>
                <c:pt idx="3">
                  <c:v>21</c:v>
                </c:pt>
                <c:pt idx="4">
                  <c:v>20</c:v>
                </c:pt>
              </c:numCache>
            </c:numRef>
          </c:val>
          <c:extLst>
            <c:ext xmlns:c16="http://schemas.microsoft.com/office/drawing/2014/chart" uri="{C3380CC4-5D6E-409C-BE32-E72D297353CC}">
              <c16:uniqueId val="{0000000A-F3BE-4CBC-845B-C9C3664790DA}"/>
            </c:ext>
          </c:extLst>
        </c:ser>
        <c:dLbls>
          <c:showLegendKey val="0"/>
          <c:showVal val="0"/>
          <c:showCatName val="0"/>
          <c:showSerName val="0"/>
          <c:showPercent val="0"/>
          <c:showBubbleSize val="0"/>
          <c:showLeaderLines val="1"/>
        </c:dLbls>
        <c:firstSliceAng val="0"/>
        <c:holeSize val="59"/>
      </c:doughnutChart>
      <c:spPr>
        <a:noFill/>
        <a:ln>
          <a:noFill/>
        </a:ln>
        <a:effectLst/>
      </c:spPr>
    </c:plotArea>
    <c:legend>
      <c:legendPos val="b"/>
      <c:layout>
        <c:manualLayout>
          <c:xMode val="edge"/>
          <c:yMode val="edge"/>
          <c:x val="1.9664450070949611E-2"/>
          <c:y val="0.90505892793551557"/>
          <c:w val="0.92062398560603953"/>
          <c:h val="9.4941072064484419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mn-cs"/>
            </a:defRPr>
          </a:pPr>
          <a:endParaRPr lang="en-US"/>
        </a:p>
      </c:txPr>
    </c:legend>
    <c:plotVisOnly val="1"/>
    <c:dispBlanksAs val="gap"/>
    <c:showDLblsOverMax val="0"/>
  </c:chart>
  <c:spPr>
    <a:noFill/>
    <a:ln w="12700" cap="flat" cmpd="sng" algn="ctr">
      <a:noFill/>
      <a:prstDash val="solid"/>
      <a:miter lim="800000"/>
    </a:ln>
    <a:effectLst/>
  </c:spPr>
  <c:txPr>
    <a:bodyPr/>
    <a:lstStyle/>
    <a:p>
      <a:pPr>
        <a:defRPr sz="1000" baseline="0">
          <a:latin typeface="Arial" panose="020B0604020202020204" pitchFamily="34" charset="0"/>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104.svg"/><Relationship Id="rId2" Type="http://schemas.openxmlformats.org/officeDocument/2006/relationships/image" Target="../media/image103.svg"/><Relationship Id="rId1" Type="http://schemas.openxmlformats.org/officeDocument/2006/relationships/image" Target="../media/image102.svg"/></Relationships>
</file>

<file path=ppt/diagrams/_rels/data3.xml.rels><?xml version="1.0" encoding="UTF-8" standalone="yes"?>
<Relationships xmlns="http://schemas.openxmlformats.org/package/2006/relationships"><Relationship Id="rId3" Type="http://schemas.openxmlformats.org/officeDocument/2006/relationships/image" Target="../media/image249.svg"/><Relationship Id="rId2" Type="http://schemas.openxmlformats.org/officeDocument/2006/relationships/image" Target="../media/image248.svg"/><Relationship Id="rId1" Type="http://schemas.openxmlformats.org/officeDocument/2006/relationships/image" Target="../media/image247.svg"/><Relationship Id="rId6" Type="http://schemas.openxmlformats.org/officeDocument/2006/relationships/image" Target="../media/image252.svg"/><Relationship Id="rId5" Type="http://schemas.openxmlformats.org/officeDocument/2006/relationships/image" Target="../media/image251.svg"/><Relationship Id="rId4" Type="http://schemas.openxmlformats.org/officeDocument/2006/relationships/image" Target="../media/image250.svg"/></Relationships>
</file>

<file path=ppt/diagrams/_rels/data4.xml.rels><?xml version="1.0" encoding="UTF-8" standalone="yes"?>
<Relationships xmlns="http://schemas.openxmlformats.org/package/2006/relationships"><Relationship Id="rId3" Type="http://schemas.openxmlformats.org/officeDocument/2006/relationships/image" Target="../media/image261.svg"/><Relationship Id="rId2" Type="http://schemas.openxmlformats.org/officeDocument/2006/relationships/image" Target="../media/image260.svg"/><Relationship Id="rId1" Type="http://schemas.openxmlformats.org/officeDocument/2006/relationships/image" Target="../media/image259.svg"/></Relationships>
</file>

<file path=ppt/diagrams/_rels/data5.xml.rels><?xml version="1.0" encoding="UTF-8" standalone="yes"?>
<Relationships xmlns="http://schemas.openxmlformats.org/package/2006/relationships"><Relationship Id="rId3" Type="http://schemas.openxmlformats.org/officeDocument/2006/relationships/image" Target="../media/image249.svg"/><Relationship Id="rId2" Type="http://schemas.openxmlformats.org/officeDocument/2006/relationships/image" Target="../media/image248.svg"/><Relationship Id="rId1" Type="http://schemas.openxmlformats.org/officeDocument/2006/relationships/image" Target="../media/image247.svg"/><Relationship Id="rId6" Type="http://schemas.openxmlformats.org/officeDocument/2006/relationships/image" Target="../media/image252.svg"/><Relationship Id="rId5" Type="http://schemas.openxmlformats.org/officeDocument/2006/relationships/image" Target="../media/image251.svg"/><Relationship Id="rId4" Type="http://schemas.openxmlformats.org/officeDocument/2006/relationships/image" Target="../media/image250.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04.svg"/><Relationship Id="rId2" Type="http://schemas.openxmlformats.org/officeDocument/2006/relationships/image" Target="../media/image103.svg"/><Relationship Id="rId1" Type="http://schemas.openxmlformats.org/officeDocument/2006/relationships/image" Target="../media/image102.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49.svg"/><Relationship Id="rId2" Type="http://schemas.openxmlformats.org/officeDocument/2006/relationships/image" Target="../media/image248.svg"/><Relationship Id="rId1" Type="http://schemas.openxmlformats.org/officeDocument/2006/relationships/image" Target="../media/image247.svg"/><Relationship Id="rId6" Type="http://schemas.openxmlformats.org/officeDocument/2006/relationships/image" Target="../media/image252.svg"/><Relationship Id="rId5" Type="http://schemas.openxmlformats.org/officeDocument/2006/relationships/image" Target="../media/image251.svg"/><Relationship Id="rId4" Type="http://schemas.openxmlformats.org/officeDocument/2006/relationships/image" Target="../media/image250.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61.svg"/><Relationship Id="rId2" Type="http://schemas.openxmlformats.org/officeDocument/2006/relationships/image" Target="../media/image260.svg"/><Relationship Id="rId1" Type="http://schemas.openxmlformats.org/officeDocument/2006/relationships/image" Target="../media/image259.svg"/></Relationships>
</file>

<file path=ppt/diagrams/_rels/drawing5.xml.rels><?xml version="1.0" encoding="UTF-8" standalone="yes"?>
<Relationships xmlns="http://schemas.openxmlformats.org/package/2006/relationships"><Relationship Id="rId3" Type="http://schemas.openxmlformats.org/officeDocument/2006/relationships/image" Target="../media/image249.svg"/><Relationship Id="rId2" Type="http://schemas.openxmlformats.org/officeDocument/2006/relationships/image" Target="../media/image248.svg"/><Relationship Id="rId1" Type="http://schemas.openxmlformats.org/officeDocument/2006/relationships/image" Target="../media/image247.svg"/><Relationship Id="rId6" Type="http://schemas.openxmlformats.org/officeDocument/2006/relationships/image" Target="../media/image252.svg"/><Relationship Id="rId5" Type="http://schemas.openxmlformats.org/officeDocument/2006/relationships/image" Target="../media/image251.svg"/><Relationship Id="rId4" Type="http://schemas.openxmlformats.org/officeDocument/2006/relationships/image" Target="../media/image250.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4_2">
  <dgm:title val=""/>
  <dgm:desc val=""/>
  <dgm:catLst>
    <dgm:cat type="accent4" pri="14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a:alpha val="0"/>
      </a:schemeClr>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3C1D43-3CCA-43EA-8200-AFD0D877C53F}" type="doc">
      <dgm:prSet loTypeId="urn:microsoft.com/office/officeart/2008/layout/VerticalCurvedList" loCatId="list" qsTypeId="urn:microsoft.com/office/officeart/2005/8/quickstyle/3d4" qsCatId="3D" csTypeId="urn:microsoft.com/office/officeart/2005/8/colors/colorful5" csCatId="colorful" phldr="1"/>
      <dgm:spPr/>
      <dgm:t>
        <a:bodyPr/>
        <a:lstStyle/>
        <a:p>
          <a:endParaRPr lang="en-CA"/>
        </a:p>
      </dgm:t>
    </dgm:pt>
    <dgm:pt modelId="{7A7FD502-B573-447F-8FC7-C672682C254B}">
      <dgm:prSet phldrT="[Text]" custT="1"/>
      <dgm:spPr>
        <a:xfrm>
          <a:off x="45589" y="265726"/>
          <a:ext cx="3810202" cy="531730"/>
        </a:xfrm>
      </dgm:spPr>
      <dgm:t>
        <a:bodyPr/>
        <a:lstStyle/>
        <a:p>
          <a:r>
            <a:rPr lang="en-CA" sz="1400">
              <a:latin typeface="Söhne"/>
              <a:ea typeface="+mn-ea"/>
              <a:cs typeface="+mn-cs"/>
            </a:rPr>
            <a:t>Are expected to be sober, well rested and fit for duty</a:t>
          </a:r>
        </a:p>
      </dgm:t>
    </dgm:pt>
    <dgm:pt modelId="{B26C8B45-3ADE-4CA9-94FB-341DD419274B}" type="parTrans" cxnId="{242CB810-7618-4D64-BC6A-44966EFF20B4}">
      <dgm:prSet/>
      <dgm:spPr/>
      <dgm:t>
        <a:bodyPr/>
        <a:lstStyle/>
        <a:p>
          <a:endParaRPr lang="en-CA" sz="1400">
            <a:latin typeface="Söhne"/>
          </a:endParaRPr>
        </a:p>
      </dgm:t>
    </dgm:pt>
    <dgm:pt modelId="{87BA4F4E-9CB2-4EC1-BB30-FD172D3895E4}" type="sibTrans" cxnId="{242CB810-7618-4D64-BC6A-44966EFF20B4}">
      <dgm:prSet/>
      <dgm:spPr>
        <a:xfrm>
          <a:off x="3499181" y="-599898"/>
          <a:ext cx="4656180" cy="4656180"/>
        </a:xfrm>
      </dgm:spPr>
      <dgm:t>
        <a:bodyPr/>
        <a:lstStyle/>
        <a:p>
          <a:endParaRPr lang="en-CA" sz="1400">
            <a:latin typeface="Söhne"/>
          </a:endParaRPr>
        </a:p>
      </dgm:t>
    </dgm:pt>
    <dgm:pt modelId="{4C3E2C7F-502C-4DAD-841C-19CA76C5E550}">
      <dgm:prSet phldrT="[Text]" custT="1"/>
      <dgm:spPr>
        <a:xfrm>
          <a:off x="45589" y="1063460"/>
          <a:ext cx="3505349" cy="531730"/>
        </a:xfrm>
      </dgm:spPr>
      <dgm:t>
        <a:bodyPr/>
        <a:lstStyle/>
        <a:p>
          <a:r>
            <a:rPr lang="en-CA" sz="1300">
              <a:latin typeface="Söhne"/>
              <a:ea typeface="+mn-ea"/>
              <a:cs typeface="+mn-cs"/>
            </a:rPr>
            <a:t>All workers will be subject to post incident and reasonable cause testing while working on OMH sites</a:t>
          </a:r>
        </a:p>
      </dgm:t>
    </dgm:pt>
    <dgm:pt modelId="{1B1F9919-767E-4606-ABFD-D5BF61A2E571}" type="parTrans" cxnId="{3665AB6D-C3DE-40D2-BB11-6B0D28C613FE}">
      <dgm:prSet/>
      <dgm:spPr/>
      <dgm:t>
        <a:bodyPr/>
        <a:lstStyle/>
        <a:p>
          <a:endParaRPr lang="en-CA" sz="1400">
            <a:latin typeface="Söhne"/>
          </a:endParaRPr>
        </a:p>
      </dgm:t>
    </dgm:pt>
    <dgm:pt modelId="{80751C5A-4CDC-45EF-BDBB-06A4F663D0FB}" type="sibTrans" cxnId="{3665AB6D-C3DE-40D2-BB11-6B0D28C613FE}">
      <dgm:prSet/>
      <dgm:spPr/>
      <dgm:t>
        <a:bodyPr/>
        <a:lstStyle/>
        <a:p>
          <a:endParaRPr lang="en-CA" sz="1400">
            <a:latin typeface="Söhne"/>
          </a:endParaRPr>
        </a:p>
      </dgm:t>
    </dgm:pt>
    <dgm:pt modelId="{68D0D13B-442F-4C92-A09F-AB82D82797DC}">
      <dgm:prSet phldrT="[Text]" custT="1"/>
      <dgm:spPr>
        <a:xfrm>
          <a:off x="45589" y="1861193"/>
          <a:ext cx="3505349" cy="531730"/>
        </a:xfrm>
      </dgm:spPr>
      <dgm:t>
        <a:bodyPr/>
        <a:lstStyle/>
        <a:p>
          <a:r>
            <a:rPr lang="en-CA" sz="1400">
              <a:latin typeface="Söhne"/>
              <a:ea typeface="+mn-ea"/>
              <a:cs typeface="+mn-cs"/>
            </a:rPr>
            <a:t>Any workers who  refuse to test or fail a test will be terminated from the project immediately </a:t>
          </a:r>
        </a:p>
      </dgm:t>
    </dgm:pt>
    <dgm:pt modelId="{C928BCF2-2ECE-400F-B0A0-68563C40C156}" type="parTrans" cxnId="{A33CA7A1-8FAA-40E6-9A3F-019125A988FC}">
      <dgm:prSet/>
      <dgm:spPr/>
      <dgm:t>
        <a:bodyPr/>
        <a:lstStyle/>
        <a:p>
          <a:endParaRPr lang="en-CA" sz="1400">
            <a:latin typeface="Söhne"/>
          </a:endParaRPr>
        </a:p>
      </dgm:t>
    </dgm:pt>
    <dgm:pt modelId="{CC1DCF11-D887-447C-87C2-2649FE754FF1}" type="sibTrans" cxnId="{A33CA7A1-8FAA-40E6-9A3F-019125A988FC}">
      <dgm:prSet/>
      <dgm:spPr/>
      <dgm:t>
        <a:bodyPr/>
        <a:lstStyle/>
        <a:p>
          <a:endParaRPr lang="en-CA" sz="1400">
            <a:latin typeface="Söhne"/>
          </a:endParaRPr>
        </a:p>
      </dgm:t>
    </dgm:pt>
    <dgm:pt modelId="{F728B94D-85E4-48AA-AAF9-F360BCB7EFFA}">
      <dgm:prSet phldrT="[Text]" custT="1"/>
      <dgm:spPr>
        <a:xfrm>
          <a:off x="45589" y="2658927"/>
          <a:ext cx="3810202" cy="531730"/>
        </a:xfrm>
      </dgm:spPr>
      <dgm:t>
        <a:bodyPr/>
        <a:lstStyle/>
        <a:p>
          <a:r>
            <a:rPr lang="en-CA" sz="1400">
              <a:latin typeface="Söhne"/>
              <a:ea typeface="+mn-ea"/>
              <a:cs typeface="+mn-cs"/>
            </a:rPr>
            <a:t>All workers must review OMH’s Drug and Alcohol Policy </a:t>
          </a:r>
        </a:p>
      </dgm:t>
    </dgm:pt>
    <dgm:pt modelId="{86FD99EA-4C88-475B-ABE0-EC39EB403070}" type="parTrans" cxnId="{CA9E4321-E56B-41BB-AB33-F9C2D3A31C6D}">
      <dgm:prSet/>
      <dgm:spPr/>
      <dgm:t>
        <a:bodyPr/>
        <a:lstStyle/>
        <a:p>
          <a:endParaRPr lang="en-CA" sz="1400">
            <a:latin typeface="Söhne"/>
          </a:endParaRPr>
        </a:p>
      </dgm:t>
    </dgm:pt>
    <dgm:pt modelId="{177A8B80-44D6-4EF8-B946-FCA73E3415EA}" type="sibTrans" cxnId="{CA9E4321-E56B-41BB-AB33-F9C2D3A31C6D}">
      <dgm:prSet/>
      <dgm:spPr/>
      <dgm:t>
        <a:bodyPr/>
        <a:lstStyle/>
        <a:p>
          <a:endParaRPr lang="en-CA" sz="1400">
            <a:latin typeface="Söhne"/>
          </a:endParaRPr>
        </a:p>
      </dgm:t>
    </dgm:pt>
    <dgm:pt modelId="{CE9E9B30-5C8A-41B2-9252-97FD3A8642BD}" type="pres">
      <dgm:prSet presAssocID="{2C3C1D43-3CCA-43EA-8200-AFD0D877C53F}" presName="Name0" presStyleCnt="0">
        <dgm:presLayoutVars>
          <dgm:chMax val="7"/>
          <dgm:chPref val="7"/>
          <dgm:dir val="rev"/>
        </dgm:presLayoutVars>
      </dgm:prSet>
      <dgm:spPr/>
    </dgm:pt>
    <dgm:pt modelId="{A3867F2A-04BC-4F93-B7EA-CB2E026D0224}" type="pres">
      <dgm:prSet presAssocID="{2C3C1D43-3CCA-43EA-8200-AFD0D877C53F}" presName="Name1" presStyleCnt="0"/>
      <dgm:spPr/>
    </dgm:pt>
    <dgm:pt modelId="{DE3D963D-20E2-4879-8CD5-C9228FA03CB6}" type="pres">
      <dgm:prSet presAssocID="{2C3C1D43-3CCA-43EA-8200-AFD0D877C53F}" presName="cycle" presStyleCnt="0"/>
      <dgm:spPr/>
    </dgm:pt>
    <dgm:pt modelId="{DA6A76AA-4F91-4C52-8763-7375B173D1E5}" type="pres">
      <dgm:prSet presAssocID="{2C3C1D43-3CCA-43EA-8200-AFD0D877C53F}" presName="srcNode" presStyleLbl="node1" presStyleIdx="0" presStyleCnt="4"/>
      <dgm:spPr/>
    </dgm:pt>
    <dgm:pt modelId="{6F25F095-560A-499C-8310-83D4425C3F9F}" type="pres">
      <dgm:prSet presAssocID="{2C3C1D43-3CCA-43EA-8200-AFD0D877C53F}" presName="conn" presStyleLbl="parChTrans1D2" presStyleIdx="0" presStyleCnt="1"/>
      <dgm:spPr>
        <a:prstGeom prst="blockArc">
          <a:avLst>
            <a:gd name="adj1" fmla="val 8100000"/>
            <a:gd name="adj2" fmla="val 13500000"/>
            <a:gd name="adj3" fmla="val 464"/>
          </a:avLst>
        </a:prstGeom>
      </dgm:spPr>
    </dgm:pt>
    <dgm:pt modelId="{9F3A6A31-43AB-4015-9F17-D0DB0D73469F}" type="pres">
      <dgm:prSet presAssocID="{2C3C1D43-3CCA-43EA-8200-AFD0D877C53F}" presName="extraNode" presStyleLbl="node1" presStyleIdx="0" presStyleCnt="4"/>
      <dgm:spPr/>
    </dgm:pt>
    <dgm:pt modelId="{78D06CA6-E92B-462B-82C8-2E5AA50448D5}" type="pres">
      <dgm:prSet presAssocID="{2C3C1D43-3CCA-43EA-8200-AFD0D877C53F}" presName="dstNode" presStyleLbl="node1" presStyleIdx="0" presStyleCnt="4"/>
      <dgm:spPr/>
    </dgm:pt>
    <dgm:pt modelId="{A3AF340E-4B8E-479D-9DA3-488247B289BB}" type="pres">
      <dgm:prSet presAssocID="{7A7FD502-B573-447F-8FC7-C672682C254B}" presName="text_1" presStyleLbl="node1" presStyleIdx="0" presStyleCnt="4">
        <dgm:presLayoutVars>
          <dgm:bulletEnabled val="1"/>
        </dgm:presLayoutVars>
      </dgm:prSet>
      <dgm:spPr>
        <a:prstGeom prst="rect">
          <a:avLst/>
        </a:prstGeom>
      </dgm:spPr>
    </dgm:pt>
    <dgm:pt modelId="{0D5CC260-31C2-40EB-9152-4CAF731C4FE9}" type="pres">
      <dgm:prSet presAssocID="{7A7FD502-B573-447F-8FC7-C672682C254B}" presName="accent_1" presStyleCnt="0"/>
      <dgm:spPr/>
    </dgm:pt>
    <dgm:pt modelId="{25259DAF-E50C-4D0A-98C4-6DFDB3E26DCB}" type="pres">
      <dgm:prSet presAssocID="{7A7FD502-B573-447F-8FC7-C672682C254B}" presName="accentRepeatNode" presStyleLbl="solidFgAcc1" presStyleIdx="0" presStyleCnt="4"/>
      <dgm:spPr>
        <a:xfrm>
          <a:off x="3523461" y="199260"/>
          <a:ext cx="664662" cy="664662"/>
        </a:xfrm>
        <a:prstGeom prst="ellipse">
          <a:avLst/>
        </a:prstGeom>
      </dgm:spPr>
    </dgm:pt>
    <dgm:pt modelId="{E4090EDB-226D-460E-B181-07B3B19DF6E9}" type="pres">
      <dgm:prSet presAssocID="{4C3E2C7F-502C-4DAD-841C-19CA76C5E550}" presName="text_2" presStyleLbl="node1" presStyleIdx="1" presStyleCnt="4">
        <dgm:presLayoutVars>
          <dgm:bulletEnabled val="1"/>
        </dgm:presLayoutVars>
      </dgm:prSet>
      <dgm:spPr>
        <a:prstGeom prst="rect">
          <a:avLst/>
        </a:prstGeom>
      </dgm:spPr>
    </dgm:pt>
    <dgm:pt modelId="{EE18623F-D41D-4709-B35E-F1D237758019}" type="pres">
      <dgm:prSet presAssocID="{4C3E2C7F-502C-4DAD-841C-19CA76C5E550}" presName="accent_2" presStyleCnt="0"/>
      <dgm:spPr/>
    </dgm:pt>
    <dgm:pt modelId="{9C51A187-0032-4FB1-B4B2-0191B5757B0D}" type="pres">
      <dgm:prSet presAssocID="{4C3E2C7F-502C-4DAD-841C-19CA76C5E550}" presName="accentRepeatNode" presStyleLbl="solidFgAcc1" presStyleIdx="1" presStyleCnt="4"/>
      <dgm:spPr>
        <a:xfrm>
          <a:off x="3218608" y="996993"/>
          <a:ext cx="664662" cy="664662"/>
        </a:xfrm>
        <a:prstGeom prst="ellipse">
          <a:avLst/>
        </a:prstGeom>
      </dgm:spPr>
    </dgm:pt>
    <dgm:pt modelId="{7A7A5658-E000-423D-BE4A-79BC036C5E68}" type="pres">
      <dgm:prSet presAssocID="{68D0D13B-442F-4C92-A09F-AB82D82797DC}" presName="text_3" presStyleLbl="node1" presStyleIdx="2" presStyleCnt="4">
        <dgm:presLayoutVars>
          <dgm:bulletEnabled val="1"/>
        </dgm:presLayoutVars>
      </dgm:prSet>
      <dgm:spPr>
        <a:prstGeom prst="rect">
          <a:avLst/>
        </a:prstGeom>
      </dgm:spPr>
    </dgm:pt>
    <dgm:pt modelId="{A8264A53-EFE2-45C6-A1B3-69361F401635}" type="pres">
      <dgm:prSet presAssocID="{68D0D13B-442F-4C92-A09F-AB82D82797DC}" presName="accent_3" presStyleCnt="0"/>
      <dgm:spPr/>
    </dgm:pt>
    <dgm:pt modelId="{A6CB1DDA-7590-4324-80BC-E7F903FAB80C}" type="pres">
      <dgm:prSet presAssocID="{68D0D13B-442F-4C92-A09F-AB82D82797DC}" presName="accentRepeatNode" presStyleLbl="solidFgAcc1" presStyleIdx="2" presStyleCnt="4"/>
      <dgm:spPr>
        <a:xfrm>
          <a:off x="3218608" y="1794727"/>
          <a:ext cx="664662" cy="664662"/>
        </a:xfrm>
        <a:prstGeom prst="ellipse">
          <a:avLst/>
        </a:prstGeom>
      </dgm:spPr>
    </dgm:pt>
    <dgm:pt modelId="{1B45F906-348B-4299-956B-6AAC7C66F76F}" type="pres">
      <dgm:prSet presAssocID="{F728B94D-85E4-48AA-AAF9-F360BCB7EFFA}" presName="text_4" presStyleLbl="node1" presStyleIdx="3" presStyleCnt="4">
        <dgm:presLayoutVars>
          <dgm:bulletEnabled val="1"/>
        </dgm:presLayoutVars>
      </dgm:prSet>
      <dgm:spPr>
        <a:prstGeom prst="rect">
          <a:avLst/>
        </a:prstGeom>
      </dgm:spPr>
    </dgm:pt>
    <dgm:pt modelId="{95B5C41D-4072-465C-AD96-73E4F15A31BC}" type="pres">
      <dgm:prSet presAssocID="{F728B94D-85E4-48AA-AAF9-F360BCB7EFFA}" presName="accent_4" presStyleCnt="0"/>
      <dgm:spPr/>
    </dgm:pt>
    <dgm:pt modelId="{29633C73-444A-4099-858F-A8BB4C13EAC9}" type="pres">
      <dgm:prSet presAssocID="{F728B94D-85E4-48AA-AAF9-F360BCB7EFFA}" presName="accentRepeatNode" presStyleLbl="solidFgAcc1" presStyleIdx="3" presStyleCnt="4"/>
      <dgm:spPr>
        <a:xfrm>
          <a:off x="3523461" y="2592460"/>
          <a:ext cx="664662" cy="664662"/>
        </a:xfrm>
        <a:prstGeom prst="ellipse">
          <a:avLst/>
        </a:prstGeom>
      </dgm:spPr>
    </dgm:pt>
  </dgm:ptLst>
  <dgm:cxnLst>
    <dgm:cxn modelId="{242CB810-7618-4D64-BC6A-44966EFF20B4}" srcId="{2C3C1D43-3CCA-43EA-8200-AFD0D877C53F}" destId="{7A7FD502-B573-447F-8FC7-C672682C254B}" srcOrd="0" destOrd="0" parTransId="{B26C8B45-3ADE-4CA9-94FB-341DD419274B}" sibTransId="{87BA4F4E-9CB2-4EC1-BB30-FD172D3895E4}"/>
    <dgm:cxn modelId="{353B7813-BA61-4431-8EE8-DB87B3AE94C1}" type="presOf" srcId="{68D0D13B-442F-4C92-A09F-AB82D82797DC}" destId="{7A7A5658-E000-423D-BE4A-79BC036C5E68}" srcOrd="0" destOrd="0" presId="urn:microsoft.com/office/officeart/2008/layout/VerticalCurvedList"/>
    <dgm:cxn modelId="{CA9E4321-E56B-41BB-AB33-F9C2D3A31C6D}" srcId="{2C3C1D43-3CCA-43EA-8200-AFD0D877C53F}" destId="{F728B94D-85E4-48AA-AAF9-F360BCB7EFFA}" srcOrd="3" destOrd="0" parTransId="{86FD99EA-4C88-475B-ABE0-EC39EB403070}" sibTransId="{177A8B80-44D6-4EF8-B946-FCA73E3415EA}"/>
    <dgm:cxn modelId="{3665AB6D-C3DE-40D2-BB11-6B0D28C613FE}" srcId="{2C3C1D43-3CCA-43EA-8200-AFD0D877C53F}" destId="{4C3E2C7F-502C-4DAD-841C-19CA76C5E550}" srcOrd="1" destOrd="0" parTransId="{1B1F9919-767E-4606-ABFD-D5BF61A2E571}" sibTransId="{80751C5A-4CDC-45EF-BDBB-06A4F663D0FB}"/>
    <dgm:cxn modelId="{266B6B81-8E70-42E5-B035-63C32294B2B4}" type="presOf" srcId="{7A7FD502-B573-447F-8FC7-C672682C254B}" destId="{A3AF340E-4B8E-479D-9DA3-488247B289BB}" srcOrd="0" destOrd="0" presId="urn:microsoft.com/office/officeart/2008/layout/VerticalCurvedList"/>
    <dgm:cxn modelId="{A33CA7A1-8FAA-40E6-9A3F-019125A988FC}" srcId="{2C3C1D43-3CCA-43EA-8200-AFD0D877C53F}" destId="{68D0D13B-442F-4C92-A09F-AB82D82797DC}" srcOrd="2" destOrd="0" parTransId="{C928BCF2-2ECE-400F-B0A0-68563C40C156}" sibTransId="{CC1DCF11-D887-447C-87C2-2649FE754FF1}"/>
    <dgm:cxn modelId="{2B1106B3-CBCC-44A5-BEC4-30A936014B0F}" type="presOf" srcId="{2C3C1D43-3CCA-43EA-8200-AFD0D877C53F}" destId="{CE9E9B30-5C8A-41B2-9252-97FD3A8642BD}" srcOrd="0" destOrd="0" presId="urn:microsoft.com/office/officeart/2008/layout/VerticalCurvedList"/>
    <dgm:cxn modelId="{3BE98BC2-998D-4A61-A658-C67CC715D449}" type="presOf" srcId="{87BA4F4E-9CB2-4EC1-BB30-FD172D3895E4}" destId="{6F25F095-560A-499C-8310-83D4425C3F9F}" srcOrd="0" destOrd="0" presId="urn:microsoft.com/office/officeart/2008/layout/VerticalCurvedList"/>
    <dgm:cxn modelId="{4DAD25C6-6DC3-41F8-B164-6E71096CBE91}" type="presOf" srcId="{F728B94D-85E4-48AA-AAF9-F360BCB7EFFA}" destId="{1B45F906-348B-4299-956B-6AAC7C66F76F}" srcOrd="0" destOrd="0" presId="urn:microsoft.com/office/officeart/2008/layout/VerticalCurvedList"/>
    <dgm:cxn modelId="{28EC65E4-0BDE-4AE5-AF4E-F34A9C0E033F}" type="presOf" srcId="{4C3E2C7F-502C-4DAD-841C-19CA76C5E550}" destId="{E4090EDB-226D-460E-B181-07B3B19DF6E9}" srcOrd="0" destOrd="0" presId="urn:microsoft.com/office/officeart/2008/layout/VerticalCurvedList"/>
    <dgm:cxn modelId="{96420F29-858C-4190-94B8-A9D7A0159CB1}" type="presParOf" srcId="{CE9E9B30-5C8A-41B2-9252-97FD3A8642BD}" destId="{A3867F2A-04BC-4F93-B7EA-CB2E026D0224}" srcOrd="0" destOrd="0" presId="urn:microsoft.com/office/officeart/2008/layout/VerticalCurvedList"/>
    <dgm:cxn modelId="{28AF306D-855D-497F-ADFD-D1E1F7FE3535}" type="presParOf" srcId="{A3867F2A-04BC-4F93-B7EA-CB2E026D0224}" destId="{DE3D963D-20E2-4879-8CD5-C9228FA03CB6}" srcOrd="0" destOrd="0" presId="urn:microsoft.com/office/officeart/2008/layout/VerticalCurvedList"/>
    <dgm:cxn modelId="{9057E627-61CC-4AB3-A19A-E8D89D0AB123}" type="presParOf" srcId="{DE3D963D-20E2-4879-8CD5-C9228FA03CB6}" destId="{DA6A76AA-4F91-4C52-8763-7375B173D1E5}" srcOrd="0" destOrd="0" presId="urn:microsoft.com/office/officeart/2008/layout/VerticalCurvedList"/>
    <dgm:cxn modelId="{3F7AE3C5-52B0-4C57-938E-81B54B992AD5}" type="presParOf" srcId="{DE3D963D-20E2-4879-8CD5-C9228FA03CB6}" destId="{6F25F095-560A-499C-8310-83D4425C3F9F}" srcOrd="1" destOrd="0" presId="urn:microsoft.com/office/officeart/2008/layout/VerticalCurvedList"/>
    <dgm:cxn modelId="{68628AFC-FE13-486F-B68B-014EF3FB0344}" type="presParOf" srcId="{DE3D963D-20E2-4879-8CD5-C9228FA03CB6}" destId="{9F3A6A31-43AB-4015-9F17-D0DB0D73469F}" srcOrd="2" destOrd="0" presId="urn:microsoft.com/office/officeart/2008/layout/VerticalCurvedList"/>
    <dgm:cxn modelId="{584ED135-8E96-43EB-BDF5-3DF3292AB042}" type="presParOf" srcId="{DE3D963D-20E2-4879-8CD5-C9228FA03CB6}" destId="{78D06CA6-E92B-462B-82C8-2E5AA50448D5}" srcOrd="3" destOrd="0" presId="urn:microsoft.com/office/officeart/2008/layout/VerticalCurvedList"/>
    <dgm:cxn modelId="{9E7A9F1F-AC59-492B-9DD5-694D041A7D69}" type="presParOf" srcId="{A3867F2A-04BC-4F93-B7EA-CB2E026D0224}" destId="{A3AF340E-4B8E-479D-9DA3-488247B289BB}" srcOrd="1" destOrd="0" presId="urn:microsoft.com/office/officeart/2008/layout/VerticalCurvedList"/>
    <dgm:cxn modelId="{F76B8D4F-F9B7-4EC9-A1F0-D4639508DB20}" type="presParOf" srcId="{A3867F2A-04BC-4F93-B7EA-CB2E026D0224}" destId="{0D5CC260-31C2-40EB-9152-4CAF731C4FE9}" srcOrd="2" destOrd="0" presId="urn:microsoft.com/office/officeart/2008/layout/VerticalCurvedList"/>
    <dgm:cxn modelId="{7C6725C7-4EA6-433F-B995-0456F56D5756}" type="presParOf" srcId="{0D5CC260-31C2-40EB-9152-4CAF731C4FE9}" destId="{25259DAF-E50C-4D0A-98C4-6DFDB3E26DCB}" srcOrd="0" destOrd="0" presId="urn:microsoft.com/office/officeart/2008/layout/VerticalCurvedList"/>
    <dgm:cxn modelId="{7315CD8B-BDBF-4BAF-8CA6-150F5229A073}" type="presParOf" srcId="{A3867F2A-04BC-4F93-B7EA-CB2E026D0224}" destId="{E4090EDB-226D-460E-B181-07B3B19DF6E9}" srcOrd="3" destOrd="0" presId="urn:microsoft.com/office/officeart/2008/layout/VerticalCurvedList"/>
    <dgm:cxn modelId="{D3FAB2B3-E72B-445A-971E-D58844D8FD74}" type="presParOf" srcId="{A3867F2A-04BC-4F93-B7EA-CB2E026D0224}" destId="{EE18623F-D41D-4709-B35E-F1D237758019}" srcOrd="4" destOrd="0" presId="urn:microsoft.com/office/officeart/2008/layout/VerticalCurvedList"/>
    <dgm:cxn modelId="{027C9F52-7DDB-4275-94F6-014806F6E742}" type="presParOf" srcId="{EE18623F-D41D-4709-B35E-F1D237758019}" destId="{9C51A187-0032-4FB1-B4B2-0191B5757B0D}" srcOrd="0" destOrd="0" presId="urn:microsoft.com/office/officeart/2008/layout/VerticalCurvedList"/>
    <dgm:cxn modelId="{73EF1034-8965-4CC3-A122-CE79D9D347F3}" type="presParOf" srcId="{A3867F2A-04BC-4F93-B7EA-CB2E026D0224}" destId="{7A7A5658-E000-423D-BE4A-79BC036C5E68}" srcOrd="5" destOrd="0" presId="urn:microsoft.com/office/officeart/2008/layout/VerticalCurvedList"/>
    <dgm:cxn modelId="{9BAF290F-4DFB-4176-ABF7-BEB4CC31BC69}" type="presParOf" srcId="{A3867F2A-04BC-4F93-B7EA-CB2E026D0224}" destId="{A8264A53-EFE2-45C6-A1B3-69361F401635}" srcOrd="6" destOrd="0" presId="urn:microsoft.com/office/officeart/2008/layout/VerticalCurvedList"/>
    <dgm:cxn modelId="{5B5831CB-6538-4E68-BE7C-917D1E613289}" type="presParOf" srcId="{A8264A53-EFE2-45C6-A1B3-69361F401635}" destId="{A6CB1DDA-7590-4324-80BC-E7F903FAB80C}" srcOrd="0" destOrd="0" presId="urn:microsoft.com/office/officeart/2008/layout/VerticalCurvedList"/>
    <dgm:cxn modelId="{92F284C0-E0D5-4823-8C70-40939AFFA748}" type="presParOf" srcId="{A3867F2A-04BC-4F93-B7EA-CB2E026D0224}" destId="{1B45F906-348B-4299-956B-6AAC7C66F76F}" srcOrd="7" destOrd="0" presId="urn:microsoft.com/office/officeart/2008/layout/VerticalCurvedList"/>
    <dgm:cxn modelId="{C29A5643-43AC-4C2A-8CDB-A67019D40E65}" type="presParOf" srcId="{A3867F2A-04BC-4F93-B7EA-CB2E026D0224}" destId="{95B5C41D-4072-465C-AD96-73E4F15A31BC}" srcOrd="8" destOrd="0" presId="urn:microsoft.com/office/officeart/2008/layout/VerticalCurvedList"/>
    <dgm:cxn modelId="{08ACB3A8-412E-47AF-AD11-576CD902A2B9}" type="presParOf" srcId="{95B5C41D-4072-465C-AD96-73E4F15A31BC}" destId="{29633C73-444A-4099-858F-A8BB4C13EAC9}" srcOrd="0" destOrd="0" presId="urn:microsoft.com/office/officeart/2008/layout/VerticalCurvedList"/>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E1E80DC-EDAC-4787-B08D-E4CBF49DB86E}" type="doc">
      <dgm:prSet loTypeId="urn:microsoft.com/office/officeart/2018/2/layout/IconVerticalSolidList" loCatId="icon" qsTypeId="urn:microsoft.com/office/officeart/2005/8/quickstyle/simple1" qsCatId="simple" csTypeId="urn:microsoft.com/office/officeart/2018/5/colors/Iconchunking_neutralbg_accent4_2" csCatId="accent4" phldr="1"/>
      <dgm:spPr/>
      <dgm:t>
        <a:bodyPr/>
        <a:lstStyle/>
        <a:p>
          <a:endParaRPr lang="en-US"/>
        </a:p>
      </dgm:t>
    </dgm:pt>
    <dgm:pt modelId="{9B68E480-2701-489B-BF0F-7761503D4092}">
      <dgm:prSet/>
      <dgm:spPr>
        <a:xfrm>
          <a:off x="1654026" y="331989"/>
          <a:ext cx="2701759" cy="1432057"/>
        </a:xfrm>
        <a:prstGeom prst="rect">
          <a:avLst/>
        </a:prstGeom>
        <a:noFill/>
        <a:ln>
          <a:noFill/>
        </a:ln>
        <a:effectLst/>
      </dgm:spPr>
      <dgm:t>
        <a:bodyPr/>
        <a:lstStyle/>
        <a:p>
          <a:pPr>
            <a:lnSpc>
              <a:spcPct val="100000"/>
            </a:lnSpc>
            <a:buNone/>
          </a:pPr>
          <a:r>
            <a:rPr lang="en-US" b="1">
              <a:solidFill>
                <a:sysClr val="windowText" lastClr="000000">
                  <a:hueOff val="0"/>
                  <a:satOff val="0"/>
                  <a:lumOff val="0"/>
                  <a:alphaOff val="0"/>
                </a:sysClr>
              </a:solidFill>
              <a:latin typeface="Calibri" panose="020F0502020204030204"/>
              <a:ea typeface="+mn-ea"/>
              <a:cs typeface="Times New Roman" panose="02020603050405020304" pitchFamily="18" charset="0"/>
            </a:rPr>
            <a:t>The most common causes of load securement incidents are related to improper:</a:t>
          </a:r>
          <a:endParaRPr lang="en-US">
            <a:solidFill>
              <a:sysClr val="windowText" lastClr="000000">
                <a:hueOff val="0"/>
                <a:satOff val="0"/>
                <a:lumOff val="0"/>
                <a:alphaOff val="0"/>
              </a:sysClr>
            </a:solidFill>
            <a:latin typeface="Calibri" panose="020F0502020204030204"/>
            <a:ea typeface="+mn-ea"/>
            <a:cs typeface="Times New Roman" panose="02020603050405020304" pitchFamily="18" charset="0"/>
          </a:endParaRPr>
        </a:p>
      </dgm:t>
    </dgm:pt>
    <dgm:pt modelId="{F87EB3D3-D170-4BB9-82EB-7F17BA011C12}" type="parTrans" cxnId="{315F17D2-0ACD-4E9C-B029-24EFE48B5ABB}">
      <dgm:prSet/>
      <dgm:spPr/>
      <dgm:t>
        <a:bodyPr/>
        <a:lstStyle/>
        <a:p>
          <a:endParaRPr lang="en-US"/>
        </a:p>
      </dgm:t>
    </dgm:pt>
    <dgm:pt modelId="{97AA15B0-0B10-4E20-8F28-1DF8EFE9379F}" type="sibTrans" cxnId="{315F17D2-0ACD-4E9C-B029-24EFE48B5ABB}">
      <dgm:prSet/>
      <dgm:spPr/>
      <dgm:t>
        <a:bodyPr/>
        <a:lstStyle/>
        <a:p>
          <a:endParaRPr lang="en-US"/>
        </a:p>
      </dgm:t>
    </dgm:pt>
    <dgm:pt modelId="{D024B92A-D667-44BF-91F8-ED400BEFBD11}">
      <dgm:prSet custT="1"/>
      <dgm:spPr>
        <a:xfrm>
          <a:off x="4355785" y="3568"/>
          <a:ext cx="1646507" cy="2088899"/>
        </a:xfrm>
        <a:prstGeom prst="rect">
          <a:avLst/>
        </a:prstGeom>
        <a:noFill/>
        <a:ln>
          <a:noFill/>
        </a:ln>
        <a:effectLst/>
      </dgm:spPr>
      <dgm:t>
        <a:bodyPr/>
        <a:lstStyle/>
        <a:p>
          <a:pPr>
            <a:lnSpc>
              <a:spcPct val="100000"/>
            </a:lnSpc>
            <a:buFont typeface="Arial" panose="020B0604020202020204" pitchFamily="34" charset="0"/>
            <a:buNone/>
          </a:pPr>
          <a:r>
            <a:rPr lang="en-US" sz="1200">
              <a:solidFill>
                <a:sysClr val="windowText" lastClr="000000">
                  <a:hueOff val="0"/>
                  <a:satOff val="0"/>
                  <a:lumOff val="0"/>
                  <a:alphaOff val="0"/>
                </a:sysClr>
              </a:solidFill>
              <a:latin typeface="Calibri" panose="020F0502020204030204"/>
              <a:ea typeface="+mn-ea"/>
              <a:cs typeface="Times New Roman" panose="02020603050405020304" pitchFamily="18" charset="0"/>
            </a:rPr>
            <a:t>Hazard identification</a:t>
          </a:r>
        </a:p>
      </dgm:t>
    </dgm:pt>
    <dgm:pt modelId="{01280EBA-B315-44E9-9B24-817AB9C9D807}" type="parTrans" cxnId="{44B2AFAB-2447-4229-972C-50A0AF2E91D8}">
      <dgm:prSet/>
      <dgm:spPr/>
      <dgm:t>
        <a:bodyPr/>
        <a:lstStyle/>
        <a:p>
          <a:endParaRPr lang="en-US"/>
        </a:p>
      </dgm:t>
    </dgm:pt>
    <dgm:pt modelId="{1AD8A229-36E9-46F6-9004-CD67F6A41BE2}" type="sibTrans" cxnId="{44B2AFAB-2447-4229-972C-50A0AF2E91D8}">
      <dgm:prSet/>
      <dgm:spPr/>
      <dgm:t>
        <a:bodyPr/>
        <a:lstStyle/>
        <a:p>
          <a:endParaRPr lang="en-US"/>
        </a:p>
      </dgm:t>
    </dgm:pt>
    <dgm:pt modelId="{000B1B61-FC14-408E-B340-50DADAF9283A}">
      <dgm:prSet custT="1"/>
      <dgm:spPr>
        <a:xfrm>
          <a:off x="4355785" y="3568"/>
          <a:ext cx="1646507" cy="2088899"/>
        </a:xfrm>
        <a:prstGeom prst="rect">
          <a:avLst/>
        </a:prstGeom>
        <a:noFill/>
        <a:ln>
          <a:noFill/>
        </a:ln>
        <a:effectLst/>
      </dgm:spPr>
      <dgm:t>
        <a:bodyPr/>
        <a:lstStyle/>
        <a:p>
          <a:pPr>
            <a:lnSpc>
              <a:spcPct val="100000"/>
            </a:lnSpc>
            <a:buNone/>
          </a:pPr>
          <a:r>
            <a:rPr lang="en-US" sz="1200">
              <a:solidFill>
                <a:sysClr val="windowText" lastClr="000000">
                  <a:hueOff val="0"/>
                  <a:satOff val="0"/>
                  <a:lumOff val="0"/>
                  <a:alphaOff val="0"/>
                </a:sysClr>
              </a:solidFill>
              <a:latin typeface="Calibri" panose="020F0502020204030204"/>
              <a:ea typeface="+mn-ea"/>
              <a:cs typeface="Times New Roman" panose="02020603050405020304" pitchFamily="18" charset="0"/>
            </a:rPr>
            <a:t>Load securement</a:t>
          </a:r>
        </a:p>
      </dgm:t>
    </dgm:pt>
    <dgm:pt modelId="{D5DAE263-7C4D-47C5-9557-39716D7B6963}" type="parTrans" cxnId="{62973EF1-98DA-48A9-9D27-2A4D701F3483}">
      <dgm:prSet/>
      <dgm:spPr/>
      <dgm:t>
        <a:bodyPr/>
        <a:lstStyle/>
        <a:p>
          <a:endParaRPr lang="en-US"/>
        </a:p>
      </dgm:t>
    </dgm:pt>
    <dgm:pt modelId="{DA05C915-DA70-48E2-A4F7-0ECE91EC49CE}" type="sibTrans" cxnId="{62973EF1-98DA-48A9-9D27-2A4D701F3483}">
      <dgm:prSet/>
      <dgm:spPr/>
      <dgm:t>
        <a:bodyPr/>
        <a:lstStyle/>
        <a:p>
          <a:endParaRPr lang="en-US"/>
        </a:p>
      </dgm:t>
    </dgm:pt>
    <dgm:pt modelId="{3B2273C1-4CDF-4018-9F3C-936031C6E05B}">
      <dgm:prSet custT="1"/>
      <dgm:spPr>
        <a:xfrm>
          <a:off x="4355785" y="3568"/>
          <a:ext cx="1646507" cy="2088899"/>
        </a:xfrm>
        <a:prstGeom prst="rect">
          <a:avLst/>
        </a:prstGeom>
        <a:noFill/>
        <a:ln>
          <a:noFill/>
        </a:ln>
        <a:effectLst/>
      </dgm:spPr>
      <dgm:t>
        <a:bodyPr/>
        <a:lstStyle/>
        <a:p>
          <a:pPr>
            <a:lnSpc>
              <a:spcPct val="100000"/>
            </a:lnSpc>
            <a:buNone/>
          </a:pPr>
          <a:r>
            <a:rPr lang="en-US" sz="1200">
              <a:solidFill>
                <a:sysClr val="windowText" lastClr="000000">
                  <a:hueOff val="0"/>
                  <a:satOff val="0"/>
                  <a:lumOff val="0"/>
                  <a:alphaOff val="0"/>
                </a:sysClr>
              </a:solidFill>
              <a:latin typeface="Calibri" panose="020F0502020204030204"/>
              <a:ea typeface="+mn-ea"/>
              <a:cs typeface="Times New Roman" panose="02020603050405020304" pitchFamily="18" charset="0"/>
            </a:rPr>
            <a:t>Equipment </a:t>
          </a:r>
        </a:p>
      </dgm:t>
    </dgm:pt>
    <dgm:pt modelId="{FB2510CB-6569-4016-9511-60D2F6526D17}" type="parTrans" cxnId="{86A77D82-0C45-40BF-BB75-3F9FD362A399}">
      <dgm:prSet/>
      <dgm:spPr/>
      <dgm:t>
        <a:bodyPr/>
        <a:lstStyle/>
        <a:p>
          <a:endParaRPr lang="en-US"/>
        </a:p>
      </dgm:t>
    </dgm:pt>
    <dgm:pt modelId="{814E7755-45A5-492C-9736-A6786629652E}" type="sibTrans" cxnId="{86A77D82-0C45-40BF-BB75-3F9FD362A399}">
      <dgm:prSet/>
      <dgm:spPr/>
      <dgm:t>
        <a:bodyPr/>
        <a:lstStyle/>
        <a:p>
          <a:endParaRPr lang="en-US"/>
        </a:p>
      </dgm:t>
    </dgm:pt>
    <dgm:pt modelId="{95D66984-47EF-464B-A24C-5F74A86F8545}">
      <dgm:prSet custT="1"/>
      <dgm:spPr>
        <a:xfrm>
          <a:off x="4355785" y="3568"/>
          <a:ext cx="1646507" cy="2088899"/>
        </a:xfrm>
        <a:prstGeom prst="rect">
          <a:avLst/>
        </a:prstGeom>
        <a:noFill/>
        <a:ln>
          <a:noFill/>
        </a:ln>
        <a:effectLst/>
      </dgm:spPr>
      <dgm:t>
        <a:bodyPr/>
        <a:lstStyle/>
        <a:p>
          <a:pPr>
            <a:lnSpc>
              <a:spcPct val="100000"/>
            </a:lnSpc>
            <a:buNone/>
          </a:pPr>
          <a:r>
            <a:rPr lang="en-US" sz="1200">
              <a:solidFill>
                <a:sysClr val="windowText" lastClr="000000">
                  <a:hueOff val="0"/>
                  <a:satOff val="0"/>
                  <a:lumOff val="0"/>
                  <a:alphaOff val="0"/>
                </a:sysClr>
              </a:solidFill>
              <a:latin typeface="Calibri" panose="020F0502020204030204"/>
              <a:ea typeface="+mn-ea"/>
              <a:cs typeface="Times New Roman" panose="02020603050405020304" pitchFamily="18" charset="0"/>
            </a:rPr>
            <a:t>Use of equipment </a:t>
          </a:r>
        </a:p>
      </dgm:t>
    </dgm:pt>
    <dgm:pt modelId="{304B6B6D-4EE3-4A55-9089-D8D9EE66EB6C}" type="parTrans" cxnId="{07C68CB7-8905-4219-9429-BCB2F9ABA5CF}">
      <dgm:prSet/>
      <dgm:spPr/>
      <dgm:t>
        <a:bodyPr/>
        <a:lstStyle/>
        <a:p>
          <a:endParaRPr lang="en-US"/>
        </a:p>
      </dgm:t>
    </dgm:pt>
    <dgm:pt modelId="{83935A48-27C4-462A-8D8E-BDDFE95904F5}" type="sibTrans" cxnId="{07C68CB7-8905-4219-9429-BCB2F9ABA5CF}">
      <dgm:prSet/>
      <dgm:spPr/>
      <dgm:t>
        <a:bodyPr/>
        <a:lstStyle/>
        <a:p>
          <a:endParaRPr lang="en-US"/>
        </a:p>
      </dgm:t>
    </dgm:pt>
    <dgm:pt modelId="{D372E4E6-2264-4D8E-A96E-C570D2575C1D}">
      <dgm:prSet custT="1"/>
      <dgm:spPr>
        <a:xfrm>
          <a:off x="4355785" y="3568"/>
          <a:ext cx="1646507" cy="2088899"/>
        </a:xfrm>
        <a:prstGeom prst="rect">
          <a:avLst/>
        </a:prstGeom>
        <a:noFill/>
        <a:ln>
          <a:noFill/>
        </a:ln>
        <a:effectLst/>
      </dgm:spPr>
      <dgm:t>
        <a:bodyPr/>
        <a:lstStyle/>
        <a:p>
          <a:pPr>
            <a:lnSpc>
              <a:spcPct val="100000"/>
            </a:lnSpc>
            <a:buNone/>
          </a:pPr>
          <a:r>
            <a:rPr lang="en-US" sz="1200">
              <a:solidFill>
                <a:sysClr val="windowText" lastClr="000000">
                  <a:hueOff val="0"/>
                  <a:satOff val="0"/>
                  <a:lumOff val="0"/>
                  <a:alphaOff val="0"/>
                </a:sysClr>
              </a:solidFill>
              <a:latin typeface="Calibri" panose="020F0502020204030204"/>
              <a:ea typeface="+mn-ea"/>
              <a:cs typeface="Times New Roman" panose="02020603050405020304" pitchFamily="18" charset="0"/>
            </a:rPr>
            <a:t>loading</a:t>
          </a:r>
        </a:p>
      </dgm:t>
    </dgm:pt>
    <dgm:pt modelId="{7A56CF2D-83A0-45CB-A660-772DBE36FAD7}" type="parTrans" cxnId="{9FB709A4-834E-4D42-BC7D-65AD56641569}">
      <dgm:prSet/>
      <dgm:spPr/>
      <dgm:t>
        <a:bodyPr/>
        <a:lstStyle/>
        <a:p>
          <a:endParaRPr lang="en-US"/>
        </a:p>
      </dgm:t>
    </dgm:pt>
    <dgm:pt modelId="{58035F5E-3588-48A7-95C5-8F9D79CA59FA}" type="sibTrans" cxnId="{9FB709A4-834E-4D42-BC7D-65AD56641569}">
      <dgm:prSet/>
      <dgm:spPr/>
      <dgm:t>
        <a:bodyPr/>
        <a:lstStyle/>
        <a:p>
          <a:endParaRPr lang="en-US"/>
        </a:p>
      </dgm:t>
    </dgm:pt>
    <dgm:pt modelId="{6B70B74F-FC5D-40D6-A483-F059896E8FF5}">
      <dgm:prSet custT="1"/>
      <dgm:spPr>
        <a:xfrm>
          <a:off x="4355785" y="3568"/>
          <a:ext cx="1646507" cy="2088899"/>
        </a:xfrm>
        <a:prstGeom prst="rect">
          <a:avLst/>
        </a:prstGeom>
        <a:noFill/>
        <a:ln>
          <a:noFill/>
        </a:ln>
        <a:effectLst/>
      </dgm:spPr>
      <dgm:t>
        <a:bodyPr/>
        <a:lstStyle/>
        <a:p>
          <a:pPr>
            <a:lnSpc>
              <a:spcPct val="100000"/>
            </a:lnSpc>
            <a:buNone/>
          </a:pPr>
          <a:r>
            <a:rPr lang="en-US" sz="1200">
              <a:solidFill>
                <a:sysClr val="windowText" lastClr="000000">
                  <a:hueOff val="0"/>
                  <a:satOff val="0"/>
                  <a:lumOff val="0"/>
                  <a:alphaOff val="0"/>
                </a:sysClr>
              </a:solidFill>
              <a:latin typeface="Calibri" panose="020F0502020204030204"/>
              <a:ea typeface="+mn-ea"/>
              <a:cs typeface="Times New Roman" panose="02020603050405020304" pitchFamily="18" charset="0"/>
            </a:rPr>
            <a:t>Offloading</a:t>
          </a:r>
        </a:p>
      </dgm:t>
    </dgm:pt>
    <dgm:pt modelId="{AD960621-532E-41DA-A522-8CCDB865A5F4}" type="parTrans" cxnId="{7DDB90E5-1A9B-4A16-A0F6-DDAE85FC3FB1}">
      <dgm:prSet/>
      <dgm:spPr/>
      <dgm:t>
        <a:bodyPr/>
        <a:lstStyle/>
        <a:p>
          <a:endParaRPr lang="en-US"/>
        </a:p>
      </dgm:t>
    </dgm:pt>
    <dgm:pt modelId="{F7FF1119-DD02-4CFA-A764-D840C668820A}" type="sibTrans" cxnId="{7DDB90E5-1A9B-4A16-A0F6-DDAE85FC3FB1}">
      <dgm:prSet/>
      <dgm:spPr/>
      <dgm:t>
        <a:bodyPr/>
        <a:lstStyle/>
        <a:p>
          <a:endParaRPr lang="en-US"/>
        </a:p>
      </dgm:t>
    </dgm:pt>
    <dgm:pt modelId="{40ADCFC3-9C6E-4DE0-A668-226FA02804A3}">
      <dgm:prSet/>
      <dgm:spPr>
        <a:xfrm>
          <a:off x="1654026" y="2450482"/>
          <a:ext cx="2701759" cy="1432057"/>
        </a:xfrm>
        <a:prstGeom prst="rect">
          <a:avLst/>
        </a:prstGeom>
        <a:noFill/>
        <a:ln>
          <a:noFill/>
        </a:ln>
        <a:effectLst/>
      </dgm:spPr>
      <dgm:t>
        <a:bodyPr/>
        <a:lstStyle/>
        <a:p>
          <a:pPr>
            <a:lnSpc>
              <a:spcPct val="100000"/>
            </a:lnSpc>
            <a:buNone/>
          </a:pPr>
          <a:r>
            <a:rPr lang="en-US" b="1">
              <a:solidFill>
                <a:sysClr val="windowText" lastClr="000000">
                  <a:hueOff val="0"/>
                  <a:satOff val="0"/>
                  <a:lumOff val="0"/>
                  <a:alphaOff val="0"/>
                </a:sysClr>
              </a:solidFill>
              <a:latin typeface="Calibri" panose="020F0502020204030204"/>
              <a:ea typeface="+mn-ea"/>
              <a:cs typeface="Times New Roman" panose="02020603050405020304" pitchFamily="18" charset="0"/>
            </a:rPr>
            <a:t>Other Common causes are related to:</a:t>
          </a:r>
          <a:endParaRPr lang="en-US">
            <a:solidFill>
              <a:sysClr val="windowText" lastClr="000000">
                <a:hueOff val="0"/>
                <a:satOff val="0"/>
                <a:lumOff val="0"/>
                <a:alphaOff val="0"/>
              </a:sysClr>
            </a:solidFill>
            <a:latin typeface="Calibri" panose="020F0502020204030204"/>
            <a:ea typeface="+mn-ea"/>
            <a:cs typeface="Times New Roman" panose="02020603050405020304" pitchFamily="18" charset="0"/>
          </a:endParaRPr>
        </a:p>
      </dgm:t>
    </dgm:pt>
    <dgm:pt modelId="{AD4DCA27-D2D2-42AB-9D86-0505E34E0EF2}" type="parTrans" cxnId="{584E11FB-572B-4347-8A71-1EF01A60E72A}">
      <dgm:prSet/>
      <dgm:spPr/>
      <dgm:t>
        <a:bodyPr/>
        <a:lstStyle/>
        <a:p>
          <a:endParaRPr lang="en-US"/>
        </a:p>
      </dgm:t>
    </dgm:pt>
    <dgm:pt modelId="{DCCE7A61-FB2B-459F-8036-A9078F758493}" type="sibTrans" cxnId="{584E11FB-572B-4347-8A71-1EF01A60E72A}">
      <dgm:prSet/>
      <dgm:spPr/>
      <dgm:t>
        <a:bodyPr/>
        <a:lstStyle/>
        <a:p>
          <a:endParaRPr lang="en-US"/>
        </a:p>
      </dgm:t>
    </dgm:pt>
    <dgm:pt modelId="{AF9B0834-6FA2-47BE-AFA1-EEB9934277DE}">
      <dgm:prSet custT="1"/>
      <dgm:spPr>
        <a:xfrm>
          <a:off x="4355785" y="2450482"/>
          <a:ext cx="1646507" cy="1432057"/>
        </a:xfrm>
        <a:prstGeom prst="rect">
          <a:avLst/>
        </a:prstGeom>
        <a:noFill/>
        <a:ln>
          <a:noFill/>
        </a:ln>
        <a:effectLst/>
      </dgm:spPr>
      <dgm:t>
        <a:bodyPr/>
        <a:lstStyle/>
        <a:p>
          <a:pPr>
            <a:lnSpc>
              <a:spcPct val="100000"/>
            </a:lnSpc>
            <a:buNone/>
          </a:pPr>
          <a:r>
            <a:rPr lang="en-US" sz="1200">
              <a:solidFill>
                <a:sysClr val="windowText" lastClr="000000">
                  <a:hueOff val="0"/>
                  <a:satOff val="0"/>
                  <a:lumOff val="0"/>
                  <a:alphaOff val="0"/>
                </a:sysClr>
              </a:solidFill>
              <a:latin typeface="Calibri" panose="020F0502020204030204"/>
              <a:ea typeface="+mn-ea"/>
              <a:cs typeface="Times New Roman" panose="02020603050405020304" pitchFamily="18" charset="0"/>
            </a:rPr>
            <a:t>Equipment failure</a:t>
          </a:r>
        </a:p>
      </dgm:t>
    </dgm:pt>
    <dgm:pt modelId="{D82BA1AD-6E6E-4C55-BCCE-825BE259426E}" type="parTrans" cxnId="{5D4FCC87-D45E-4654-9ADB-CE08DEB0EAEB}">
      <dgm:prSet/>
      <dgm:spPr/>
      <dgm:t>
        <a:bodyPr/>
        <a:lstStyle/>
        <a:p>
          <a:endParaRPr lang="en-US"/>
        </a:p>
      </dgm:t>
    </dgm:pt>
    <dgm:pt modelId="{DC64C781-D58D-41D2-AB63-41A20AA28817}" type="sibTrans" cxnId="{5D4FCC87-D45E-4654-9ADB-CE08DEB0EAEB}">
      <dgm:prSet/>
      <dgm:spPr/>
      <dgm:t>
        <a:bodyPr/>
        <a:lstStyle/>
        <a:p>
          <a:endParaRPr lang="en-US"/>
        </a:p>
      </dgm:t>
    </dgm:pt>
    <dgm:pt modelId="{F3D0DCEC-A402-4B9E-9FF7-A4E054EE4BA4}">
      <dgm:prSet custT="1"/>
      <dgm:spPr>
        <a:xfrm>
          <a:off x="4355785" y="2450482"/>
          <a:ext cx="1646507" cy="1432057"/>
        </a:xfrm>
        <a:prstGeom prst="rect">
          <a:avLst/>
        </a:prstGeom>
        <a:noFill/>
        <a:ln>
          <a:noFill/>
        </a:ln>
        <a:effectLst/>
      </dgm:spPr>
      <dgm:t>
        <a:bodyPr/>
        <a:lstStyle/>
        <a:p>
          <a:pPr>
            <a:lnSpc>
              <a:spcPct val="100000"/>
            </a:lnSpc>
            <a:buNone/>
          </a:pPr>
          <a:r>
            <a:rPr lang="en-US" sz="1200">
              <a:solidFill>
                <a:sysClr val="windowText" lastClr="000000">
                  <a:hueOff val="0"/>
                  <a:satOff val="0"/>
                  <a:lumOff val="0"/>
                  <a:alphaOff val="0"/>
                </a:sysClr>
              </a:solidFill>
              <a:latin typeface="Calibri" panose="020F0502020204030204"/>
              <a:ea typeface="+mn-ea"/>
              <a:cs typeface="Times New Roman" panose="02020603050405020304" pitchFamily="18" charset="0"/>
            </a:rPr>
            <a:t>Line of fire</a:t>
          </a:r>
        </a:p>
      </dgm:t>
    </dgm:pt>
    <dgm:pt modelId="{78C3B470-901E-4B82-AEBD-DC5F7568DDB6}" type="parTrans" cxnId="{23BA1248-D712-459C-A85C-E1DE46B16D5B}">
      <dgm:prSet/>
      <dgm:spPr/>
      <dgm:t>
        <a:bodyPr/>
        <a:lstStyle/>
        <a:p>
          <a:endParaRPr lang="en-US"/>
        </a:p>
      </dgm:t>
    </dgm:pt>
    <dgm:pt modelId="{AF05C4F9-9C75-4291-A8A3-F5B1902CE152}" type="sibTrans" cxnId="{23BA1248-D712-459C-A85C-E1DE46B16D5B}">
      <dgm:prSet/>
      <dgm:spPr/>
      <dgm:t>
        <a:bodyPr/>
        <a:lstStyle/>
        <a:p>
          <a:endParaRPr lang="en-US"/>
        </a:p>
      </dgm:t>
    </dgm:pt>
    <dgm:pt modelId="{F126D4B3-04B8-4182-BDB1-F4CE6215694A}">
      <dgm:prSet custT="1"/>
      <dgm:spPr>
        <a:xfrm>
          <a:off x="4355785" y="2450482"/>
          <a:ext cx="1646507" cy="1432057"/>
        </a:xfrm>
        <a:prstGeom prst="rect">
          <a:avLst/>
        </a:prstGeom>
        <a:noFill/>
        <a:ln>
          <a:noFill/>
        </a:ln>
        <a:effectLst/>
      </dgm:spPr>
      <dgm:t>
        <a:bodyPr/>
        <a:lstStyle/>
        <a:p>
          <a:pPr>
            <a:lnSpc>
              <a:spcPct val="100000"/>
            </a:lnSpc>
            <a:buNone/>
          </a:pPr>
          <a:r>
            <a:rPr lang="en-US" sz="1200">
              <a:solidFill>
                <a:sysClr val="windowText" lastClr="000000">
                  <a:hueOff val="0"/>
                  <a:satOff val="0"/>
                  <a:lumOff val="0"/>
                  <a:alphaOff val="0"/>
                </a:sysClr>
              </a:solidFill>
              <a:latin typeface="Calibri" panose="020F0502020204030204"/>
              <a:ea typeface="+mn-ea"/>
              <a:cs typeface="Times New Roman" panose="02020603050405020304" pitchFamily="18" charset="0"/>
            </a:rPr>
            <a:t>Human Factors</a:t>
          </a:r>
        </a:p>
      </dgm:t>
    </dgm:pt>
    <dgm:pt modelId="{E0F470EB-65BD-42A1-92C6-D9D797016A2F}" type="parTrans" cxnId="{9C34A30F-E477-4D81-BB62-9097D915C328}">
      <dgm:prSet/>
      <dgm:spPr/>
      <dgm:t>
        <a:bodyPr/>
        <a:lstStyle/>
        <a:p>
          <a:endParaRPr lang="en-US"/>
        </a:p>
      </dgm:t>
    </dgm:pt>
    <dgm:pt modelId="{B68C440B-5FAB-4392-8B19-E201E59944BA}" type="sibTrans" cxnId="{9C34A30F-E477-4D81-BB62-9097D915C328}">
      <dgm:prSet/>
      <dgm:spPr/>
      <dgm:t>
        <a:bodyPr/>
        <a:lstStyle/>
        <a:p>
          <a:endParaRPr lang="en-US"/>
        </a:p>
      </dgm:t>
    </dgm:pt>
    <dgm:pt modelId="{38037A3D-78D8-4D89-AB6F-5E32711E4744}">
      <dgm:prSet custT="1"/>
      <dgm:spPr>
        <a:xfrm>
          <a:off x="4355785" y="2450482"/>
          <a:ext cx="1646507" cy="1432057"/>
        </a:xfrm>
        <a:prstGeom prst="rect">
          <a:avLst/>
        </a:prstGeom>
        <a:noFill/>
        <a:ln>
          <a:noFill/>
        </a:ln>
        <a:effectLst/>
      </dgm:spPr>
      <dgm:t>
        <a:bodyPr/>
        <a:lstStyle/>
        <a:p>
          <a:pPr>
            <a:lnSpc>
              <a:spcPct val="100000"/>
            </a:lnSpc>
            <a:buNone/>
          </a:pPr>
          <a:r>
            <a:rPr lang="en-US" sz="1200">
              <a:solidFill>
                <a:sysClr val="windowText" lastClr="000000">
                  <a:hueOff val="0"/>
                  <a:satOff val="0"/>
                  <a:lumOff val="0"/>
                  <a:alphaOff val="0"/>
                </a:sysClr>
              </a:solidFill>
              <a:latin typeface="Calibri" panose="020F0502020204030204"/>
              <a:ea typeface="+mn-ea"/>
              <a:cs typeface="Times New Roman" panose="02020603050405020304" pitchFamily="18" charset="0"/>
            </a:rPr>
            <a:t>Poor communication while offloading</a:t>
          </a:r>
        </a:p>
      </dgm:t>
    </dgm:pt>
    <dgm:pt modelId="{3A0B47FB-7F23-4E0B-856F-21C8D93FBDEB}" type="parTrans" cxnId="{DB88CB17-1CAA-40BE-BD4F-7E63E8CA28CB}">
      <dgm:prSet/>
      <dgm:spPr/>
      <dgm:t>
        <a:bodyPr/>
        <a:lstStyle/>
        <a:p>
          <a:endParaRPr lang="en-US"/>
        </a:p>
      </dgm:t>
    </dgm:pt>
    <dgm:pt modelId="{833DDD8B-495E-4F73-B636-6606B25D011A}" type="sibTrans" cxnId="{DB88CB17-1CAA-40BE-BD4F-7E63E8CA28CB}">
      <dgm:prSet/>
      <dgm:spPr/>
      <dgm:t>
        <a:bodyPr/>
        <a:lstStyle/>
        <a:p>
          <a:endParaRPr lang="en-US"/>
        </a:p>
      </dgm:t>
    </dgm:pt>
    <dgm:pt modelId="{FE13592B-1FF9-4DD6-988C-16E93C216673}">
      <dgm:prSet/>
      <dgm:spPr>
        <a:xfrm>
          <a:off x="1654026" y="4240554"/>
          <a:ext cx="2701759" cy="1432057"/>
        </a:xfrm>
        <a:prstGeom prst="rect">
          <a:avLst/>
        </a:prstGeom>
        <a:noFill/>
        <a:ln>
          <a:noFill/>
        </a:ln>
        <a:effectLst/>
      </dgm:spPr>
      <dgm:t>
        <a:bodyPr/>
        <a:lstStyle/>
        <a:p>
          <a:pPr>
            <a:lnSpc>
              <a:spcPct val="100000"/>
            </a:lnSpc>
            <a:buNone/>
          </a:pPr>
          <a:r>
            <a:rPr lang="en-US" b="1">
              <a:solidFill>
                <a:sysClr val="windowText" lastClr="000000">
                  <a:hueOff val="0"/>
                  <a:satOff val="0"/>
                  <a:lumOff val="0"/>
                  <a:alphaOff val="0"/>
                </a:sysClr>
              </a:solidFill>
              <a:latin typeface="Calibri" panose="020F0502020204030204"/>
              <a:ea typeface="+mn-ea"/>
              <a:cs typeface="Times New Roman" panose="02020603050405020304" pitchFamily="18" charset="0"/>
            </a:rPr>
            <a:t>Improper load securement can result in:</a:t>
          </a:r>
          <a:endParaRPr lang="en-US">
            <a:solidFill>
              <a:sysClr val="windowText" lastClr="000000">
                <a:hueOff val="0"/>
                <a:satOff val="0"/>
                <a:lumOff val="0"/>
                <a:alphaOff val="0"/>
              </a:sysClr>
            </a:solidFill>
            <a:latin typeface="Calibri" panose="020F0502020204030204"/>
            <a:ea typeface="+mn-ea"/>
            <a:cs typeface="Times New Roman" panose="02020603050405020304" pitchFamily="18" charset="0"/>
          </a:endParaRPr>
        </a:p>
      </dgm:t>
    </dgm:pt>
    <dgm:pt modelId="{9B01D508-0AE9-4BCC-B476-E820B348F346}" type="parTrans" cxnId="{6209F959-52E8-456E-BDD7-3315ABC60084}">
      <dgm:prSet/>
      <dgm:spPr/>
      <dgm:t>
        <a:bodyPr/>
        <a:lstStyle/>
        <a:p>
          <a:endParaRPr lang="en-US"/>
        </a:p>
      </dgm:t>
    </dgm:pt>
    <dgm:pt modelId="{D9F5106B-7DBD-4878-ADC2-752163EF506E}" type="sibTrans" cxnId="{6209F959-52E8-456E-BDD7-3315ABC60084}">
      <dgm:prSet/>
      <dgm:spPr/>
      <dgm:t>
        <a:bodyPr/>
        <a:lstStyle/>
        <a:p>
          <a:endParaRPr lang="en-US"/>
        </a:p>
      </dgm:t>
    </dgm:pt>
    <dgm:pt modelId="{E8A18C90-6C81-42A9-BDDD-BB7B9C8A1642}">
      <dgm:prSet custT="1"/>
      <dgm:spPr>
        <a:xfrm>
          <a:off x="4355785" y="4240554"/>
          <a:ext cx="1646507" cy="1432057"/>
        </a:xfrm>
        <a:prstGeom prst="rect">
          <a:avLst/>
        </a:prstGeom>
        <a:noFill/>
        <a:ln>
          <a:noFill/>
        </a:ln>
        <a:effectLst/>
      </dgm:spPr>
      <dgm:t>
        <a:bodyPr/>
        <a:lstStyle/>
        <a:p>
          <a:pPr>
            <a:lnSpc>
              <a:spcPct val="100000"/>
            </a:lnSpc>
            <a:buNone/>
          </a:pPr>
          <a:r>
            <a:rPr lang="en-US" sz="1200">
              <a:solidFill>
                <a:sysClr val="windowText" lastClr="000000">
                  <a:hueOff val="0"/>
                  <a:satOff val="0"/>
                  <a:lumOff val="0"/>
                  <a:alphaOff val="0"/>
                </a:sysClr>
              </a:solidFill>
              <a:latin typeface="Calibri" panose="020F0502020204030204"/>
              <a:ea typeface="+mn-ea"/>
              <a:cs typeface="Times New Roman" panose="02020603050405020304" pitchFamily="18" charset="0"/>
            </a:rPr>
            <a:t>Loss of life</a:t>
          </a:r>
        </a:p>
      </dgm:t>
    </dgm:pt>
    <dgm:pt modelId="{E00E3B34-8073-4FE6-8215-94B40CFCB949}" type="parTrans" cxnId="{8C2284E5-5D30-4B44-A869-888A5A9462A3}">
      <dgm:prSet/>
      <dgm:spPr/>
      <dgm:t>
        <a:bodyPr/>
        <a:lstStyle/>
        <a:p>
          <a:endParaRPr lang="en-US"/>
        </a:p>
      </dgm:t>
    </dgm:pt>
    <dgm:pt modelId="{824C7449-37A0-4AAA-A3B0-2097C8C3724B}" type="sibTrans" cxnId="{8C2284E5-5D30-4B44-A869-888A5A9462A3}">
      <dgm:prSet/>
      <dgm:spPr/>
      <dgm:t>
        <a:bodyPr/>
        <a:lstStyle/>
        <a:p>
          <a:endParaRPr lang="en-US"/>
        </a:p>
      </dgm:t>
    </dgm:pt>
    <dgm:pt modelId="{38F14295-13A4-41AC-862B-110D1AF5FB0D}">
      <dgm:prSet custT="1"/>
      <dgm:spPr>
        <a:xfrm>
          <a:off x="4355785" y="4240554"/>
          <a:ext cx="1646507" cy="1432057"/>
        </a:xfrm>
        <a:prstGeom prst="rect">
          <a:avLst/>
        </a:prstGeom>
        <a:noFill/>
        <a:ln>
          <a:noFill/>
        </a:ln>
        <a:effectLst/>
      </dgm:spPr>
      <dgm:t>
        <a:bodyPr/>
        <a:lstStyle/>
        <a:p>
          <a:pPr>
            <a:lnSpc>
              <a:spcPct val="100000"/>
            </a:lnSpc>
            <a:buNone/>
          </a:pPr>
          <a:r>
            <a:rPr lang="en-US" sz="1200">
              <a:solidFill>
                <a:sysClr val="windowText" lastClr="000000">
                  <a:hueOff val="0"/>
                  <a:satOff val="0"/>
                  <a:lumOff val="0"/>
                  <a:alphaOff val="0"/>
                </a:sysClr>
              </a:solidFill>
              <a:latin typeface="Calibri" panose="020F0502020204030204"/>
              <a:ea typeface="+mn-ea"/>
              <a:cs typeface="Times New Roman" panose="02020603050405020304" pitchFamily="18" charset="0"/>
            </a:rPr>
            <a:t>Loss of load</a:t>
          </a:r>
        </a:p>
      </dgm:t>
    </dgm:pt>
    <dgm:pt modelId="{FAF0B28B-CEEC-4895-A08D-CE1B09095D95}" type="parTrans" cxnId="{0716C67E-DC69-44AD-B206-88CD2F862A39}">
      <dgm:prSet/>
      <dgm:spPr/>
      <dgm:t>
        <a:bodyPr/>
        <a:lstStyle/>
        <a:p>
          <a:endParaRPr lang="en-US"/>
        </a:p>
      </dgm:t>
    </dgm:pt>
    <dgm:pt modelId="{217212F1-B520-4D32-B497-87D0E24839DE}" type="sibTrans" cxnId="{0716C67E-DC69-44AD-B206-88CD2F862A39}">
      <dgm:prSet/>
      <dgm:spPr/>
      <dgm:t>
        <a:bodyPr/>
        <a:lstStyle/>
        <a:p>
          <a:endParaRPr lang="en-US"/>
        </a:p>
      </dgm:t>
    </dgm:pt>
    <dgm:pt modelId="{9B8CF6A6-8C5E-41B9-9961-48B47143CE33}">
      <dgm:prSet custT="1"/>
      <dgm:spPr>
        <a:xfrm>
          <a:off x="4355785" y="4240554"/>
          <a:ext cx="1646507" cy="1432057"/>
        </a:xfrm>
        <a:prstGeom prst="rect">
          <a:avLst/>
        </a:prstGeom>
        <a:noFill/>
        <a:ln>
          <a:noFill/>
        </a:ln>
        <a:effectLst/>
      </dgm:spPr>
      <dgm:t>
        <a:bodyPr/>
        <a:lstStyle/>
        <a:p>
          <a:pPr>
            <a:lnSpc>
              <a:spcPct val="100000"/>
            </a:lnSpc>
            <a:buNone/>
          </a:pPr>
          <a:r>
            <a:rPr lang="en-US" sz="1200">
              <a:solidFill>
                <a:sysClr val="windowText" lastClr="000000">
                  <a:hueOff val="0"/>
                  <a:satOff val="0"/>
                  <a:lumOff val="0"/>
                  <a:alphaOff val="0"/>
                </a:sysClr>
              </a:solidFill>
              <a:latin typeface="Calibri" panose="020F0502020204030204"/>
              <a:ea typeface="+mn-ea"/>
              <a:cs typeface="Times New Roman" panose="02020603050405020304" pitchFamily="18" charset="0"/>
            </a:rPr>
            <a:t>Vehicle accidents</a:t>
          </a:r>
        </a:p>
      </dgm:t>
    </dgm:pt>
    <dgm:pt modelId="{8A97D346-74F8-470E-B2C3-FF390BBA168E}" type="parTrans" cxnId="{FB63D141-96D4-43CB-924C-FEC27410B800}">
      <dgm:prSet/>
      <dgm:spPr/>
      <dgm:t>
        <a:bodyPr/>
        <a:lstStyle/>
        <a:p>
          <a:endParaRPr lang="en-US"/>
        </a:p>
      </dgm:t>
    </dgm:pt>
    <dgm:pt modelId="{8E62887F-00D9-4CC9-B476-54BC4EE624B9}" type="sibTrans" cxnId="{FB63D141-96D4-43CB-924C-FEC27410B800}">
      <dgm:prSet/>
      <dgm:spPr/>
      <dgm:t>
        <a:bodyPr/>
        <a:lstStyle/>
        <a:p>
          <a:endParaRPr lang="en-US"/>
        </a:p>
      </dgm:t>
    </dgm:pt>
    <dgm:pt modelId="{90FE8982-F5F0-49C4-9517-ED003E95066C}">
      <dgm:prSet custT="1"/>
      <dgm:spPr>
        <a:xfrm>
          <a:off x="4355785" y="4240554"/>
          <a:ext cx="1646507" cy="1432057"/>
        </a:xfrm>
        <a:prstGeom prst="rect">
          <a:avLst/>
        </a:prstGeom>
        <a:noFill/>
        <a:ln>
          <a:noFill/>
        </a:ln>
        <a:effectLst/>
      </dgm:spPr>
      <dgm:t>
        <a:bodyPr/>
        <a:lstStyle/>
        <a:p>
          <a:pPr>
            <a:lnSpc>
              <a:spcPct val="100000"/>
            </a:lnSpc>
            <a:buNone/>
          </a:pPr>
          <a:r>
            <a:rPr lang="en-US" sz="1200">
              <a:solidFill>
                <a:sysClr val="windowText" lastClr="000000">
                  <a:hueOff val="0"/>
                  <a:satOff val="0"/>
                  <a:lumOff val="0"/>
                  <a:alphaOff val="0"/>
                </a:sysClr>
              </a:solidFill>
              <a:latin typeface="Calibri" panose="020F0502020204030204"/>
              <a:ea typeface="+mn-ea"/>
              <a:cs typeface="Times New Roman" panose="02020603050405020304" pitchFamily="18" charset="0"/>
            </a:rPr>
            <a:t>Damage to the cargo</a:t>
          </a:r>
        </a:p>
      </dgm:t>
    </dgm:pt>
    <dgm:pt modelId="{22490BAE-E751-44D3-807A-5B6C835C8FD4}" type="parTrans" cxnId="{E32D9EC8-5199-4815-AC50-AA26FEEA1EF8}">
      <dgm:prSet/>
      <dgm:spPr/>
      <dgm:t>
        <a:bodyPr/>
        <a:lstStyle/>
        <a:p>
          <a:endParaRPr lang="en-US"/>
        </a:p>
      </dgm:t>
    </dgm:pt>
    <dgm:pt modelId="{8B89E283-2F3E-44ED-BB62-DC34A95315EE}" type="sibTrans" cxnId="{E32D9EC8-5199-4815-AC50-AA26FEEA1EF8}">
      <dgm:prSet/>
      <dgm:spPr/>
      <dgm:t>
        <a:bodyPr/>
        <a:lstStyle/>
        <a:p>
          <a:endParaRPr lang="en-US"/>
        </a:p>
      </dgm:t>
    </dgm:pt>
    <dgm:pt modelId="{96DFDBF6-1117-426C-A732-B1C5453B3A91}">
      <dgm:prSet custT="1"/>
      <dgm:spPr>
        <a:xfrm>
          <a:off x="4355785" y="4240554"/>
          <a:ext cx="1646507" cy="1432057"/>
        </a:xfrm>
        <a:prstGeom prst="rect">
          <a:avLst/>
        </a:prstGeom>
        <a:noFill/>
        <a:ln>
          <a:noFill/>
        </a:ln>
        <a:effectLst/>
      </dgm:spPr>
      <dgm:t>
        <a:bodyPr/>
        <a:lstStyle/>
        <a:p>
          <a:pPr>
            <a:lnSpc>
              <a:spcPct val="100000"/>
            </a:lnSpc>
            <a:buNone/>
          </a:pPr>
          <a:r>
            <a:rPr lang="en-US" sz="1200">
              <a:solidFill>
                <a:sysClr val="windowText" lastClr="000000">
                  <a:hueOff val="0"/>
                  <a:satOff val="0"/>
                  <a:lumOff val="0"/>
                  <a:alphaOff val="0"/>
                </a:sysClr>
              </a:solidFill>
              <a:latin typeface="Calibri" panose="020F0502020204030204"/>
              <a:ea typeface="+mn-ea"/>
              <a:cs typeface="Times New Roman" panose="02020603050405020304" pitchFamily="18" charset="0"/>
            </a:rPr>
            <a:t>Damage to vehicles and other property</a:t>
          </a:r>
        </a:p>
      </dgm:t>
    </dgm:pt>
    <dgm:pt modelId="{2B1F189E-D789-43AB-A2EA-6A735171CDF2}" type="parTrans" cxnId="{7178059C-E1CD-418A-86FF-B140B54A9374}">
      <dgm:prSet/>
      <dgm:spPr/>
      <dgm:t>
        <a:bodyPr/>
        <a:lstStyle/>
        <a:p>
          <a:endParaRPr lang="en-US"/>
        </a:p>
      </dgm:t>
    </dgm:pt>
    <dgm:pt modelId="{C529317F-A0D5-4AB0-965F-681467FEC864}" type="sibTrans" cxnId="{7178059C-E1CD-418A-86FF-B140B54A9374}">
      <dgm:prSet/>
      <dgm:spPr/>
      <dgm:t>
        <a:bodyPr/>
        <a:lstStyle/>
        <a:p>
          <a:endParaRPr lang="en-US"/>
        </a:p>
      </dgm:t>
    </dgm:pt>
    <dgm:pt modelId="{563129EF-F47A-4FB4-8BE6-0B1411DF8A76}" type="pres">
      <dgm:prSet presAssocID="{DE1E80DC-EDAC-4787-B08D-E4CBF49DB86E}" presName="root" presStyleCnt="0">
        <dgm:presLayoutVars>
          <dgm:dir/>
          <dgm:resizeHandles val="exact"/>
        </dgm:presLayoutVars>
      </dgm:prSet>
      <dgm:spPr/>
    </dgm:pt>
    <dgm:pt modelId="{980C590F-94C6-4A02-A4FC-B72D7CFB3F03}" type="pres">
      <dgm:prSet presAssocID="{9B68E480-2701-489B-BF0F-7761503D4092}" presName="compNode" presStyleCnt="0"/>
      <dgm:spPr/>
    </dgm:pt>
    <dgm:pt modelId="{22E56131-A4B1-4845-80B8-F0E20012FF8B}" type="pres">
      <dgm:prSet presAssocID="{9B68E480-2701-489B-BF0F-7761503D4092}" presName="bgRect" presStyleLbl="bgShp" presStyleIdx="0" presStyleCnt="3" custLinFactNeighborX="-419" custLinFactNeighborY="1554"/>
      <dgm:spPr>
        <a:xfrm>
          <a:off x="0" y="354243"/>
          <a:ext cx="6003910" cy="1432057"/>
        </a:xfrm>
        <a:prstGeom prst="roundRect">
          <a:avLst>
            <a:gd name="adj" fmla="val 10000"/>
          </a:avLst>
        </a:prstGeom>
        <a:solidFill>
          <a:sysClr val="window" lastClr="FFFFFF">
            <a:lumMod val="95000"/>
            <a:hueOff val="0"/>
            <a:satOff val="0"/>
            <a:lumOff val="0"/>
            <a:alphaOff val="0"/>
          </a:sysClr>
        </a:solidFill>
        <a:ln>
          <a:noFill/>
        </a:ln>
        <a:effectLst/>
      </dgm:spPr>
    </dgm:pt>
    <dgm:pt modelId="{1637EC69-EA69-4A8E-AFBA-FFE5FC9CBF56}" type="pres">
      <dgm:prSet presAssocID="{9B68E480-2701-489B-BF0F-7761503D4092}" presName="iconRect" presStyleLbl="node1" presStyleIdx="0" presStyleCnt="3"/>
      <dgm:spPr>
        <a:xfrm>
          <a:off x="433197" y="654202"/>
          <a:ext cx="787631" cy="78763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Excavator"/>
        </a:ext>
      </dgm:extLst>
    </dgm:pt>
    <dgm:pt modelId="{201D092D-C6CC-4C35-9D0E-6633C6501989}" type="pres">
      <dgm:prSet presAssocID="{9B68E480-2701-489B-BF0F-7761503D4092}" presName="spaceRect" presStyleCnt="0"/>
      <dgm:spPr/>
    </dgm:pt>
    <dgm:pt modelId="{6E913A41-783C-4B01-B716-7679785731B4}" type="pres">
      <dgm:prSet presAssocID="{9B68E480-2701-489B-BF0F-7761503D4092}" presName="parTx" presStyleLbl="revTx" presStyleIdx="0" presStyleCnt="6">
        <dgm:presLayoutVars>
          <dgm:chMax val="0"/>
          <dgm:chPref val="0"/>
        </dgm:presLayoutVars>
      </dgm:prSet>
      <dgm:spPr/>
    </dgm:pt>
    <dgm:pt modelId="{DC61D7F5-4F35-42B6-B964-3DCE19D63538}" type="pres">
      <dgm:prSet presAssocID="{9B68E480-2701-489B-BF0F-7761503D4092}" presName="desTx" presStyleLbl="revTx" presStyleIdx="1" presStyleCnt="6" custScaleY="145867">
        <dgm:presLayoutVars/>
      </dgm:prSet>
      <dgm:spPr/>
    </dgm:pt>
    <dgm:pt modelId="{7DCC6555-84F2-4F93-8428-F61C5B521538}" type="pres">
      <dgm:prSet presAssocID="{97AA15B0-0B10-4E20-8F28-1DF8EFE9379F}" presName="sibTrans" presStyleCnt="0"/>
      <dgm:spPr/>
    </dgm:pt>
    <dgm:pt modelId="{0CC1482F-7086-420F-8AF4-43AB8E34D9D9}" type="pres">
      <dgm:prSet presAssocID="{40ADCFC3-9C6E-4DE0-A668-226FA02804A3}" presName="compNode" presStyleCnt="0"/>
      <dgm:spPr/>
    </dgm:pt>
    <dgm:pt modelId="{871F7687-9C29-4186-853D-978576E987BE}" type="pres">
      <dgm:prSet presAssocID="{40ADCFC3-9C6E-4DE0-A668-226FA02804A3}" presName="bgRect" presStyleLbl="bgShp" presStyleIdx="1" presStyleCnt="3" custLinFactNeighborX="15230" custLinFactNeighborY="-4380"/>
      <dgm:spPr>
        <a:xfrm>
          <a:off x="0" y="2387758"/>
          <a:ext cx="6003910" cy="1432057"/>
        </a:xfrm>
        <a:prstGeom prst="roundRect">
          <a:avLst>
            <a:gd name="adj" fmla="val 10000"/>
          </a:avLst>
        </a:prstGeom>
        <a:solidFill>
          <a:sysClr val="window" lastClr="FFFFFF">
            <a:lumMod val="95000"/>
            <a:hueOff val="0"/>
            <a:satOff val="0"/>
            <a:lumOff val="0"/>
            <a:alphaOff val="0"/>
          </a:sysClr>
        </a:solidFill>
        <a:ln>
          <a:noFill/>
        </a:ln>
        <a:effectLst/>
      </dgm:spPr>
    </dgm:pt>
    <dgm:pt modelId="{FBA7F9A8-6931-4598-BC91-F43CE684AC8E}" type="pres">
      <dgm:prSet presAssocID="{40ADCFC3-9C6E-4DE0-A668-226FA02804A3}" presName="iconRect" presStyleLbl="node1" presStyleIdx="1" presStyleCnt="3"/>
      <dgm:spPr>
        <a:xfrm>
          <a:off x="433197" y="2772695"/>
          <a:ext cx="787631" cy="78763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Irritant"/>
        </a:ext>
      </dgm:extLst>
    </dgm:pt>
    <dgm:pt modelId="{D2E85588-0C05-4D20-83C2-6C826ABDF27F}" type="pres">
      <dgm:prSet presAssocID="{40ADCFC3-9C6E-4DE0-A668-226FA02804A3}" presName="spaceRect" presStyleCnt="0"/>
      <dgm:spPr/>
    </dgm:pt>
    <dgm:pt modelId="{50A06426-E59F-4E50-8A2C-02CA9D3938D5}" type="pres">
      <dgm:prSet presAssocID="{40ADCFC3-9C6E-4DE0-A668-226FA02804A3}" presName="parTx" presStyleLbl="revTx" presStyleIdx="2" presStyleCnt="6">
        <dgm:presLayoutVars>
          <dgm:chMax val="0"/>
          <dgm:chPref val="0"/>
        </dgm:presLayoutVars>
      </dgm:prSet>
      <dgm:spPr/>
    </dgm:pt>
    <dgm:pt modelId="{D4451903-4E61-488B-AAB4-AF10032A64B3}" type="pres">
      <dgm:prSet presAssocID="{40ADCFC3-9C6E-4DE0-A668-226FA02804A3}" presName="desTx" presStyleLbl="revTx" presStyleIdx="3" presStyleCnt="6">
        <dgm:presLayoutVars/>
      </dgm:prSet>
      <dgm:spPr/>
    </dgm:pt>
    <dgm:pt modelId="{87864920-7F73-45DC-A511-A96067C72A9E}" type="pres">
      <dgm:prSet presAssocID="{DCCE7A61-FB2B-459F-8036-A9078F758493}" presName="sibTrans" presStyleCnt="0"/>
      <dgm:spPr/>
    </dgm:pt>
    <dgm:pt modelId="{9B482FC8-9333-49C8-9711-CAF6E437E26E}" type="pres">
      <dgm:prSet presAssocID="{FE13592B-1FF9-4DD6-988C-16E93C216673}" presName="compNode" presStyleCnt="0"/>
      <dgm:spPr/>
    </dgm:pt>
    <dgm:pt modelId="{9E0544D0-D0EE-45EA-88F0-D1D6B227D103}" type="pres">
      <dgm:prSet presAssocID="{FE13592B-1FF9-4DD6-988C-16E93C216673}" presName="bgRect" presStyleLbl="bgShp" presStyleIdx="2" presStyleCnt="3"/>
      <dgm:spPr>
        <a:xfrm>
          <a:off x="0" y="4240554"/>
          <a:ext cx="6003910" cy="1432057"/>
        </a:xfrm>
        <a:prstGeom prst="roundRect">
          <a:avLst>
            <a:gd name="adj" fmla="val 10000"/>
          </a:avLst>
        </a:prstGeom>
        <a:solidFill>
          <a:sysClr val="window" lastClr="FFFFFF">
            <a:lumMod val="95000"/>
            <a:hueOff val="0"/>
            <a:satOff val="0"/>
            <a:lumOff val="0"/>
            <a:alphaOff val="0"/>
          </a:sysClr>
        </a:solidFill>
        <a:ln>
          <a:noFill/>
        </a:ln>
        <a:effectLst/>
      </dgm:spPr>
    </dgm:pt>
    <dgm:pt modelId="{9CCF8430-B735-4A49-8865-3E2D3E5F7C94}" type="pres">
      <dgm:prSet presAssocID="{FE13592B-1FF9-4DD6-988C-16E93C216673}" presName="iconRect" presStyleLbl="node1" presStyleIdx="2" presStyleCnt="3"/>
      <dgm:spPr>
        <a:xfrm>
          <a:off x="433197" y="4562767"/>
          <a:ext cx="787631" cy="78763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Warning"/>
        </a:ext>
      </dgm:extLst>
    </dgm:pt>
    <dgm:pt modelId="{1315FF82-8704-435B-8078-C9049717817F}" type="pres">
      <dgm:prSet presAssocID="{FE13592B-1FF9-4DD6-988C-16E93C216673}" presName="spaceRect" presStyleCnt="0"/>
      <dgm:spPr/>
    </dgm:pt>
    <dgm:pt modelId="{836AB796-3E96-4C92-8488-B3FAA7F29FE3}" type="pres">
      <dgm:prSet presAssocID="{FE13592B-1FF9-4DD6-988C-16E93C216673}" presName="parTx" presStyleLbl="revTx" presStyleIdx="4" presStyleCnt="6">
        <dgm:presLayoutVars>
          <dgm:chMax val="0"/>
          <dgm:chPref val="0"/>
        </dgm:presLayoutVars>
      </dgm:prSet>
      <dgm:spPr/>
    </dgm:pt>
    <dgm:pt modelId="{1C6FAFE4-FF94-4F91-B6C5-45445C3F0321}" type="pres">
      <dgm:prSet presAssocID="{FE13592B-1FF9-4DD6-988C-16E93C216673}" presName="desTx" presStyleLbl="revTx" presStyleIdx="5" presStyleCnt="6">
        <dgm:presLayoutVars/>
      </dgm:prSet>
      <dgm:spPr/>
    </dgm:pt>
  </dgm:ptLst>
  <dgm:cxnLst>
    <dgm:cxn modelId="{1FB11B08-465A-4732-80B6-6F42DA8D8326}" type="presOf" srcId="{FE13592B-1FF9-4DD6-988C-16E93C216673}" destId="{836AB796-3E96-4C92-8488-B3FAA7F29FE3}" srcOrd="0" destOrd="0" presId="urn:microsoft.com/office/officeart/2018/2/layout/IconVerticalSolidList"/>
    <dgm:cxn modelId="{9C34A30F-E477-4D81-BB62-9097D915C328}" srcId="{40ADCFC3-9C6E-4DE0-A668-226FA02804A3}" destId="{F126D4B3-04B8-4182-BDB1-F4CE6215694A}" srcOrd="2" destOrd="0" parTransId="{E0F470EB-65BD-42A1-92C6-D9D797016A2F}" sibTransId="{B68C440B-5FAB-4392-8B19-E201E59944BA}"/>
    <dgm:cxn modelId="{DB88CB17-1CAA-40BE-BD4F-7E63E8CA28CB}" srcId="{40ADCFC3-9C6E-4DE0-A668-226FA02804A3}" destId="{38037A3D-78D8-4D89-AB6F-5E32711E4744}" srcOrd="3" destOrd="0" parTransId="{3A0B47FB-7F23-4E0B-856F-21C8D93FBDEB}" sibTransId="{833DDD8B-495E-4F73-B636-6606B25D011A}"/>
    <dgm:cxn modelId="{961E7D18-35D4-482D-9E74-23A6FFA219D1}" type="presOf" srcId="{9B8CF6A6-8C5E-41B9-9961-48B47143CE33}" destId="{1C6FAFE4-FF94-4F91-B6C5-45445C3F0321}" srcOrd="0" destOrd="2" presId="urn:microsoft.com/office/officeart/2018/2/layout/IconVerticalSolidList"/>
    <dgm:cxn modelId="{6A940330-2C7A-4E82-8DA1-7B9211706174}" type="presOf" srcId="{96DFDBF6-1117-426C-A732-B1C5453B3A91}" destId="{1C6FAFE4-FF94-4F91-B6C5-45445C3F0321}" srcOrd="0" destOrd="4" presId="urn:microsoft.com/office/officeart/2018/2/layout/IconVerticalSolidList"/>
    <dgm:cxn modelId="{5107C632-C45A-4698-B8FB-AADD59FC2655}" type="presOf" srcId="{E8A18C90-6C81-42A9-BDDD-BB7B9C8A1642}" destId="{1C6FAFE4-FF94-4F91-B6C5-45445C3F0321}" srcOrd="0" destOrd="0" presId="urn:microsoft.com/office/officeart/2018/2/layout/IconVerticalSolidList"/>
    <dgm:cxn modelId="{FAE53360-D8C9-4F05-BBD5-609BC51B8B3A}" type="presOf" srcId="{F3D0DCEC-A402-4B9E-9FF7-A4E054EE4BA4}" destId="{D4451903-4E61-488B-AAB4-AF10032A64B3}" srcOrd="0" destOrd="1" presId="urn:microsoft.com/office/officeart/2018/2/layout/IconVerticalSolidList"/>
    <dgm:cxn modelId="{FB63D141-96D4-43CB-924C-FEC27410B800}" srcId="{FE13592B-1FF9-4DD6-988C-16E93C216673}" destId="{9B8CF6A6-8C5E-41B9-9961-48B47143CE33}" srcOrd="2" destOrd="0" parTransId="{8A97D346-74F8-470E-B2C3-FF390BBA168E}" sibTransId="{8E62887F-00D9-4CC9-B476-54BC4EE624B9}"/>
    <dgm:cxn modelId="{07DD0F45-3702-46BE-9B58-5ED9AA15B7CA}" type="presOf" srcId="{90FE8982-F5F0-49C4-9517-ED003E95066C}" destId="{1C6FAFE4-FF94-4F91-B6C5-45445C3F0321}" srcOrd="0" destOrd="3" presId="urn:microsoft.com/office/officeart/2018/2/layout/IconVerticalSolidList"/>
    <dgm:cxn modelId="{50C93147-0AEA-49E1-891F-3A0AAE81D673}" type="presOf" srcId="{38F14295-13A4-41AC-862B-110D1AF5FB0D}" destId="{1C6FAFE4-FF94-4F91-B6C5-45445C3F0321}" srcOrd="0" destOrd="1" presId="urn:microsoft.com/office/officeart/2018/2/layout/IconVerticalSolidList"/>
    <dgm:cxn modelId="{23BA1248-D712-459C-A85C-E1DE46B16D5B}" srcId="{40ADCFC3-9C6E-4DE0-A668-226FA02804A3}" destId="{F3D0DCEC-A402-4B9E-9FF7-A4E054EE4BA4}" srcOrd="1" destOrd="0" parTransId="{78C3B470-901E-4B82-AEBD-DC5F7568DDB6}" sibTransId="{AF05C4F9-9C75-4291-A8A3-F5B1902CE152}"/>
    <dgm:cxn modelId="{38697149-6852-456F-8843-71DD69CFAF76}" type="presOf" srcId="{6B70B74F-FC5D-40D6-A483-F059896E8FF5}" destId="{DC61D7F5-4F35-42B6-B964-3DCE19D63538}" srcOrd="0" destOrd="5" presId="urn:microsoft.com/office/officeart/2018/2/layout/IconVerticalSolidList"/>
    <dgm:cxn modelId="{2662D559-0BD2-4F05-A033-9724BE396913}" type="presOf" srcId="{3B2273C1-4CDF-4018-9F3C-936031C6E05B}" destId="{DC61D7F5-4F35-42B6-B964-3DCE19D63538}" srcOrd="0" destOrd="2" presId="urn:microsoft.com/office/officeart/2018/2/layout/IconVerticalSolidList"/>
    <dgm:cxn modelId="{6209F959-52E8-456E-BDD7-3315ABC60084}" srcId="{DE1E80DC-EDAC-4787-B08D-E4CBF49DB86E}" destId="{FE13592B-1FF9-4DD6-988C-16E93C216673}" srcOrd="2" destOrd="0" parTransId="{9B01D508-0AE9-4BCC-B476-E820B348F346}" sibTransId="{D9F5106B-7DBD-4878-ADC2-752163EF506E}"/>
    <dgm:cxn modelId="{0716C67E-DC69-44AD-B206-88CD2F862A39}" srcId="{FE13592B-1FF9-4DD6-988C-16E93C216673}" destId="{38F14295-13A4-41AC-862B-110D1AF5FB0D}" srcOrd="1" destOrd="0" parTransId="{FAF0B28B-CEEC-4895-A08D-CE1B09095D95}" sibTransId="{217212F1-B520-4D32-B497-87D0E24839DE}"/>
    <dgm:cxn modelId="{86A77D82-0C45-40BF-BB75-3F9FD362A399}" srcId="{9B68E480-2701-489B-BF0F-7761503D4092}" destId="{3B2273C1-4CDF-4018-9F3C-936031C6E05B}" srcOrd="2" destOrd="0" parTransId="{FB2510CB-6569-4016-9511-60D2F6526D17}" sibTransId="{814E7755-45A5-492C-9736-A6786629652E}"/>
    <dgm:cxn modelId="{5D4FCC87-D45E-4654-9ADB-CE08DEB0EAEB}" srcId="{40ADCFC3-9C6E-4DE0-A668-226FA02804A3}" destId="{AF9B0834-6FA2-47BE-AFA1-EEB9934277DE}" srcOrd="0" destOrd="0" parTransId="{D82BA1AD-6E6E-4C55-BCCE-825BE259426E}" sibTransId="{DC64C781-D58D-41D2-AB63-41A20AA28817}"/>
    <dgm:cxn modelId="{AA88CE89-5BDC-4591-B8A9-DFD41118BB84}" type="presOf" srcId="{F126D4B3-04B8-4182-BDB1-F4CE6215694A}" destId="{D4451903-4E61-488B-AAB4-AF10032A64B3}" srcOrd="0" destOrd="2" presId="urn:microsoft.com/office/officeart/2018/2/layout/IconVerticalSolidList"/>
    <dgm:cxn modelId="{1609048D-94E4-4C8F-947E-A907FB83CCA4}" type="presOf" srcId="{DE1E80DC-EDAC-4787-B08D-E4CBF49DB86E}" destId="{563129EF-F47A-4FB4-8BE6-0B1411DF8A76}" srcOrd="0" destOrd="0" presId="urn:microsoft.com/office/officeart/2018/2/layout/IconVerticalSolidList"/>
    <dgm:cxn modelId="{42916893-994B-4FC3-AAEF-D9A4A51C831F}" type="presOf" srcId="{D024B92A-D667-44BF-91F8-ED400BEFBD11}" destId="{DC61D7F5-4F35-42B6-B964-3DCE19D63538}" srcOrd="0" destOrd="0" presId="urn:microsoft.com/office/officeart/2018/2/layout/IconVerticalSolidList"/>
    <dgm:cxn modelId="{7178059C-E1CD-418A-86FF-B140B54A9374}" srcId="{FE13592B-1FF9-4DD6-988C-16E93C216673}" destId="{96DFDBF6-1117-426C-A732-B1C5453B3A91}" srcOrd="4" destOrd="0" parTransId="{2B1F189E-D789-43AB-A2EA-6A735171CDF2}" sibTransId="{C529317F-A0D5-4AB0-965F-681467FEC864}"/>
    <dgm:cxn modelId="{9FB709A4-834E-4D42-BC7D-65AD56641569}" srcId="{9B68E480-2701-489B-BF0F-7761503D4092}" destId="{D372E4E6-2264-4D8E-A96E-C570D2575C1D}" srcOrd="4" destOrd="0" parTransId="{7A56CF2D-83A0-45CB-A660-772DBE36FAD7}" sibTransId="{58035F5E-3588-48A7-95C5-8F9D79CA59FA}"/>
    <dgm:cxn modelId="{4D35DCAA-ED30-4A53-9C0C-734E7CBEA8D9}" type="presOf" srcId="{9B68E480-2701-489B-BF0F-7761503D4092}" destId="{6E913A41-783C-4B01-B716-7679785731B4}" srcOrd="0" destOrd="0" presId="urn:microsoft.com/office/officeart/2018/2/layout/IconVerticalSolidList"/>
    <dgm:cxn modelId="{44B2AFAB-2447-4229-972C-50A0AF2E91D8}" srcId="{9B68E480-2701-489B-BF0F-7761503D4092}" destId="{D024B92A-D667-44BF-91F8-ED400BEFBD11}" srcOrd="0" destOrd="0" parTransId="{01280EBA-B315-44E9-9B24-817AB9C9D807}" sibTransId="{1AD8A229-36E9-46F6-9004-CD67F6A41BE2}"/>
    <dgm:cxn modelId="{12853BB0-A567-4739-BB77-0568F93D4413}" type="presOf" srcId="{40ADCFC3-9C6E-4DE0-A668-226FA02804A3}" destId="{50A06426-E59F-4E50-8A2C-02CA9D3938D5}" srcOrd="0" destOrd="0" presId="urn:microsoft.com/office/officeart/2018/2/layout/IconVerticalSolidList"/>
    <dgm:cxn modelId="{07C68CB7-8905-4219-9429-BCB2F9ABA5CF}" srcId="{9B68E480-2701-489B-BF0F-7761503D4092}" destId="{95D66984-47EF-464B-A24C-5F74A86F8545}" srcOrd="3" destOrd="0" parTransId="{304B6B6D-4EE3-4A55-9089-D8D9EE66EB6C}" sibTransId="{83935A48-27C4-462A-8D8E-BDDFE95904F5}"/>
    <dgm:cxn modelId="{E32D9EC8-5199-4815-AC50-AA26FEEA1EF8}" srcId="{FE13592B-1FF9-4DD6-988C-16E93C216673}" destId="{90FE8982-F5F0-49C4-9517-ED003E95066C}" srcOrd="3" destOrd="0" parTransId="{22490BAE-E751-44D3-807A-5B6C835C8FD4}" sibTransId="{8B89E283-2F3E-44ED-BB62-DC34A95315EE}"/>
    <dgm:cxn modelId="{315F17D2-0ACD-4E9C-B029-24EFE48B5ABB}" srcId="{DE1E80DC-EDAC-4787-B08D-E4CBF49DB86E}" destId="{9B68E480-2701-489B-BF0F-7761503D4092}" srcOrd="0" destOrd="0" parTransId="{F87EB3D3-D170-4BB9-82EB-7F17BA011C12}" sibTransId="{97AA15B0-0B10-4E20-8F28-1DF8EFE9379F}"/>
    <dgm:cxn modelId="{B9BDFAD7-118B-44F8-82F4-9B7B03076115}" type="presOf" srcId="{AF9B0834-6FA2-47BE-AFA1-EEB9934277DE}" destId="{D4451903-4E61-488B-AAB4-AF10032A64B3}" srcOrd="0" destOrd="0" presId="urn:microsoft.com/office/officeart/2018/2/layout/IconVerticalSolidList"/>
    <dgm:cxn modelId="{17F4E7D9-3A26-43BF-8DF3-0C0CDA8E3C61}" type="presOf" srcId="{95D66984-47EF-464B-A24C-5F74A86F8545}" destId="{DC61D7F5-4F35-42B6-B964-3DCE19D63538}" srcOrd="0" destOrd="3" presId="urn:microsoft.com/office/officeart/2018/2/layout/IconVerticalSolidList"/>
    <dgm:cxn modelId="{628928DB-5746-4FB1-9362-962A16543DB2}" type="presOf" srcId="{000B1B61-FC14-408E-B340-50DADAF9283A}" destId="{DC61D7F5-4F35-42B6-B964-3DCE19D63538}" srcOrd="0" destOrd="1" presId="urn:microsoft.com/office/officeart/2018/2/layout/IconVerticalSolidList"/>
    <dgm:cxn modelId="{10DEB3DF-8FA3-4B27-BE94-866407BA37AB}" type="presOf" srcId="{D372E4E6-2264-4D8E-A96E-C570D2575C1D}" destId="{DC61D7F5-4F35-42B6-B964-3DCE19D63538}" srcOrd="0" destOrd="4" presId="urn:microsoft.com/office/officeart/2018/2/layout/IconVerticalSolidList"/>
    <dgm:cxn modelId="{8C2284E5-5D30-4B44-A869-888A5A9462A3}" srcId="{FE13592B-1FF9-4DD6-988C-16E93C216673}" destId="{E8A18C90-6C81-42A9-BDDD-BB7B9C8A1642}" srcOrd="0" destOrd="0" parTransId="{E00E3B34-8073-4FE6-8215-94B40CFCB949}" sibTransId="{824C7449-37A0-4AAA-A3B0-2097C8C3724B}"/>
    <dgm:cxn modelId="{7DDB90E5-1A9B-4A16-A0F6-DDAE85FC3FB1}" srcId="{9B68E480-2701-489B-BF0F-7761503D4092}" destId="{6B70B74F-FC5D-40D6-A483-F059896E8FF5}" srcOrd="5" destOrd="0" parTransId="{AD960621-532E-41DA-A522-8CCDB865A5F4}" sibTransId="{F7FF1119-DD02-4CFA-A764-D840C668820A}"/>
    <dgm:cxn modelId="{62973EF1-98DA-48A9-9D27-2A4D701F3483}" srcId="{9B68E480-2701-489B-BF0F-7761503D4092}" destId="{000B1B61-FC14-408E-B340-50DADAF9283A}" srcOrd="1" destOrd="0" parTransId="{D5DAE263-7C4D-47C5-9557-39716D7B6963}" sibTransId="{DA05C915-DA70-48E2-A4F7-0ECE91EC49CE}"/>
    <dgm:cxn modelId="{584E11FB-572B-4347-8A71-1EF01A60E72A}" srcId="{DE1E80DC-EDAC-4787-B08D-E4CBF49DB86E}" destId="{40ADCFC3-9C6E-4DE0-A668-226FA02804A3}" srcOrd="1" destOrd="0" parTransId="{AD4DCA27-D2D2-42AB-9D86-0505E34E0EF2}" sibTransId="{DCCE7A61-FB2B-459F-8036-A9078F758493}"/>
    <dgm:cxn modelId="{A9F60EFC-861C-49C0-ABCF-A85D186E4576}" type="presOf" srcId="{38037A3D-78D8-4D89-AB6F-5E32711E4744}" destId="{D4451903-4E61-488B-AAB4-AF10032A64B3}" srcOrd="0" destOrd="3" presId="urn:microsoft.com/office/officeart/2018/2/layout/IconVerticalSolidList"/>
    <dgm:cxn modelId="{3009778E-885F-481E-9E21-E72A3E896B2F}" type="presParOf" srcId="{563129EF-F47A-4FB4-8BE6-0B1411DF8A76}" destId="{980C590F-94C6-4A02-A4FC-B72D7CFB3F03}" srcOrd="0" destOrd="0" presId="urn:microsoft.com/office/officeart/2018/2/layout/IconVerticalSolidList"/>
    <dgm:cxn modelId="{F375FA85-49A8-4F0B-B8A0-328671798D9C}" type="presParOf" srcId="{980C590F-94C6-4A02-A4FC-B72D7CFB3F03}" destId="{22E56131-A4B1-4845-80B8-F0E20012FF8B}" srcOrd="0" destOrd="0" presId="urn:microsoft.com/office/officeart/2018/2/layout/IconVerticalSolidList"/>
    <dgm:cxn modelId="{6B5637C2-9F4F-45FB-B0B1-E8E30A3424FD}" type="presParOf" srcId="{980C590F-94C6-4A02-A4FC-B72D7CFB3F03}" destId="{1637EC69-EA69-4A8E-AFBA-FFE5FC9CBF56}" srcOrd="1" destOrd="0" presId="urn:microsoft.com/office/officeart/2018/2/layout/IconVerticalSolidList"/>
    <dgm:cxn modelId="{85187096-2DE6-4BEC-AD24-17FB719CEACA}" type="presParOf" srcId="{980C590F-94C6-4A02-A4FC-B72D7CFB3F03}" destId="{201D092D-C6CC-4C35-9D0E-6633C6501989}" srcOrd="2" destOrd="0" presId="urn:microsoft.com/office/officeart/2018/2/layout/IconVerticalSolidList"/>
    <dgm:cxn modelId="{722A8299-1D18-4650-A912-EEA57FE8B6F5}" type="presParOf" srcId="{980C590F-94C6-4A02-A4FC-B72D7CFB3F03}" destId="{6E913A41-783C-4B01-B716-7679785731B4}" srcOrd="3" destOrd="0" presId="urn:microsoft.com/office/officeart/2018/2/layout/IconVerticalSolidList"/>
    <dgm:cxn modelId="{E941D7E6-BDDB-4F86-B39C-91FA633A79AC}" type="presParOf" srcId="{980C590F-94C6-4A02-A4FC-B72D7CFB3F03}" destId="{DC61D7F5-4F35-42B6-B964-3DCE19D63538}" srcOrd="4" destOrd="0" presId="urn:microsoft.com/office/officeart/2018/2/layout/IconVerticalSolidList"/>
    <dgm:cxn modelId="{D43DDA7F-7777-4965-AE35-A3C00286DC9B}" type="presParOf" srcId="{563129EF-F47A-4FB4-8BE6-0B1411DF8A76}" destId="{7DCC6555-84F2-4F93-8428-F61C5B521538}" srcOrd="1" destOrd="0" presId="urn:microsoft.com/office/officeart/2018/2/layout/IconVerticalSolidList"/>
    <dgm:cxn modelId="{F08652A5-194E-4C3C-AD5E-9A6B8AAD1838}" type="presParOf" srcId="{563129EF-F47A-4FB4-8BE6-0B1411DF8A76}" destId="{0CC1482F-7086-420F-8AF4-43AB8E34D9D9}" srcOrd="2" destOrd="0" presId="urn:microsoft.com/office/officeart/2018/2/layout/IconVerticalSolidList"/>
    <dgm:cxn modelId="{09A2C1AB-24C6-4AC0-8278-B444406140F6}" type="presParOf" srcId="{0CC1482F-7086-420F-8AF4-43AB8E34D9D9}" destId="{871F7687-9C29-4186-853D-978576E987BE}" srcOrd="0" destOrd="0" presId="urn:microsoft.com/office/officeart/2018/2/layout/IconVerticalSolidList"/>
    <dgm:cxn modelId="{2D02CAD5-736D-422C-9937-C79FEDCA68A8}" type="presParOf" srcId="{0CC1482F-7086-420F-8AF4-43AB8E34D9D9}" destId="{FBA7F9A8-6931-4598-BC91-F43CE684AC8E}" srcOrd="1" destOrd="0" presId="urn:microsoft.com/office/officeart/2018/2/layout/IconVerticalSolidList"/>
    <dgm:cxn modelId="{7E28C8BF-35AA-4C3E-9A53-908142D72D9B}" type="presParOf" srcId="{0CC1482F-7086-420F-8AF4-43AB8E34D9D9}" destId="{D2E85588-0C05-4D20-83C2-6C826ABDF27F}" srcOrd="2" destOrd="0" presId="urn:microsoft.com/office/officeart/2018/2/layout/IconVerticalSolidList"/>
    <dgm:cxn modelId="{C42E0774-2D15-4111-A50F-D043898AD113}" type="presParOf" srcId="{0CC1482F-7086-420F-8AF4-43AB8E34D9D9}" destId="{50A06426-E59F-4E50-8A2C-02CA9D3938D5}" srcOrd="3" destOrd="0" presId="urn:microsoft.com/office/officeart/2018/2/layout/IconVerticalSolidList"/>
    <dgm:cxn modelId="{462C54F6-45AD-4DDA-9D0A-49240199701B}" type="presParOf" srcId="{0CC1482F-7086-420F-8AF4-43AB8E34D9D9}" destId="{D4451903-4E61-488B-AAB4-AF10032A64B3}" srcOrd="4" destOrd="0" presId="urn:microsoft.com/office/officeart/2018/2/layout/IconVerticalSolidList"/>
    <dgm:cxn modelId="{0F9897E9-C64E-49E2-83ED-D3657BDD510B}" type="presParOf" srcId="{563129EF-F47A-4FB4-8BE6-0B1411DF8A76}" destId="{87864920-7F73-45DC-A511-A96067C72A9E}" srcOrd="3" destOrd="0" presId="urn:microsoft.com/office/officeart/2018/2/layout/IconVerticalSolidList"/>
    <dgm:cxn modelId="{900C4199-28A9-439D-BC4B-9A5FEF72B29E}" type="presParOf" srcId="{563129EF-F47A-4FB4-8BE6-0B1411DF8A76}" destId="{9B482FC8-9333-49C8-9711-CAF6E437E26E}" srcOrd="4" destOrd="0" presId="urn:microsoft.com/office/officeart/2018/2/layout/IconVerticalSolidList"/>
    <dgm:cxn modelId="{5D6589FE-4395-40FE-87AB-53AB32329646}" type="presParOf" srcId="{9B482FC8-9333-49C8-9711-CAF6E437E26E}" destId="{9E0544D0-D0EE-45EA-88F0-D1D6B227D103}" srcOrd="0" destOrd="0" presId="urn:microsoft.com/office/officeart/2018/2/layout/IconVerticalSolidList"/>
    <dgm:cxn modelId="{B8C60923-FCD6-4A73-84D6-6691D7648281}" type="presParOf" srcId="{9B482FC8-9333-49C8-9711-CAF6E437E26E}" destId="{9CCF8430-B735-4A49-8865-3E2D3E5F7C94}" srcOrd="1" destOrd="0" presId="urn:microsoft.com/office/officeart/2018/2/layout/IconVerticalSolidList"/>
    <dgm:cxn modelId="{7FE525AE-F00E-49B0-8214-335BE7D4125A}" type="presParOf" srcId="{9B482FC8-9333-49C8-9711-CAF6E437E26E}" destId="{1315FF82-8704-435B-8078-C9049717817F}" srcOrd="2" destOrd="0" presId="urn:microsoft.com/office/officeart/2018/2/layout/IconVerticalSolidList"/>
    <dgm:cxn modelId="{389AF131-8825-422B-BA70-AA763BFF6C5C}" type="presParOf" srcId="{9B482FC8-9333-49C8-9711-CAF6E437E26E}" destId="{836AB796-3E96-4C92-8488-B3FAA7F29FE3}" srcOrd="3" destOrd="0" presId="urn:microsoft.com/office/officeart/2018/2/layout/IconVerticalSolidList"/>
    <dgm:cxn modelId="{2E9E4C8B-1E30-43CF-9DEA-516DFF37E6B3}" type="presParOf" srcId="{9B482FC8-9333-49C8-9711-CAF6E437E26E}" destId="{1C6FAFE4-FF94-4F91-B6C5-45445C3F0321}"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B467634-CC21-41D7-96B8-91D8A7310EE7}"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488DA8D-BEF6-4BCC-887F-73064F8EF85C}">
      <dgm:prSet/>
      <dgm:spPr/>
      <dgm:t>
        <a:bodyPr/>
        <a:lstStyle/>
        <a:p>
          <a:pPr>
            <a:lnSpc>
              <a:spcPct val="100000"/>
            </a:lnSpc>
          </a:pPr>
          <a:r>
            <a:rPr lang="en-US" b="1"/>
            <a:t>Definitions:</a:t>
          </a:r>
          <a:endParaRPr lang="en-US"/>
        </a:p>
      </dgm:t>
    </dgm:pt>
    <dgm:pt modelId="{A188C7C0-D219-4B39-A134-B460D5260E90}" type="parTrans" cxnId="{BDCADFD2-7B70-4A84-84D6-10E43395D9DF}">
      <dgm:prSet/>
      <dgm:spPr/>
      <dgm:t>
        <a:bodyPr/>
        <a:lstStyle/>
        <a:p>
          <a:endParaRPr lang="en-US"/>
        </a:p>
      </dgm:t>
    </dgm:pt>
    <dgm:pt modelId="{EC05F7F4-94D4-45D9-8E0F-36483A8680DF}" type="sibTrans" cxnId="{BDCADFD2-7B70-4A84-84D6-10E43395D9DF}">
      <dgm:prSet/>
      <dgm:spPr/>
      <dgm:t>
        <a:bodyPr/>
        <a:lstStyle/>
        <a:p>
          <a:endParaRPr lang="en-US"/>
        </a:p>
      </dgm:t>
    </dgm:pt>
    <dgm:pt modelId="{2B36CEC7-491B-4BF2-ABF1-898F2FD0B38A}">
      <dgm:prSet/>
      <dgm:spPr/>
      <dgm:t>
        <a:bodyPr/>
        <a:lstStyle/>
        <a:p>
          <a:pPr>
            <a:lnSpc>
              <a:spcPct val="100000"/>
            </a:lnSpc>
          </a:pPr>
          <a:r>
            <a:rPr lang="en-US"/>
            <a:t>Hazard: is any practice, behavior, condition, or combination that can cause injury or illness in people or damage to property.</a:t>
          </a:r>
        </a:p>
      </dgm:t>
    </dgm:pt>
    <dgm:pt modelId="{2E3476BE-4123-4001-A9D6-3F95EB9E82D3}" type="parTrans" cxnId="{2A65FD98-BAAC-4AC4-A53B-8CB838B32851}">
      <dgm:prSet/>
      <dgm:spPr/>
      <dgm:t>
        <a:bodyPr/>
        <a:lstStyle/>
        <a:p>
          <a:endParaRPr lang="en-US"/>
        </a:p>
      </dgm:t>
    </dgm:pt>
    <dgm:pt modelId="{19D55E79-BF4E-46B6-A743-9FD1B928BA39}" type="sibTrans" cxnId="{2A65FD98-BAAC-4AC4-A53B-8CB838B32851}">
      <dgm:prSet/>
      <dgm:spPr/>
      <dgm:t>
        <a:bodyPr/>
        <a:lstStyle/>
        <a:p>
          <a:endParaRPr lang="en-US"/>
        </a:p>
      </dgm:t>
    </dgm:pt>
    <dgm:pt modelId="{C5FFC623-F637-4A0F-B5B6-A33E62615BB1}">
      <dgm:prSet/>
      <dgm:spPr/>
      <dgm:t>
        <a:bodyPr/>
        <a:lstStyle/>
        <a:p>
          <a:pPr>
            <a:lnSpc>
              <a:spcPct val="100000"/>
            </a:lnSpc>
          </a:pPr>
          <a:r>
            <a:rPr lang="en-US"/>
            <a:t>Hazard Recognition: means noting a “suspected” hazard, because of its potential to harm or damage, or having it brought to your attention. The alert may come as an opinion or concern.</a:t>
          </a:r>
        </a:p>
      </dgm:t>
    </dgm:pt>
    <dgm:pt modelId="{9FE92083-9D52-4E70-9734-F98CD96A0BB3}" type="parTrans" cxnId="{62A2E69A-4C77-4B53-ACA8-DF93F9F905D5}">
      <dgm:prSet/>
      <dgm:spPr/>
      <dgm:t>
        <a:bodyPr/>
        <a:lstStyle/>
        <a:p>
          <a:endParaRPr lang="en-US"/>
        </a:p>
      </dgm:t>
    </dgm:pt>
    <dgm:pt modelId="{DC892247-EBBE-4698-ADB5-A7CCB45E2F90}" type="sibTrans" cxnId="{62A2E69A-4C77-4B53-ACA8-DF93F9F905D5}">
      <dgm:prSet/>
      <dgm:spPr/>
      <dgm:t>
        <a:bodyPr/>
        <a:lstStyle/>
        <a:p>
          <a:endParaRPr lang="en-US"/>
        </a:p>
      </dgm:t>
    </dgm:pt>
    <dgm:pt modelId="{5D9DA464-BEF6-4273-9439-30AF9DB57310}">
      <dgm:prSet/>
      <dgm:spPr/>
      <dgm:t>
        <a:bodyPr/>
        <a:lstStyle/>
        <a:p>
          <a:pPr>
            <a:lnSpc>
              <a:spcPct val="100000"/>
            </a:lnSpc>
          </a:pPr>
          <a:r>
            <a:rPr lang="en-US"/>
            <a:t>Hazard Identification: is a skill used by a trained individual who has the knowledge to make this determination.</a:t>
          </a:r>
        </a:p>
      </dgm:t>
    </dgm:pt>
    <dgm:pt modelId="{8520F329-EEEF-45F5-ACF0-7F36CD7009DE}" type="parTrans" cxnId="{8F51C508-FAE3-4061-A081-ED9043450256}">
      <dgm:prSet/>
      <dgm:spPr/>
      <dgm:t>
        <a:bodyPr/>
        <a:lstStyle/>
        <a:p>
          <a:endParaRPr lang="en-US"/>
        </a:p>
      </dgm:t>
    </dgm:pt>
    <dgm:pt modelId="{C8A1B80D-3278-4CFA-BC6F-0AB955610E45}" type="sibTrans" cxnId="{8F51C508-FAE3-4061-A081-ED9043450256}">
      <dgm:prSet/>
      <dgm:spPr/>
      <dgm:t>
        <a:bodyPr/>
        <a:lstStyle/>
        <a:p>
          <a:endParaRPr lang="en-US"/>
        </a:p>
      </dgm:t>
    </dgm:pt>
    <dgm:pt modelId="{D810A680-B605-47D7-880A-059EC713EF27}">
      <dgm:prSet/>
      <dgm:spPr/>
      <dgm:t>
        <a:bodyPr/>
        <a:lstStyle/>
        <a:p>
          <a:pPr>
            <a:lnSpc>
              <a:spcPct val="100000"/>
            </a:lnSpc>
          </a:pPr>
          <a:r>
            <a:rPr lang="en-US"/>
            <a:t>Hazard Assessment: means evaluating the degree of risk and exposure to the suspected or identified hazard.</a:t>
          </a:r>
        </a:p>
      </dgm:t>
    </dgm:pt>
    <dgm:pt modelId="{DDF7791C-9DE8-481A-B5ED-11E54BD67C4D}" type="parTrans" cxnId="{E80308CE-529F-4CA7-9C1E-7DBEF7C01741}">
      <dgm:prSet/>
      <dgm:spPr/>
      <dgm:t>
        <a:bodyPr/>
        <a:lstStyle/>
        <a:p>
          <a:endParaRPr lang="en-US"/>
        </a:p>
      </dgm:t>
    </dgm:pt>
    <dgm:pt modelId="{3E63886E-5CB9-44E5-846D-A0C793EF4D31}" type="sibTrans" cxnId="{E80308CE-529F-4CA7-9C1E-7DBEF7C01741}">
      <dgm:prSet/>
      <dgm:spPr/>
      <dgm:t>
        <a:bodyPr/>
        <a:lstStyle/>
        <a:p>
          <a:endParaRPr lang="en-US"/>
        </a:p>
      </dgm:t>
    </dgm:pt>
    <dgm:pt modelId="{2A46A50B-E731-4336-80B6-20CA136F85E9}">
      <dgm:prSet/>
      <dgm:spPr/>
      <dgm:t>
        <a:bodyPr/>
        <a:lstStyle/>
        <a:p>
          <a:pPr>
            <a:lnSpc>
              <a:spcPct val="100000"/>
            </a:lnSpc>
          </a:pPr>
          <a:r>
            <a:rPr lang="en-US"/>
            <a:t>Near Miss: Any event, which under slightly different circumstances, may have resulted in injury or ill health of people, or damage or loss to property, materials or the environment.</a:t>
          </a:r>
        </a:p>
      </dgm:t>
    </dgm:pt>
    <dgm:pt modelId="{D04BEEEE-5A2E-4403-9C22-5F84DE3699CD}" type="parTrans" cxnId="{5BA7025F-F10D-40A9-AED6-3C0CBA4001E2}">
      <dgm:prSet/>
      <dgm:spPr/>
      <dgm:t>
        <a:bodyPr/>
        <a:lstStyle/>
        <a:p>
          <a:endParaRPr lang="en-US"/>
        </a:p>
      </dgm:t>
    </dgm:pt>
    <dgm:pt modelId="{7960B895-84C5-47C7-BEC3-BFC02F4471D8}" type="sibTrans" cxnId="{5BA7025F-F10D-40A9-AED6-3C0CBA4001E2}">
      <dgm:prSet/>
      <dgm:spPr/>
      <dgm:t>
        <a:bodyPr/>
        <a:lstStyle/>
        <a:p>
          <a:endParaRPr lang="en-US"/>
        </a:p>
      </dgm:t>
    </dgm:pt>
    <dgm:pt modelId="{6DD2536E-1DDA-4A13-8C21-AE2E8497648D}" type="pres">
      <dgm:prSet presAssocID="{0B467634-CC21-41D7-96B8-91D8A7310EE7}" presName="root" presStyleCnt="0">
        <dgm:presLayoutVars>
          <dgm:dir/>
          <dgm:resizeHandles val="exact"/>
        </dgm:presLayoutVars>
      </dgm:prSet>
      <dgm:spPr/>
    </dgm:pt>
    <dgm:pt modelId="{E43B0645-3E25-4D39-AB8E-B835D9436387}" type="pres">
      <dgm:prSet presAssocID="{C488DA8D-BEF6-4BCC-887F-73064F8EF85C}" presName="compNode" presStyleCnt="0"/>
      <dgm:spPr/>
    </dgm:pt>
    <dgm:pt modelId="{C8186058-6DE0-4E78-9E03-1285B903BC3F}" type="pres">
      <dgm:prSet presAssocID="{C488DA8D-BEF6-4BCC-887F-73064F8EF85C}" presName="bgRect" presStyleLbl="bgShp" presStyleIdx="0" presStyleCnt="6"/>
      <dgm:spPr/>
    </dgm:pt>
    <dgm:pt modelId="{65B239F9-4481-4D32-9EF5-D5099886F58B}" type="pres">
      <dgm:prSet presAssocID="{C488DA8D-BEF6-4BCC-887F-73064F8EF85C}" presName="iconRect" presStyleLbl="node1" presStyleIdx="0"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Dictionary"/>
        </a:ext>
      </dgm:extLst>
    </dgm:pt>
    <dgm:pt modelId="{728778D1-E212-44B4-9782-4B7392757695}" type="pres">
      <dgm:prSet presAssocID="{C488DA8D-BEF6-4BCC-887F-73064F8EF85C}" presName="spaceRect" presStyleCnt="0"/>
      <dgm:spPr/>
    </dgm:pt>
    <dgm:pt modelId="{51FAE633-698D-4724-8530-B9869433C568}" type="pres">
      <dgm:prSet presAssocID="{C488DA8D-BEF6-4BCC-887F-73064F8EF85C}" presName="parTx" presStyleLbl="revTx" presStyleIdx="0" presStyleCnt="6">
        <dgm:presLayoutVars>
          <dgm:chMax val="0"/>
          <dgm:chPref val="0"/>
        </dgm:presLayoutVars>
      </dgm:prSet>
      <dgm:spPr/>
    </dgm:pt>
    <dgm:pt modelId="{32D429DA-589B-442A-8AB3-784480591909}" type="pres">
      <dgm:prSet presAssocID="{EC05F7F4-94D4-45D9-8E0F-36483A8680DF}" presName="sibTrans" presStyleCnt="0"/>
      <dgm:spPr/>
    </dgm:pt>
    <dgm:pt modelId="{B9F1CA15-68F5-41B6-BC92-3DBE03A28E48}" type="pres">
      <dgm:prSet presAssocID="{2B36CEC7-491B-4BF2-ABF1-898F2FD0B38A}" presName="compNode" presStyleCnt="0"/>
      <dgm:spPr/>
    </dgm:pt>
    <dgm:pt modelId="{6076CFF7-E10E-4D83-A3DB-111013707486}" type="pres">
      <dgm:prSet presAssocID="{2B36CEC7-491B-4BF2-ABF1-898F2FD0B38A}" presName="bgRect" presStyleLbl="bgShp" presStyleIdx="1" presStyleCnt="6"/>
      <dgm:spPr/>
    </dgm:pt>
    <dgm:pt modelId="{B8089225-AC58-4F28-B8EE-CF71105EC76F}" type="pres">
      <dgm:prSet presAssocID="{2B36CEC7-491B-4BF2-ABF1-898F2FD0B38A}" presName="iconRect" presStyleLbl="node1" presStyleIdx="1"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Irritant"/>
        </a:ext>
      </dgm:extLst>
    </dgm:pt>
    <dgm:pt modelId="{C6603D94-0398-42C9-8E3A-E094DC416678}" type="pres">
      <dgm:prSet presAssocID="{2B36CEC7-491B-4BF2-ABF1-898F2FD0B38A}" presName="spaceRect" presStyleCnt="0"/>
      <dgm:spPr/>
    </dgm:pt>
    <dgm:pt modelId="{4EA014EC-69B5-4D19-A1A3-087438179557}" type="pres">
      <dgm:prSet presAssocID="{2B36CEC7-491B-4BF2-ABF1-898F2FD0B38A}" presName="parTx" presStyleLbl="revTx" presStyleIdx="1" presStyleCnt="6">
        <dgm:presLayoutVars>
          <dgm:chMax val="0"/>
          <dgm:chPref val="0"/>
        </dgm:presLayoutVars>
      </dgm:prSet>
      <dgm:spPr/>
    </dgm:pt>
    <dgm:pt modelId="{D21C8BA9-C96B-4CB0-8232-46BC959F08F3}" type="pres">
      <dgm:prSet presAssocID="{19D55E79-BF4E-46B6-A743-9FD1B928BA39}" presName="sibTrans" presStyleCnt="0"/>
      <dgm:spPr/>
    </dgm:pt>
    <dgm:pt modelId="{83A95F78-2600-4D70-837F-E72BC5F8C232}" type="pres">
      <dgm:prSet presAssocID="{C5FFC623-F637-4A0F-B5B6-A33E62615BB1}" presName="compNode" presStyleCnt="0"/>
      <dgm:spPr/>
    </dgm:pt>
    <dgm:pt modelId="{796CD522-CDBF-4E5A-BDAF-6D3FD5B0CE66}" type="pres">
      <dgm:prSet presAssocID="{C5FFC623-F637-4A0F-B5B6-A33E62615BB1}" presName="bgRect" presStyleLbl="bgShp" presStyleIdx="2" presStyleCnt="6"/>
      <dgm:spPr/>
    </dgm:pt>
    <dgm:pt modelId="{44764BC8-65EB-44F9-93B6-70B09B6BA8B8}" type="pres">
      <dgm:prSet presAssocID="{C5FFC623-F637-4A0F-B5B6-A33E62615BB1}" presName="iconRect" presStyleLbl="node1" presStyleIdx="2"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Comment Urgent"/>
        </a:ext>
      </dgm:extLst>
    </dgm:pt>
    <dgm:pt modelId="{E2D4F421-9179-4647-9DED-992C2541D3F4}" type="pres">
      <dgm:prSet presAssocID="{C5FFC623-F637-4A0F-B5B6-A33E62615BB1}" presName="spaceRect" presStyleCnt="0"/>
      <dgm:spPr/>
    </dgm:pt>
    <dgm:pt modelId="{3DEBDB33-C22D-4C4D-9509-509F81E5F306}" type="pres">
      <dgm:prSet presAssocID="{C5FFC623-F637-4A0F-B5B6-A33E62615BB1}" presName="parTx" presStyleLbl="revTx" presStyleIdx="2" presStyleCnt="6">
        <dgm:presLayoutVars>
          <dgm:chMax val="0"/>
          <dgm:chPref val="0"/>
        </dgm:presLayoutVars>
      </dgm:prSet>
      <dgm:spPr/>
    </dgm:pt>
    <dgm:pt modelId="{B47E3181-EC37-439F-BD91-27E84A7C18BE}" type="pres">
      <dgm:prSet presAssocID="{DC892247-EBBE-4698-ADB5-A7CCB45E2F90}" presName="sibTrans" presStyleCnt="0"/>
      <dgm:spPr/>
    </dgm:pt>
    <dgm:pt modelId="{D6455319-3DC0-4D3B-B304-8BB0C9D8EA77}" type="pres">
      <dgm:prSet presAssocID="{5D9DA464-BEF6-4273-9439-30AF9DB57310}" presName="compNode" presStyleCnt="0"/>
      <dgm:spPr/>
    </dgm:pt>
    <dgm:pt modelId="{745DE30F-D323-47CC-8940-028EDA02F8F8}" type="pres">
      <dgm:prSet presAssocID="{5D9DA464-BEF6-4273-9439-30AF9DB57310}" presName="bgRect" presStyleLbl="bgShp" presStyleIdx="3" presStyleCnt="6"/>
      <dgm:spPr/>
    </dgm:pt>
    <dgm:pt modelId="{B0B62BF5-A303-4288-A000-51349AB586ED}" type="pres">
      <dgm:prSet presAssocID="{5D9DA464-BEF6-4273-9439-30AF9DB57310}" presName="iconRect" presStyleLbl="node1" presStyleIdx="3"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ingerprint"/>
        </a:ext>
      </dgm:extLst>
    </dgm:pt>
    <dgm:pt modelId="{DB77793E-547C-4AD0-9206-7EF9F5C5F7E7}" type="pres">
      <dgm:prSet presAssocID="{5D9DA464-BEF6-4273-9439-30AF9DB57310}" presName="spaceRect" presStyleCnt="0"/>
      <dgm:spPr/>
    </dgm:pt>
    <dgm:pt modelId="{1CE65C43-ED11-42F1-9B57-DE6B186CD5D3}" type="pres">
      <dgm:prSet presAssocID="{5D9DA464-BEF6-4273-9439-30AF9DB57310}" presName="parTx" presStyleLbl="revTx" presStyleIdx="3" presStyleCnt="6">
        <dgm:presLayoutVars>
          <dgm:chMax val="0"/>
          <dgm:chPref val="0"/>
        </dgm:presLayoutVars>
      </dgm:prSet>
      <dgm:spPr/>
    </dgm:pt>
    <dgm:pt modelId="{AE9D6A11-87EF-492E-BA73-92347FE0A386}" type="pres">
      <dgm:prSet presAssocID="{C8A1B80D-3278-4CFA-BC6F-0AB955610E45}" presName="sibTrans" presStyleCnt="0"/>
      <dgm:spPr/>
    </dgm:pt>
    <dgm:pt modelId="{0EA7F8B7-08C6-471A-96EA-9F8BFF7AD709}" type="pres">
      <dgm:prSet presAssocID="{D810A680-B605-47D7-880A-059EC713EF27}" presName="compNode" presStyleCnt="0"/>
      <dgm:spPr/>
    </dgm:pt>
    <dgm:pt modelId="{A4BCC77B-9579-4530-BF89-92F03767192A}" type="pres">
      <dgm:prSet presAssocID="{D810A680-B605-47D7-880A-059EC713EF27}" presName="bgRect" presStyleLbl="bgShp" presStyleIdx="4" presStyleCnt="6"/>
      <dgm:spPr/>
    </dgm:pt>
    <dgm:pt modelId="{883A2006-3CD8-4E5B-B5B5-CBB6F2F9AE32}" type="pres">
      <dgm:prSet presAssocID="{D810A680-B605-47D7-880A-059EC713EF27}" presName="iconRect" presStyleLbl="node1" presStyleIdx="4"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Warning"/>
        </a:ext>
      </dgm:extLst>
    </dgm:pt>
    <dgm:pt modelId="{1561CE4F-3BBF-4744-84F6-1DC251FD01BB}" type="pres">
      <dgm:prSet presAssocID="{D810A680-B605-47D7-880A-059EC713EF27}" presName="spaceRect" presStyleCnt="0"/>
      <dgm:spPr/>
    </dgm:pt>
    <dgm:pt modelId="{04D218FF-72AF-4741-B5DF-C921A6893DE9}" type="pres">
      <dgm:prSet presAssocID="{D810A680-B605-47D7-880A-059EC713EF27}" presName="parTx" presStyleLbl="revTx" presStyleIdx="4" presStyleCnt="6">
        <dgm:presLayoutVars>
          <dgm:chMax val="0"/>
          <dgm:chPref val="0"/>
        </dgm:presLayoutVars>
      </dgm:prSet>
      <dgm:spPr/>
    </dgm:pt>
    <dgm:pt modelId="{9120C8DD-CC06-4FCC-A573-052A91DEE1FD}" type="pres">
      <dgm:prSet presAssocID="{3E63886E-5CB9-44E5-846D-A0C793EF4D31}" presName="sibTrans" presStyleCnt="0"/>
      <dgm:spPr/>
    </dgm:pt>
    <dgm:pt modelId="{EDAAFE0A-E70D-41FC-A01C-E96650348621}" type="pres">
      <dgm:prSet presAssocID="{2A46A50B-E731-4336-80B6-20CA136F85E9}" presName="compNode" presStyleCnt="0"/>
      <dgm:spPr/>
    </dgm:pt>
    <dgm:pt modelId="{A00DA1E1-3083-4A42-B69E-23233FF7284B}" type="pres">
      <dgm:prSet presAssocID="{2A46A50B-E731-4336-80B6-20CA136F85E9}" presName="bgRect" presStyleLbl="bgShp" presStyleIdx="5" presStyleCnt="6"/>
      <dgm:spPr/>
    </dgm:pt>
    <dgm:pt modelId="{71B4A785-893E-41E0-80CC-8E15B06C190E}" type="pres">
      <dgm:prSet presAssocID="{2A46A50B-E731-4336-80B6-20CA136F85E9}" presName="iconRect" presStyleLbl="node1" presStyleIdx="5"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ightning Bolt"/>
        </a:ext>
      </dgm:extLst>
    </dgm:pt>
    <dgm:pt modelId="{B43FE4F9-1FD5-4D8F-9E1B-5A680550B4B7}" type="pres">
      <dgm:prSet presAssocID="{2A46A50B-E731-4336-80B6-20CA136F85E9}" presName="spaceRect" presStyleCnt="0"/>
      <dgm:spPr/>
    </dgm:pt>
    <dgm:pt modelId="{E689B419-5A48-4FA5-AC25-ABA73D8A9BB2}" type="pres">
      <dgm:prSet presAssocID="{2A46A50B-E731-4336-80B6-20CA136F85E9}" presName="parTx" presStyleLbl="revTx" presStyleIdx="5" presStyleCnt="6">
        <dgm:presLayoutVars>
          <dgm:chMax val="0"/>
          <dgm:chPref val="0"/>
        </dgm:presLayoutVars>
      </dgm:prSet>
      <dgm:spPr/>
    </dgm:pt>
  </dgm:ptLst>
  <dgm:cxnLst>
    <dgm:cxn modelId="{8F51C508-FAE3-4061-A081-ED9043450256}" srcId="{0B467634-CC21-41D7-96B8-91D8A7310EE7}" destId="{5D9DA464-BEF6-4273-9439-30AF9DB57310}" srcOrd="3" destOrd="0" parTransId="{8520F329-EEEF-45F5-ACF0-7F36CD7009DE}" sibTransId="{C8A1B80D-3278-4CFA-BC6F-0AB955610E45}"/>
    <dgm:cxn modelId="{CA68B019-F0BD-4740-B1D4-718F611FD8B9}" type="presOf" srcId="{2B36CEC7-491B-4BF2-ABF1-898F2FD0B38A}" destId="{4EA014EC-69B5-4D19-A1A3-087438179557}" srcOrd="0" destOrd="0" presId="urn:microsoft.com/office/officeart/2018/2/layout/IconVerticalSolidList"/>
    <dgm:cxn modelId="{5BA7025F-F10D-40A9-AED6-3C0CBA4001E2}" srcId="{0B467634-CC21-41D7-96B8-91D8A7310EE7}" destId="{2A46A50B-E731-4336-80B6-20CA136F85E9}" srcOrd="5" destOrd="0" parTransId="{D04BEEEE-5A2E-4403-9C22-5F84DE3699CD}" sibTransId="{7960B895-84C5-47C7-BEC3-BFC02F4471D8}"/>
    <dgm:cxn modelId="{3E50C684-7670-4EEF-8063-98E4426E1B9B}" type="presOf" srcId="{C488DA8D-BEF6-4BCC-887F-73064F8EF85C}" destId="{51FAE633-698D-4724-8530-B9869433C568}" srcOrd="0" destOrd="0" presId="urn:microsoft.com/office/officeart/2018/2/layout/IconVerticalSolidList"/>
    <dgm:cxn modelId="{E9A0B78C-F10B-4BDE-8104-1870E9381825}" type="presOf" srcId="{C5FFC623-F637-4A0F-B5B6-A33E62615BB1}" destId="{3DEBDB33-C22D-4C4D-9509-509F81E5F306}" srcOrd="0" destOrd="0" presId="urn:microsoft.com/office/officeart/2018/2/layout/IconVerticalSolidList"/>
    <dgm:cxn modelId="{2A65FD98-BAAC-4AC4-A53B-8CB838B32851}" srcId="{0B467634-CC21-41D7-96B8-91D8A7310EE7}" destId="{2B36CEC7-491B-4BF2-ABF1-898F2FD0B38A}" srcOrd="1" destOrd="0" parTransId="{2E3476BE-4123-4001-A9D6-3F95EB9E82D3}" sibTransId="{19D55E79-BF4E-46B6-A743-9FD1B928BA39}"/>
    <dgm:cxn modelId="{62A2E69A-4C77-4B53-ACA8-DF93F9F905D5}" srcId="{0B467634-CC21-41D7-96B8-91D8A7310EE7}" destId="{C5FFC623-F637-4A0F-B5B6-A33E62615BB1}" srcOrd="2" destOrd="0" parTransId="{9FE92083-9D52-4E70-9734-F98CD96A0BB3}" sibTransId="{DC892247-EBBE-4698-ADB5-A7CCB45E2F90}"/>
    <dgm:cxn modelId="{4DE0E9A0-3B50-4695-8F60-757D3FED4F15}" type="presOf" srcId="{2A46A50B-E731-4336-80B6-20CA136F85E9}" destId="{E689B419-5A48-4FA5-AC25-ABA73D8A9BB2}" srcOrd="0" destOrd="0" presId="urn:microsoft.com/office/officeart/2018/2/layout/IconVerticalSolidList"/>
    <dgm:cxn modelId="{607C75A1-8E46-4B59-A76C-8D3530031CC3}" type="presOf" srcId="{D810A680-B605-47D7-880A-059EC713EF27}" destId="{04D218FF-72AF-4741-B5DF-C921A6893DE9}" srcOrd="0" destOrd="0" presId="urn:microsoft.com/office/officeart/2018/2/layout/IconVerticalSolidList"/>
    <dgm:cxn modelId="{D3740DB2-7D3F-420F-B00B-AE50929B5ADA}" type="presOf" srcId="{5D9DA464-BEF6-4273-9439-30AF9DB57310}" destId="{1CE65C43-ED11-42F1-9B57-DE6B186CD5D3}" srcOrd="0" destOrd="0" presId="urn:microsoft.com/office/officeart/2018/2/layout/IconVerticalSolidList"/>
    <dgm:cxn modelId="{E80308CE-529F-4CA7-9C1E-7DBEF7C01741}" srcId="{0B467634-CC21-41D7-96B8-91D8A7310EE7}" destId="{D810A680-B605-47D7-880A-059EC713EF27}" srcOrd="4" destOrd="0" parTransId="{DDF7791C-9DE8-481A-B5ED-11E54BD67C4D}" sibTransId="{3E63886E-5CB9-44E5-846D-A0C793EF4D31}"/>
    <dgm:cxn modelId="{BDCADFD2-7B70-4A84-84D6-10E43395D9DF}" srcId="{0B467634-CC21-41D7-96B8-91D8A7310EE7}" destId="{C488DA8D-BEF6-4BCC-887F-73064F8EF85C}" srcOrd="0" destOrd="0" parTransId="{A188C7C0-D219-4B39-A134-B460D5260E90}" sibTransId="{EC05F7F4-94D4-45D9-8E0F-36483A8680DF}"/>
    <dgm:cxn modelId="{CFA87AE1-A280-42A4-95F8-E95429C329A9}" type="presOf" srcId="{0B467634-CC21-41D7-96B8-91D8A7310EE7}" destId="{6DD2536E-1DDA-4A13-8C21-AE2E8497648D}" srcOrd="0" destOrd="0" presId="urn:microsoft.com/office/officeart/2018/2/layout/IconVerticalSolidList"/>
    <dgm:cxn modelId="{5DBBD849-6964-4384-B0AB-1EE598FA8141}" type="presParOf" srcId="{6DD2536E-1DDA-4A13-8C21-AE2E8497648D}" destId="{E43B0645-3E25-4D39-AB8E-B835D9436387}" srcOrd="0" destOrd="0" presId="urn:microsoft.com/office/officeart/2018/2/layout/IconVerticalSolidList"/>
    <dgm:cxn modelId="{035B5572-C315-4AF5-8656-AC2B6B4F0467}" type="presParOf" srcId="{E43B0645-3E25-4D39-AB8E-B835D9436387}" destId="{C8186058-6DE0-4E78-9E03-1285B903BC3F}" srcOrd="0" destOrd="0" presId="urn:microsoft.com/office/officeart/2018/2/layout/IconVerticalSolidList"/>
    <dgm:cxn modelId="{0576240F-5788-4309-AF16-BD5CD5B2C209}" type="presParOf" srcId="{E43B0645-3E25-4D39-AB8E-B835D9436387}" destId="{65B239F9-4481-4D32-9EF5-D5099886F58B}" srcOrd="1" destOrd="0" presId="urn:microsoft.com/office/officeart/2018/2/layout/IconVerticalSolidList"/>
    <dgm:cxn modelId="{F56240CC-59C2-470A-A553-F2D295A215C5}" type="presParOf" srcId="{E43B0645-3E25-4D39-AB8E-B835D9436387}" destId="{728778D1-E212-44B4-9782-4B7392757695}" srcOrd="2" destOrd="0" presId="urn:microsoft.com/office/officeart/2018/2/layout/IconVerticalSolidList"/>
    <dgm:cxn modelId="{4BB1D59B-4EFC-4EFF-AF1D-A36CF355D936}" type="presParOf" srcId="{E43B0645-3E25-4D39-AB8E-B835D9436387}" destId="{51FAE633-698D-4724-8530-B9869433C568}" srcOrd="3" destOrd="0" presId="urn:microsoft.com/office/officeart/2018/2/layout/IconVerticalSolidList"/>
    <dgm:cxn modelId="{BACE8591-ED42-42AF-A56D-EE157371E6DA}" type="presParOf" srcId="{6DD2536E-1DDA-4A13-8C21-AE2E8497648D}" destId="{32D429DA-589B-442A-8AB3-784480591909}" srcOrd="1" destOrd="0" presId="urn:microsoft.com/office/officeart/2018/2/layout/IconVerticalSolidList"/>
    <dgm:cxn modelId="{767EDFF0-A15B-4F4E-BAB6-6C72FF39B916}" type="presParOf" srcId="{6DD2536E-1DDA-4A13-8C21-AE2E8497648D}" destId="{B9F1CA15-68F5-41B6-BC92-3DBE03A28E48}" srcOrd="2" destOrd="0" presId="urn:microsoft.com/office/officeart/2018/2/layout/IconVerticalSolidList"/>
    <dgm:cxn modelId="{E5961EED-5406-4F64-8D72-CF5DF37968C1}" type="presParOf" srcId="{B9F1CA15-68F5-41B6-BC92-3DBE03A28E48}" destId="{6076CFF7-E10E-4D83-A3DB-111013707486}" srcOrd="0" destOrd="0" presId="urn:microsoft.com/office/officeart/2018/2/layout/IconVerticalSolidList"/>
    <dgm:cxn modelId="{8D651E8D-4D49-473E-91B1-A2FF4D259409}" type="presParOf" srcId="{B9F1CA15-68F5-41B6-BC92-3DBE03A28E48}" destId="{B8089225-AC58-4F28-B8EE-CF71105EC76F}" srcOrd="1" destOrd="0" presId="urn:microsoft.com/office/officeart/2018/2/layout/IconVerticalSolidList"/>
    <dgm:cxn modelId="{1D0451C6-C89D-4E88-83EC-F34DED4F0EC8}" type="presParOf" srcId="{B9F1CA15-68F5-41B6-BC92-3DBE03A28E48}" destId="{C6603D94-0398-42C9-8E3A-E094DC416678}" srcOrd="2" destOrd="0" presId="urn:microsoft.com/office/officeart/2018/2/layout/IconVerticalSolidList"/>
    <dgm:cxn modelId="{883FBA78-85BC-4F66-BF45-6C771B026248}" type="presParOf" srcId="{B9F1CA15-68F5-41B6-BC92-3DBE03A28E48}" destId="{4EA014EC-69B5-4D19-A1A3-087438179557}" srcOrd="3" destOrd="0" presId="urn:microsoft.com/office/officeart/2018/2/layout/IconVerticalSolidList"/>
    <dgm:cxn modelId="{B9EE372F-E591-4004-8A47-82A55F749471}" type="presParOf" srcId="{6DD2536E-1DDA-4A13-8C21-AE2E8497648D}" destId="{D21C8BA9-C96B-4CB0-8232-46BC959F08F3}" srcOrd="3" destOrd="0" presId="urn:microsoft.com/office/officeart/2018/2/layout/IconVerticalSolidList"/>
    <dgm:cxn modelId="{033C6E54-2D62-4E84-86B3-B1BADDDA1849}" type="presParOf" srcId="{6DD2536E-1DDA-4A13-8C21-AE2E8497648D}" destId="{83A95F78-2600-4D70-837F-E72BC5F8C232}" srcOrd="4" destOrd="0" presId="urn:microsoft.com/office/officeart/2018/2/layout/IconVerticalSolidList"/>
    <dgm:cxn modelId="{E55E85FC-9CAD-43B9-8A48-53BA16426C26}" type="presParOf" srcId="{83A95F78-2600-4D70-837F-E72BC5F8C232}" destId="{796CD522-CDBF-4E5A-BDAF-6D3FD5B0CE66}" srcOrd="0" destOrd="0" presId="urn:microsoft.com/office/officeart/2018/2/layout/IconVerticalSolidList"/>
    <dgm:cxn modelId="{319AC940-1323-435F-9EEC-97066F38ACD3}" type="presParOf" srcId="{83A95F78-2600-4D70-837F-E72BC5F8C232}" destId="{44764BC8-65EB-44F9-93B6-70B09B6BA8B8}" srcOrd="1" destOrd="0" presId="urn:microsoft.com/office/officeart/2018/2/layout/IconVerticalSolidList"/>
    <dgm:cxn modelId="{480D96DD-9925-4CC1-B243-825FFF656889}" type="presParOf" srcId="{83A95F78-2600-4D70-837F-E72BC5F8C232}" destId="{E2D4F421-9179-4647-9DED-992C2541D3F4}" srcOrd="2" destOrd="0" presId="urn:microsoft.com/office/officeart/2018/2/layout/IconVerticalSolidList"/>
    <dgm:cxn modelId="{FBB6E192-5608-45A6-9B0F-9B996F0A29D1}" type="presParOf" srcId="{83A95F78-2600-4D70-837F-E72BC5F8C232}" destId="{3DEBDB33-C22D-4C4D-9509-509F81E5F306}" srcOrd="3" destOrd="0" presId="urn:microsoft.com/office/officeart/2018/2/layout/IconVerticalSolidList"/>
    <dgm:cxn modelId="{042E14E3-6CD0-468B-9F55-A46D07F78E07}" type="presParOf" srcId="{6DD2536E-1DDA-4A13-8C21-AE2E8497648D}" destId="{B47E3181-EC37-439F-BD91-27E84A7C18BE}" srcOrd="5" destOrd="0" presId="urn:microsoft.com/office/officeart/2018/2/layout/IconVerticalSolidList"/>
    <dgm:cxn modelId="{66AFF4B8-83CA-4C6F-8A10-82A95D75F9DE}" type="presParOf" srcId="{6DD2536E-1DDA-4A13-8C21-AE2E8497648D}" destId="{D6455319-3DC0-4D3B-B304-8BB0C9D8EA77}" srcOrd="6" destOrd="0" presId="urn:microsoft.com/office/officeart/2018/2/layout/IconVerticalSolidList"/>
    <dgm:cxn modelId="{3243F8CB-B2C4-43CC-8EA6-5A7438D05747}" type="presParOf" srcId="{D6455319-3DC0-4D3B-B304-8BB0C9D8EA77}" destId="{745DE30F-D323-47CC-8940-028EDA02F8F8}" srcOrd="0" destOrd="0" presId="urn:microsoft.com/office/officeart/2018/2/layout/IconVerticalSolidList"/>
    <dgm:cxn modelId="{A7AFD874-6868-42AB-AB6E-2289F62145A4}" type="presParOf" srcId="{D6455319-3DC0-4D3B-B304-8BB0C9D8EA77}" destId="{B0B62BF5-A303-4288-A000-51349AB586ED}" srcOrd="1" destOrd="0" presId="urn:microsoft.com/office/officeart/2018/2/layout/IconVerticalSolidList"/>
    <dgm:cxn modelId="{E6ECE45E-FE6C-4EDD-A85B-358476A31AAA}" type="presParOf" srcId="{D6455319-3DC0-4D3B-B304-8BB0C9D8EA77}" destId="{DB77793E-547C-4AD0-9206-7EF9F5C5F7E7}" srcOrd="2" destOrd="0" presId="urn:microsoft.com/office/officeart/2018/2/layout/IconVerticalSolidList"/>
    <dgm:cxn modelId="{0A6974CA-F20C-40B0-ABE8-108D51EAD90D}" type="presParOf" srcId="{D6455319-3DC0-4D3B-B304-8BB0C9D8EA77}" destId="{1CE65C43-ED11-42F1-9B57-DE6B186CD5D3}" srcOrd="3" destOrd="0" presId="urn:microsoft.com/office/officeart/2018/2/layout/IconVerticalSolidList"/>
    <dgm:cxn modelId="{BA35C920-FD93-4591-A21C-10ED52C27987}" type="presParOf" srcId="{6DD2536E-1DDA-4A13-8C21-AE2E8497648D}" destId="{AE9D6A11-87EF-492E-BA73-92347FE0A386}" srcOrd="7" destOrd="0" presId="urn:microsoft.com/office/officeart/2018/2/layout/IconVerticalSolidList"/>
    <dgm:cxn modelId="{5EB64821-68C6-492B-B14C-6AC9FEE6496C}" type="presParOf" srcId="{6DD2536E-1DDA-4A13-8C21-AE2E8497648D}" destId="{0EA7F8B7-08C6-471A-96EA-9F8BFF7AD709}" srcOrd="8" destOrd="0" presId="urn:microsoft.com/office/officeart/2018/2/layout/IconVerticalSolidList"/>
    <dgm:cxn modelId="{C273F6A4-BDBD-4B84-A3AE-5A085586DA03}" type="presParOf" srcId="{0EA7F8B7-08C6-471A-96EA-9F8BFF7AD709}" destId="{A4BCC77B-9579-4530-BF89-92F03767192A}" srcOrd="0" destOrd="0" presId="urn:microsoft.com/office/officeart/2018/2/layout/IconVerticalSolidList"/>
    <dgm:cxn modelId="{DF1B34EE-5435-428F-880C-1AC9D2A0FA02}" type="presParOf" srcId="{0EA7F8B7-08C6-471A-96EA-9F8BFF7AD709}" destId="{883A2006-3CD8-4E5B-B5B5-CBB6F2F9AE32}" srcOrd="1" destOrd="0" presId="urn:microsoft.com/office/officeart/2018/2/layout/IconVerticalSolidList"/>
    <dgm:cxn modelId="{67D13966-F768-498F-B588-A17D74FC4348}" type="presParOf" srcId="{0EA7F8B7-08C6-471A-96EA-9F8BFF7AD709}" destId="{1561CE4F-3BBF-4744-84F6-1DC251FD01BB}" srcOrd="2" destOrd="0" presId="urn:microsoft.com/office/officeart/2018/2/layout/IconVerticalSolidList"/>
    <dgm:cxn modelId="{13574EC5-99F9-4CAC-80C1-0767ECC98F8A}" type="presParOf" srcId="{0EA7F8B7-08C6-471A-96EA-9F8BFF7AD709}" destId="{04D218FF-72AF-4741-B5DF-C921A6893DE9}" srcOrd="3" destOrd="0" presId="urn:microsoft.com/office/officeart/2018/2/layout/IconVerticalSolidList"/>
    <dgm:cxn modelId="{AA3DC235-8954-4715-9E77-BB4620885E26}" type="presParOf" srcId="{6DD2536E-1DDA-4A13-8C21-AE2E8497648D}" destId="{9120C8DD-CC06-4FCC-A573-052A91DEE1FD}" srcOrd="9" destOrd="0" presId="urn:microsoft.com/office/officeart/2018/2/layout/IconVerticalSolidList"/>
    <dgm:cxn modelId="{EE7D7BA6-7E2E-4017-B880-84006F6AE089}" type="presParOf" srcId="{6DD2536E-1DDA-4A13-8C21-AE2E8497648D}" destId="{EDAAFE0A-E70D-41FC-A01C-E96650348621}" srcOrd="10" destOrd="0" presId="urn:microsoft.com/office/officeart/2018/2/layout/IconVerticalSolidList"/>
    <dgm:cxn modelId="{D72C38FF-45F6-43A2-9DB6-AA0CA4850311}" type="presParOf" srcId="{EDAAFE0A-E70D-41FC-A01C-E96650348621}" destId="{A00DA1E1-3083-4A42-B69E-23233FF7284B}" srcOrd="0" destOrd="0" presId="urn:microsoft.com/office/officeart/2018/2/layout/IconVerticalSolidList"/>
    <dgm:cxn modelId="{8163DCE3-701D-4C1B-894F-C0479342B03E}" type="presParOf" srcId="{EDAAFE0A-E70D-41FC-A01C-E96650348621}" destId="{71B4A785-893E-41E0-80CC-8E15B06C190E}" srcOrd="1" destOrd="0" presId="urn:microsoft.com/office/officeart/2018/2/layout/IconVerticalSolidList"/>
    <dgm:cxn modelId="{9A2A44E2-B03A-410D-90A5-FFA990C5A2E3}" type="presParOf" srcId="{EDAAFE0A-E70D-41FC-A01C-E96650348621}" destId="{B43FE4F9-1FD5-4D8F-9E1B-5A680550B4B7}" srcOrd="2" destOrd="0" presId="urn:microsoft.com/office/officeart/2018/2/layout/IconVerticalSolidList"/>
    <dgm:cxn modelId="{459C282C-53B7-4E1D-9794-C68444F5558C}" type="presParOf" srcId="{EDAAFE0A-E70D-41FC-A01C-E96650348621}" destId="{E689B419-5A48-4FA5-AC25-ABA73D8A9BB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C6B271A-00B2-4BF1-8571-AADB034D4E23}"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F473E0C-0B0D-4FE3-ACF8-1D4D488AA241}">
      <dgm:prSet/>
      <dgm:spPr/>
      <dgm:t>
        <a:bodyPr/>
        <a:lstStyle/>
        <a:p>
          <a:pPr>
            <a:lnSpc>
              <a:spcPct val="100000"/>
            </a:lnSpc>
          </a:pPr>
          <a:r>
            <a:rPr lang="en-US"/>
            <a:t>Whenever a person observes what appears to be an unsafe or harmful condition or act the person must report it as soon as possible to a supervisor or to the employer</a:t>
          </a:r>
        </a:p>
      </dgm:t>
    </dgm:pt>
    <dgm:pt modelId="{6F89FC73-DACE-4A3C-AEDD-A9EDF78F4843}" type="parTrans" cxnId="{B5A4E94E-367D-4E85-AABF-138A9B5A8AB3}">
      <dgm:prSet/>
      <dgm:spPr/>
      <dgm:t>
        <a:bodyPr/>
        <a:lstStyle/>
        <a:p>
          <a:endParaRPr lang="en-US"/>
        </a:p>
      </dgm:t>
    </dgm:pt>
    <dgm:pt modelId="{A9A27C8D-9C7C-4810-8D7D-4E2FD1A237C8}" type="sibTrans" cxnId="{B5A4E94E-367D-4E85-AABF-138A9B5A8AB3}">
      <dgm:prSet/>
      <dgm:spPr/>
      <dgm:t>
        <a:bodyPr/>
        <a:lstStyle/>
        <a:p>
          <a:endParaRPr lang="en-US"/>
        </a:p>
      </dgm:t>
    </dgm:pt>
    <dgm:pt modelId="{133A09CC-C278-4B39-B5CB-071D6817CCA0}">
      <dgm:prSet/>
      <dgm:spPr/>
      <dgm:t>
        <a:bodyPr/>
        <a:lstStyle/>
        <a:p>
          <a:pPr>
            <a:lnSpc>
              <a:spcPct val="100000"/>
            </a:lnSpc>
          </a:pPr>
          <a:r>
            <a:rPr lang="en-US"/>
            <a:t>(1) A person must not carry out or cause to be carried out any work process or operate or cause to be operated any tool, appliance or equipment if that person has reasonable cause to believe that to do so would create an undue hazard to the health and safety of any person.</a:t>
          </a:r>
        </a:p>
      </dgm:t>
    </dgm:pt>
    <dgm:pt modelId="{D6732BC5-DE00-4E7B-B6DF-9CBE594D9B49}" type="parTrans" cxnId="{9465E8EA-9882-44C2-8D8A-AD19C4375ABD}">
      <dgm:prSet/>
      <dgm:spPr/>
      <dgm:t>
        <a:bodyPr/>
        <a:lstStyle/>
        <a:p>
          <a:endParaRPr lang="en-US"/>
        </a:p>
      </dgm:t>
    </dgm:pt>
    <dgm:pt modelId="{289A1A3F-57DE-4C4D-9D43-E32726EF39A6}" type="sibTrans" cxnId="{9465E8EA-9882-44C2-8D8A-AD19C4375ABD}">
      <dgm:prSet/>
      <dgm:spPr/>
      <dgm:t>
        <a:bodyPr/>
        <a:lstStyle/>
        <a:p>
          <a:endParaRPr lang="en-US"/>
        </a:p>
      </dgm:t>
    </dgm:pt>
    <dgm:pt modelId="{65B09FDB-359A-470F-9752-10880497E89C}">
      <dgm:prSet/>
      <dgm:spPr/>
      <dgm:t>
        <a:bodyPr/>
        <a:lstStyle/>
        <a:p>
          <a:pPr>
            <a:lnSpc>
              <a:spcPct val="100000"/>
            </a:lnSpc>
          </a:pPr>
          <a:r>
            <a:rPr lang="en-US"/>
            <a:t>EVERYONE has the right to stop unsafe work!</a:t>
          </a:r>
        </a:p>
      </dgm:t>
    </dgm:pt>
    <dgm:pt modelId="{4B2B10BF-009D-4E66-A61A-2DAC23FDDE96}" type="parTrans" cxnId="{0880F27F-84C5-4FC7-A425-4A36F7C64BD3}">
      <dgm:prSet/>
      <dgm:spPr/>
      <dgm:t>
        <a:bodyPr/>
        <a:lstStyle/>
        <a:p>
          <a:endParaRPr lang="en-US"/>
        </a:p>
      </dgm:t>
    </dgm:pt>
    <dgm:pt modelId="{D0DF9A70-4DFE-4323-9F2D-9BA8B7787D7C}" type="sibTrans" cxnId="{0880F27F-84C5-4FC7-A425-4A36F7C64BD3}">
      <dgm:prSet/>
      <dgm:spPr/>
      <dgm:t>
        <a:bodyPr/>
        <a:lstStyle/>
        <a:p>
          <a:endParaRPr lang="en-US"/>
        </a:p>
      </dgm:t>
    </dgm:pt>
    <dgm:pt modelId="{482A159A-1F8C-4491-873B-1A0E50D2602D}" type="pres">
      <dgm:prSet presAssocID="{AC6B271A-00B2-4BF1-8571-AADB034D4E23}" presName="root" presStyleCnt="0">
        <dgm:presLayoutVars>
          <dgm:dir/>
          <dgm:resizeHandles val="exact"/>
        </dgm:presLayoutVars>
      </dgm:prSet>
      <dgm:spPr/>
    </dgm:pt>
    <dgm:pt modelId="{69885D1B-6A81-4BA5-9FAD-0280DD262D40}" type="pres">
      <dgm:prSet presAssocID="{6F473E0C-0B0D-4FE3-ACF8-1D4D488AA241}" presName="compNode" presStyleCnt="0"/>
      <dgm:spPr/>
    </dgm:pt>
    <dgm:pt modelId="{CFCA41BE-64EC-4561-9E22-9B595DB5539B}" type="pres">
      <dgm:prSet presAssocID="{6F473E0C-0B0D-4FE3-ACF8-1D4D488AA241}" presName="bgRect" presStyleLbl="bgShp" presStyleIdx="0" presStyleCnt="3"/>
      <dgm:spPr/>
    </dgm:pt>
    <dgm:pt modelId="{C1E4FAF1-630A-4418-841F-EB6DB25FC26F}" type="pres">
      <dgm:prSet presAssocID="{6F473E0C-0B0D-4FE3-ACF8-1D4D488AA241}"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Speed Bump"/>
        </a:ext>
      </dgm:extLst>
    </dgm:pt>
    <dgm:pt modelId="{8BEC3CA2-C41D-412A-A31A-BC9FE707084E}" type="pres">
      <dgm:prSet presAssocID="{6F473E0C-0B0D-4FE3-ACF8-1D4D488AA241}" presName="spaceRect" presStyleCnt="0"/>
      <dgm:spPr/>
    </dgm:pt>
    <dgm:pt modelId="{697689F2-E70A-4E17-9100-29750A192790}" type="pres">
      <dgm:prSet presAssocID="{6F473E0C-0B0D-4FE3-ACF8-1D4D488AA241}" presName="parTx" presStyleLbl="revTx" presStyleIdx="0" presStyleCnt="3">
        <dgm:presLayoutVars>
          <dgm:chMax val="0"/>
          <dgm:chPref val="0"/>
        </dgm:presLayoutVars>
      </dgm:prSet>
      <dgm:spPr/>
    </dgm:pt>
    <dgm:pt modelId="{9F5C00C0-08D6-496D-9994-E2507546A729}" type="pres">
      <dgm:prSet presAssocID="{A9A27C8D-9C7C-4810-8D7D-4E2FD1A237C8}" presName="sibTrans" presStyleCnt="0"/>
      <dgm:spPr/>
    </dgm:pt>
    <dgm:pt modelId="{A117F515-0FF7-483F-9565-3CA73918E5D3}" type="pres">
      <dgm:prSet presAssocID="{133A09CC-C278-4B39-B5CB-071D6817CCA0}" presName="compNode" presStyleCnt="0"/>
      <dgm:spPr/>
    </dgm:pt>
    <dgm:pt modelId="{100040E7-CC1A-43CB-AAD2-912BCB65C9C6}" type="pres">
      <dgm:prSet presAssocID="{133A09CC-C278-4B39-B5CB-071D6817CCA0}" presName="bgRect" presStyleLbl="bgShp" presStyleIdx="1" presStyleCnt="3"/>
      <dgm:spPr/>
    </dgm:pt>
    <dgm:pt modelId="{E92B8F88-C138-4A48-9FF3-3061E5A294D4}" type="pres">
      <dgm:prSet presAssocID="{133A09CC-C278-4B39-B5CB-071D6817CCA0}"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arning"/>
        </a:ext>
      </dgm:extLst>
    </dgm:pt>
    <dgm:pt modelId="{08A8A4B4-67EB-4216-8851-4E75D7B5FD20}" type="pres">
      <dgm:prSet presAssocID="{133A09CC-C278-4B39-B5CB-071D6817CCA0}" presName="spaceRect" presStyleCnt="0"/>
      <dgm:spPr/>
    </dgm:pt>
    <dgm:pt modelId="{6E855938-C4E9-4DC1-A140-864EC47702C3}" type="pres">
      <dgm:prSet presAssocID="{133A09CC-C278-4B39-B5CB-071D6817CCA0}" presName="parTx" presStyleLbl="revTx" presStyleIdx="1" presStyleCnt="3">
        <dgm:presLayoutVars>
          <dgm:chMax val="0"/>
          <dgm:chPref val="0"/>
        </dgm:presLayoutVars>
      </dgm:prSet>
      <dgm:spPr/>
    </dgm:pt>
    <dgm:pt modelId="{5CAC10E2-190A-43C3-AE4B-B135A41A077D}" type="pres">
      <dgm:prSet presAssocID="{289A1A3F-57DE-4C4D-9D43-E32726EF39A6}" presName="sibTrans" presStyleCnt="0"/>
      <dgm:spPr/>
    </dgm:pt>
    <dgm:pt modelId="{EAC385B3-E892-4AB6-B34D-BEB0144AA6BD}" type="pres">
      <dgm:prSet presAssocID="{65B09FDB-359A-470F-9752-10880497E89C}" presName="compNode" presStyleCnt="0"/>
      <dgm:spPr/>
    </dgm:pt>
    <dgm:pt modelId="{A9F71274-7D81-4112-90D5-2F2BA36190AB}" type="pres">
      <dgm:prSet presAssocID="{65B09FDB-359A-470F-9752-10880497E89C}" presName="bgRect" presStyleLbl="bgShp" presStyleIdx="2" presStyleCnt="3"/>
      <dgm:spPr/>
    </dgm:pt>
    <dgm:pt modelId="{F8B3B41B-7DD7-47BE-9C28-943C55A5B7BA}" type="pres">
      <dgm:prSet presAssocID="{65B09FDB-359A-470F-9752-10880497E89C}" presName="iconRect" presStyleLbl="node1" presStyleIdx="2"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Welder"/>
        </a:ext>
      </dgm:extLst>
    </dgm:pt>
    <dgm:pt modelId="{CAC80B9F-0F4B-483D-83D7-6EDF7345B4F4}" type="pres">
      <dgm:prSet presAssocID="{65B09FDB-359A-470F-9752-10880497E89C}" presName="spaceRect" presStyleCnt="0"/>
      <dgm:spPr/>
    </dgm:pt>
    <dgm:pt modelId="{3647354C-36A0-4602-B8AA-62178660EAAA}" type="pres">
      <dgm:prSet presAssocID="{65B09FDB-359A-470F-9752-10880497E89C}" presName="parTx" presStyleLbl="revTx" presStyleIdx="2" presStyleCnt="3">
        <dgm:presLayoutVars>
          <dgm:chMax val="0"/>
          <dgm:chPref val="0"/>
        </dgm:presLayoutVars>
      </dgm:prSet>
      <dgm:spPr/>
    </dgm:pt>
  </dgm:ptLst>
  <dgm:cxnLst>
    <dgm:cxn modelId="{B5A4E94E-367D-4E85-AABF-138A9B5A8AB3}" srcId="{AC6B271A-00B2-4BF1-8571-AADB034D4E23}" destId="{6F473E0C-0B0D-4FE3-ACF8-1D4D488AA241}" srcOrd="0" destOrd="0" parTransId="{6F89FC73-DACE-4A3C-AEDD-A9EDF78F4843}" sibTransId="{A9A27C8D-9C7C-4810-8D7D-4E2FD1A237C8}"/>
    <dgm:cxn modelId="{0880F27F-84C5-4FC7-A425-4A36F7C64BD3}" srcId="{AC6B271A-00B2-4BF1-8571-AADB034D4E23}" destId="{65B09FDB-359A-470F-9752-10880497E89C}" srcOrd="2" destOrd="0" parTransId="{4B2B10BF-009D-4E66-A61A-2DAC23FDDE96}" sibTransId="{D0DF9A70-4DFE-4323-9F2D-9BA8B7787D7C}"/>
    <dgm:cxn modelId="{5A5B4084-ECB4-435B-BB88-73EAE60F814C}" type="presOf" srcId="{133A09CC-C278-4B39-B5CB-071D6817CCA0}" destId="{6E855938-C4E9-4DC1-A140-864EC47702C3}" srcOrd="0" destOrd="0" presId="urn:microsoft.com/office/officeart/2018/2/layout/IconVerticalSolidList"/>
    <dgm:cxn modelId="{CF673FC6-A71B-419B-8E84-2BF6C771C793}" type="presOf" srcId="{AC6B271A-00B2-4BF1-8571-AADB034D4E23}" destId="{482A159A-1F8C-4491-873B-1A0E50D2602D}" srcOrd="0" destOrd="0" presId="urn:microsoft.com/office/officeart/2018/2/layout/IconVerticalSolidList"/>
    <dgm:cxn modelId="{19AD71CA-1884-45E0-B3BF-4050782BE835}" type="presOf" srcId="{6F473E0C-0B0D-4FE3-ACF8-1D4D488AA241}" destId="{697689F2-E70A-4E17-9100-29750A192790}" srcOrd="0" destOrd="0" presId="urn:microsoft.com/office/officeart/2018/2/layout/IconVerticalSolidList"/>
    <dgm:cxn modelId="{15374FCD-775A-4A33-82E2-7D77A8374D18}" type="presOf" srcId="{65B09FDB-359A-470F-9752-10880497E89C}" destId="{3647354C-36A0-4602-B8AA-62178660EAAA}" srcOrd="0" destOrd="0" presId="urn:microsoft.com/office/officeart/2018/2/layout/IconVerticalSolidList"/>
    <dgm:cxn modelId="{9465E8EA-9882-44C2-8D8A-AD19C4375ABD}" srcId="{AC6B271A-00B2-4BF1-8571-AADB034D4E23}" destId="{133A09CC-C278-4B39-B5CB-071D6817CCA0}" srcOrd="1" destOrd="0" parTransId="{D6732BC5-DE00-4E7B-B6DF-9CBE594D9B49}" sibTransId="{289A1A3F-57DE-4C4D-9D43-E32726EF39A6}"/>
    <dgm:cxn modelId="{57BF21E1-F5DC-4CDE-9AEE-0C81F8CADA8A}" type="presParOf" srcId="{482A159A-1F8C-4491-873B-1A0E50D2602D}" destId="{69885D1B-6A81-4BA5-9FAD-0280DD262D40}" srcOrd="0" destOrd="0" presId="urn:microsoft.com/office/officeart/2018/2/layout/IconVerticalSolidList"/>
    <dgm:cxn modelId="{E0F4D021-E71C-40E2-AA7C-AD85C6F9B000}" type="presParOf" srcId="{69885D1B-6A81-4BA5-9FAD-0280DD262D40}" destId="{CFCA41BE-64EC-4561-9E22-9B595DB5539B}" srcOrd="0" destOrd="0" presId="urn:microsoft.com/office/officeart/2018/2/layout/IconVerticalSolidList"/>
    <dgm:cxn modelId="{9189B38C-8EF0-40D7-8B51-664ACA345317}" type="presParOf" srcId="{69885D1B-6A81-4BA5-9FAD-0280DD262D40}" destId="{C1E4FAF1-630A-4418-841F-EB6DB25FC26F}" srcOrd="1" destOrd="0" presId="urn:microsoft.com/office/officeart/2018/2/layout/IconVerticalSolidList"/>
    <dgm:cxn modelId="{47809A29-8039-4845-9A84-422B1890026A}" type="presParOf" srcId="{69885D1B-6A81-4BA5-9FAD-0280DD262D40}" destId="{8BEC3CA2-C41D-412A-A31A-BC9FE707084E}" srcOrd="2" destOrd="0" presId="urn:microsoft.com/office/officeart/2018/2/layout/IconVerticalSolidList"/>
    <dgm:cxn modelId="{7C643E1F-2D6E-42AB-A57B-4EB6081DA836}" type="presParOf" srcId="{69885D1B-6A81-4BA5-9FAD-0280DD262D40}" destId="{697689F2-E70A-4E17-9100-29750A192790}" srcOrd="3" destOrd="0" presId="urn:microsoft.com/office/officeart/2018/2/layout/IconVerticalSolidList"/>
    <dgm:cxn modelId="{C3AD9C9B-5560-4459-9A31-D24BA08B8EC0}" type="presParOf" srcId="{482A159A-1F8C-4491-873B-1A0E50D2602D}" destId="{9F5C00C0-08D6-496D-9994-E2507546A729}" srcOrd="1" destOrd="0" presId="urn:microsoft.com/office/officeart/2018/2/layout/IconVerticalSolidList"/>
    <dgm:cxn modelId="{D147D5C8-0549-4C6D-AA8B-4281F0231E42}" type="presParOf" srcId="{482A159A-1F8C-4491-873B-1A0E50D2602D}" destId="{A117F515-0FF7-483F-9565-3CA73918E5D3}" srcOrd="2" destOrd="0" presId="urn:microsoft.com/office/officeart/2018/2/layout/IconVerticalSolidList"/>
    <dgm:cxn modelId="{408FEA84-9A55-442B-93B1-CA93069CD11A}" type="presParOf" srcId="{A117F515-0FF7-483F-9565-3CA73918E5D3}" destId="{100040E7-CC1A-43CB-AAD2-912BCB65C9C6}" srcOrd="0" destOrd="0" presId="urn:microsoft.com/office/officeart/2018/2/layout/IconVerticalSolidList"/>
    <dgm:cxn modelId="{ADF8F233-1489-481C-BEB2-FD96B1BC94D4}" type="presParOf" srcId="{A117F515-0FF7-483F-9565-3CA73918E5D3}" destId="{E92B8F88-C138-4A48-9FF3-3061E5A294D4}" srcOrd="1" destOrd="0" presId="urn:microsoft.com/office/officeart/2018/2/layout/IconVerticalSolidList"/>
    <dgm:cxn modelId="{C83ABD92-830A-4D2D-B6EF-638474B131C1}" type="presParOf" srcId="{A117F515-0FF7-483F-9565-3CA73918E5D3}" destId="{08A8A4B4-67EB-4216-8851-4E75D7B5FD20}" srcOrd="2" destOrd="0" presId="urn:microsoft.com/office/officeart/2018/2/layout/IconVerticalSolidList"/>
    <dgm:cxn modelId="{B406216B-C4A9-4226-8D31-3215BA6433CF}" type="presParOf" srcId="{A117F515-0FF7-483F-9565-3CA73918E5D3}" destId="{6E855938-C4E9-4DC1-A140-864EC47702C3}" srcOrd="3" destOrd="0" presId="urn:microsoft.com/office/officeart/2018/2/layout/IconVerticalSolidList"/>
    <dgm:cxn modelId="{EA4A7B37-1D8C-44DD-B072-8A0633987BE0}" type="presParOf" srcId="{482A159A-1F8C-4491-873B-1A0E50D2602D}" destId="{5CAC10E2-190A-43C3-AE4B-B135A41A077D}" srcOrd="3" destOrd="0" presId="urn:microsoft.com/office/officeart/2018/2/layout/IconVerticalSolidList"/>
    <dgm:cxn modelId="{AC389F29-9508-442C-8233-9D1C6795B112}" type="presParOf" srcId="{482A159A-1F8C-4491-873B-1A0E50D2602D}" destId="{EAC385B3-E892-4AB6-B34D-BEB0144AA6BD}" srcOrd="4" destOrd="0" presId="urn:microsoft.com/office/officeart/2018/2/layout/IconVerticalSolidList"/>
    <dgm:cxn modelId="{B1534D23-68CF-4C3D-88E4-B4F38D004F0A}" type="presParOf" srcId="{EAC385B3-E892-4AB6-B34D-BEB0144AA6BD}" destId="{A9F71274-7D81-4112-90D5-2F2BA36190AB}" srcOrd="0" destOrd="0" presId="urn:microsoft.com/office/officeart/2018/2/layout/IconVerticalSolidList"/>
    <dgm:cxn modelId="{DC7492BC-3008-4ED9-802B-7DBD9565287D}" type="presParOf" srcId="{EAC385B3-E892-4AB6-B34D-BEB0144AA6BD}" destId="{F8B3B41B-7DD7-47BE-9C28-943C55A5B7BA}" srcOrd="1" destOrd="0" presId="urn:microsoft.com/office/officeart/2018/2/layout/IconVerticalSolidList"/>
    <dgm:cxn modelId="{5B2E346E-E606-42BE-B8B8-73A63E88239D}" type="presParOf" srcId="{EAC385B3-E892-4AB6-B34D-BEB0144AA6BD}" destId="{CAC80B9F-0F4B-483D-83D7-6EDF7345B4F4}" srcOrd="2" destOrd="0" presId="urn:microsoft.com/office/officeart/2018/2/layout/IconVerticalSolidList"/>
    <dgm:cxn modelId="{3A434FD0-0B4C-4D56-9957-9146B4DA782C}" type="presParOf" srcId="{EAC385B3-E892-4AB6-B34D-BEB0144AA6BD}" destId="{3647354C-36A0-4602-B8AA-62178660EAA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B467634-CC21-41D7-96B8-91D8A7310EE7}"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488DA8D-BEF6-4BCC-887F-73064F8EF85C}">
      <dgm:prSet/>
      <dgm:spPr/>
      <dgm:t>
        <a:bodyPr/>
        <a:lstStyle/>
        <a:p>
          <a:pPr>
            <a:lnSpc>
              <a:spcPct val="100000"/>
            </a:lnSpc>
            <a:buClr>
              <a:srgbClr val="FFB612"/>
            </a:buClr>
            <a:buSzTx/>
            <a:buFontTx/>
            <a:buNone/>
          </a:pPr>
          <a:r>
            <a:rPr kumimoji="0" lang="en-US" b="0" i="0" u="none" strike="noStrike" cap="none" spc="0" normalizeH="0" baseline="0" noProof="0">
              <a:ln>
                <a:noFill/>
              </a:ln>
              <a:solidFill>
                <a:prstClr val="black"/>
              </a:solidFill>
              <a:effectLst/>
              <a:uLnTx/>
              <a:uFillTx/>
              <a:latin typeface="+mn-lt"/>
              <a:ea typeface="+mn-ea"/>
              <a:cs typeface="Arial" panose="020B0604020202020204" pitchFamily="34" charset="0"/>
            </a:rPr>
            <a:t>There are two types of employees referenced in LOTO standards</a:t>
          </a:r>
          <a:r>
            <a:rPr kumimoji="0" lang="en-US" b="0" i="0" u="none" strike="noStrike"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lang="en-US"/>
        </a:p>
      </dgm:t>
    </dgm:pt>
    <dgm:pt modelId="{A188C7C0-D219-4B39-A134-B460D5260E90}" type="parTrans" cxnId="{BDCADFD2-7B70-4A84-84D6-10E43395D9DF}">
      <dgm:prSet/>
      <dgm:spPr/>
      <dgm:t>
        <a:bodyPr/>
        <a:lstStyle/>
        <a:p>
          <a:endParaRPr lang="en-US"/>
        </a:p>
      </dgm:t>
    </dgm:pt>
    <dgm:pt modelId="{EC05F7F4-94D4-45D9-8E0F-36483A8680DF}" type="sibTrans" cxnId="{BDCADFD2-7B70-4A84-84D6-10E43395D9DF}">
      <dgm:prSet/>
      <dgm:spPr/>
      <dgm:t>
        <a:bodyPr/>
        <a:lstStyle/>
        <a:p>
          <a:endParaRPr lang="en-US"/>
        </a:p>
      </dgm:t>
    </dgm:pt>
    <dgm:pt modelId="{2B36CEC7-491B-4BF2-ABF1-898F2FD0B38A}">
      <dgm:prSet custT="1"/>
      <dgm:spPr/>
      <dgm:t>
        <a:bodyPr/>
        <a:lstStyle/>
        <a:p>
          <a:pPr>
            <a:lnSpc>
              <a:spcPct val="100000"/>
            </a:lnSpc>
          </a:pPr>
          <a:r>
            <a:rPr kumimoji="0" lang="en-US" altLang="en-US" sz="1400" b="1" i="0" u="none" strike="noStrike" cap="none" spc="0" normalizeH="0" baseline="0" noProof="0">
              <a:ln>
                <a:noFill/>
              </a:ln>
              <a:solidFill>
                <a:schemeClr val="tx1"/>
              </a:solidFill>
              <a:effectLst/>
              <a:uLnTx/>
              <a:uFillTx/>
              <a:latin typeface="+mn-lt"/>
              <a:ea typeface="+mn-ea"/>
              <a:cs typeface="Arial" panose="020B0604020202020204" pitchFamily="34" charset="0"/>
            </a:rPr>
            <a:t>Affected Employee- </a:t>
          </a:r>
          <a:r>
            <a:rPr kumimoji="0" lang="en-US" altLang="en-US" sz="1400" b="0" i="0" u="none" strike="noStrike" cap="none" spc="0" normalizeH="0" baseline="0" noProof="0">
              <a:ln>
                <a:noFill/>
              </a:ln>
              <a:solidFill>
                <a:srgbClr val="000000"/>
              </a:solidFill>
              <a:effectLst/>
              <a:uLnTx/>
              <a:uFillTx/>
              <a:latin typeface="+mn-lt"/>
              <a:ea typeface="+mn-ea"/>
              <a:cs typeface="Arial" panose="020B0604020202020204" pitchFamily="34" charset="0"/>
            </a:rPr>
            <a:t>Worker whose job requires them to work in an area where servicing or maintenance is being performed under Lockout or Tagout. </a:t>
          </a:r>
          <a:endParaRPr lang="en-US" sz="1400">
            <a:latin typeface="+mn-lt"/>
          </a:endParaRPr>
        </a:p>
      </dgm:t>
    </dgm:pt>
    <dgm:pt modelId="{2E3476BE-4123-4001-A9D6-3F95EB9E82D3}" type="parTrans" cxnId="{2A65FD98-BAAC-4AC4-A53B-8CB838B32851}">
      <dgm:prSet/>
      <dgm:spPr/>
      <dgm:t>
        <a:bodyPr/>
        <a:lstStyle/>
        <a:p>
          <a:endParaRPr lang="en-US"/>
        </a:p>
      </dgm:t>
    </dgm:pt>
    <dgm:pt modelId="{19D55E79-BF4E-46B6-A743-9FD1B928BA39}" type="sibTrans" cxnId="{2A65FD98-BAAC-4AC4-A53B-8CB838B32851}">
      <dgm:prSet/>
      <dgm:spPr/>
      <dgm:t>
        <a:bodyPr/>
        <a:lstStyle/>
        <a:p>
          <a:endParaRPr lang="en-US"/>
        </a:p>
      </dgm:t>
    </dgm:pt>
    <dgm:pt modelId="{C5FFC623-F637-4A0F-B5B6-A33E62615BB1}">
      <dgm:prSet/>
      <dgm:spPr/>
      <dgm:t>
        <a:bodyPr/>
        <a:lstStyle/>
        <a:p>
          <a:pPr>
            <a:lnSpc>
              <a:spcPct val="100000"/>
            </a:lnSpc>
          </a:pPr>
          <a:r>
            <a:rPr kumimoji="0" lang="en-US" altLang="en-US" b="1" i="0" u="none" strike="noStrike" cap="none" spc="0" normalizeH="0" baseline="0" noProof="0">
              <a:ln>
                <a:noFill/>
              </a:ln>
              <a:solidFill>
                <a:schemeClr val="tx1"/>
              </a:solidFill>
              <a:effectLst/>
              <a:uLnTx/>
              <a:uFillTx/>
              <a:latin typeface="+mn-lt"/>
              <a:ea typeface="+mn-ea"/>
              <a:cs typeface="Arial" panose="020B0604020202020204" pitchFamily="34" charset="0"/>
            </a:rPr>
            <a:t>Authorized Employee (Worker)- </a:t>
          </a:r>
          <a:r>
            <a:rPr kumimoji="0" lang="en-US" altLang="en-US" b="0" i="0" u="none" strike="noStrike" cap="none" spc="0" normalizeH="0" baseline="0" noProof="0">
              <a:ln>
                <a:noFill/>
              </a:ln>
              <a:solidFill>
                <a:srgbClr val="000000"/>
              </a:solidFill>
              <a:effectLst/>
              <a:uLnTx/>
              <a:uFillTx/>
              <a:latin typeface="+mn-lt"/>
              <a:ea typeface="+mn-ea"/>
              <a:cs typeface="Arial" panose="020B0604020202020204" pitchFamily="34" charset="0"/>
            </a:rPr>
            <a:t>Worker who locks out or tags out machinery or equipment in order to perform servicing or maintenance on machinery or equipment. </a:t>
          </a:r>
          <a:endParaRPr lang="en-US">
            <a:latin typeface="+mn-lt"/>
          </a:endParaRPr>
        </a:p>
      </dgm:t>
    </dgm:pt>
    <dgm:pt modelId="{9FE92083-9D52-4E70-9734-F98CD96A0BB3}" type="parTrans" cxnId="{62A2E69A-4C77-4B53-ACA8-DF93F9F905D5}">
      <dgm:prSet/>
      <dgm:spPr/>
      <dgm:t>
        <a:bodyPr/>
        <a:lstStyle/>
        <a:p>
          <a:endParaRPr lang="en-US"/>
        </a:p>
      </dgm:t>
    </dgm:pt>
    <dgm:pt modelId="{DC892247-EBBE-4698-ADB5-A7CCB45E2F90}" type="sibTrans" cxnId="{62A2E69A-4C77-4B53-ACA8-DF93F9F905D5}">
      <dgm:prSet/>
      <dgm:spPr/>
      <dgm:t>
        <a:bodyPr/>
        <a:lstStyle/>
        <a:p>
          <a:endParaRPr lang="en-US"/>
        </a:p>
      </dgm:t>
    </dgm:pt>
    <dgm:pt modelId="{5D9DA464-BEF6-4273-9439-30AF9DB57310}">
      <dgm:prSet/>
      <dgm:spPr/>
      <dgm:t>
        <a:bodyPr/>
        <a:lstStyle/>
        <a:p>
          <a:pPr>
            <a:lnSpc>
              <a:spcPct val="100000"/>
            </a:lnSpc>
          </a:pPr>
          <a:r>
            <a:rPr lang="en-CA" dirty="0"/>
            <a:t>OMH shall designate a competent Supervisor or PIC (Person in Charge) to oversee any group lockout </a:t>
          </a:r>
          <a:endParaRPr lang="en-US" dirty="0"/>
        </a:p>
      </dgm:t>
    </dgm:pt>
    <dgm:pt modelId="{8520F329-EEEF-45F5-ACF0-7F36CD7009DE}" type="parTrans" cxnId="{8F51C508-FAE3-4061-A081-ED9043450256}">
      <dgm:prSet/>
      <dgm:spPr/>
      <dgm:t>
        <a:bodyPr/>
        <a:lstStyle/>
        <a:p>
          <a:endParaRPr lang="en-US"/>
        </a:p>
      </dgm:t>
    </dgm:pt>
    <dgm:pt modelId="{C8A1B80D-3278-4CFA-BC6F-0AB955610E45}" type="sibTrans" cxnId="{8F51C508-FAE3-4061-A081-ED9043450256}">
      <dgm:prSet/>
      <dgm:spPr/>
      <dgm:t>
        <a:bodyPr/>
        <a:lstStyle/>
        <a:p>
          <a:endParaRPr lang="en-US"/>
        </a:p>
      </dgm:t>
    </dgm:pt>
    <dgm:pt modelId="{D810A680-B605-47D7-880A-059EC713EF27}">
      <dgm:prSet/>
      <dgm:spPr/>
      <dgm:t>
        <a:bodyPr/>
        <a:lstStyle/>
        <a:p>
          <a:pPr>
            <a:lnSpc>
              <a:spcPct val="100000"/>
            </a:lnSpc>
          </a:pPr>
          <a:r>
            <a:rPr kumimoji="0" lang="en-US" b="1" i="0" u="none" strike="noStrike" cap="none" spc="0" normalizeH="0" baseline="0" noProof="0">
              <a:ln>
                <a:noFill/>
              </a:ln>
              <a:solidFill>
                <a:prstClr val="black"/>
              </a:solidFill>
              <a:effectLst/>
              <a:uLnTx/>
              <a:uFillTx/>
              <a:latin typeface="+mn-lt"/>
              <a:ea typeface="+mn-ea"/>
              <a:cs typeface="+mn-cs"/>
            </a:rPr>
            <a:t>Energy Isolating Device </a:t>
          </a:r>
          <a:r>
            <a:rPr kumimoji="0" lang="en-US" b="0" i="0" u="none" strike="noStrike" cap="none" spc="0" normalizeH="0" baseline="0" noProof="0">
              <a:ln>
                <a:noFill/>
              </a:ln>
              <a:solidFill>
                <a:prstClr val="black"/>
              </a:solidFill>
              <a:effectLst/>
              <a:uLnTx/>
              <a:uFillTx/>
              <a:latin typeface="+mn-lt"/>
              <a:ea typeface="+mn-ea"/>
              <a:cs typeface="+mn-cs"/>
            </a:rPr>
            <a:t>– A device that physically prevents transmission of the release of energy</a:t>
          </a:r>
          <a:endParaRPr lang="en-US">
            <a:latin typeface="+mn-lt"/>
          </a:endParaRPr>
        </a:p>
      </dgm:t>
    </dgm:pt>
    <dgm:pt modelId="{DDF7791C-9DE8-481A-B5ED-11E54BD67C4D}" type="parTrans" cxnId="{E80308CE-529F-4CA7-9C1E-7DBEF7C01741}">
      <dgm:prSet/>
      <dgm:spPr/>
      <dgm:t>
        <a:bodyPr/>
        <a:lstStyle/>
        <a:p>
          <a:endParaRPr lang="en-US"/>
        </a:p>
      </dgm:t>
    </dgm:pt>
    <dgm:pt modelId="{3E63886E-5CB9-44E5-846D-A0C793EF4D31}" type="sibTrans" cxnId="{E80308CE-529F-4CA7-9C1E-7DBEF7C01741}">
      <dgm:prSet/>
      <dgm:spPr/>
      <dgm:t>
        <a:bodyPr/>
        <a:lstStyle/>
        <a:p>
          <a:endParaRPr lang="en-US"/>
        </a:p>
      </dgm:t>
    </dgm:pt>
    <dgm:pt modelId="{2A46A50B-E731-4336-80B6-20CA136F85E9}">
      <dgm:prSet/>
      <dgm:spPr/>
      <dgm:t>
        <a:bodyPr/>
        <a:lstStyle/>
        <a:p>
          <a:pPr>
            <a:lnSpc>
              <a:spcPct val="100000"/>
            </a:lnSpc>
          </a:pPr>
          <a:r>
            <a:rPr kumimoji="0" lang="en-US" b="1" i="0" u="none" strike="noStrike" cap="none" spc="0" normalizeH="0" baseline="0" noProof="0">
              <a:ln>
                <a:noFill/>
              </a:ln>
              <a:solidFill>
                <a:prstClr val="black"/>
              </a:solidFill>
              <a:effectLst/>
              <a:uLnTx/>
              <a:uFillTx/>
              <a:latin typeface="+mn-lt"/>
              <a:ea typeface="+mn-ea"/>
              <a:cs typeface="+mn-cs"/>
            </a:rPr>
            <a:t>Lockout Device </a:t>
          </a:r>
          <a:r>
            <a:rPr kumimoji="0" lang="en-US" b="0" i="0" u="none" strike="noStrike" cap="none" spc="0" normalizeH="0" baseline="0" noProof="0">
              <a:ln>
                <a:noFill/>
              </a:ln>
              <a:solidFill>
                <a:prstClr val="black"/>
              </a:solidFill>
              <a:effectLst/>
              <a:uLnTx/>
              <a:uFillTx/>
              <a:latin typeface="+mn-lt"/>
              <a:ea typeface="+mn-ea"/>
              <a:cs typeface="+mn-cs"/>
            </a:rPr>
            <a:t>– A device that physically prevents a machine from being started up, turned on, or otherwise energized.</a:t>
          </a:r>
          <a:endParaRPr lang="en-US">
            <a:latin typeface="+mn-lt"/>
          </a:endParaRPr>
        </a:p>
      </dgm:t>
    </dgm:pt>
    <dgm:pt modelId="{D04BEEEE-5A2E-4403-9C22-5F84DE3699CD}" type="parTrans" cxnId="{5BA7025F-F10D-40A9-AED6-3C0CBA4001E2}">
      <dgm:prSet/>
      <dgm:spPr/>
      <dgm:t>
        <a:bodyPr/>
        <a:lstStyle/>
        <a:p>
          <a:endParaRPr lang="en-US"/>
        </a:p>
      </dgm:t>
    </dgm:pt>
    <dgm:pt modelId="{7960B895-84C5-47C7-BEC3-BFC02F4471D8}" type="sibTrans" cxnId="{5BA7025F-F10D-40A9-AED6-3C0CBA4001E2}">
      <dgm:prSet/>
      <dgm:spPr/>
      <dgm:t>
        <a:bodyPr/>
        <a:lstStyle/>
        <a:p>
          <a:endParaRPr lang="en-US"/>
        </a:p>
      </dgm:t>
    </dgm:pt>
    <dgm:pt modelId="{6DD2536E-1DDA-4A13-8C21-AE2E8497648D}" type="pres">
      <dgm:prSet presAssocID="{0B467634-CC21-41D7-96B8-91D8A7310EE7}" presName="root" presStyleCnt="0">
        <dgm:presLayoutVars>
          <dgm:dir/>
          <dgm:resizeHandles val="exact"/>
        </dgm:presLayoutVars>
      </dgm:prSet>
      <dgm:spPr/>
    </dgm:pt>
    <dgm:pt modelId="{E43B0645-3E25-4D39-AB8E-B835D9436387}" type="pres">
      <dgm:prSet presAssocID="{C488DA8D-BEF6-4BCC-887F-73064F8EF85C}" presName="compNode" presStyleCnt="0"/>
      <dgm:spPr/>
    </dgm:pt>
    <dgm:pt modelId="{C8186058-6DE0-4E78-9E03-1285B903BC3F}" type="pres">
      <dgm:prSet presAssocID="{C488DA8D-BEF6-4BCC-887F-73064F8EF85C}" presName="bgRect" presStyleLbl="bgShp" presStyleIdx="0" presStyleCnt="6"/>
      <dgm:spPr/>
    </dgm:pt>
    <dgm:pt modelId="{65B239F9-4481-4D32-9EF5-D5099886F58B}" type="pres">
      <dgm:prSet presAssocID="{C488DA8D-BEF6-4BCC-887F-73064F8EF85C}" presName="iconRect" presStyleLbl="node1" presStyleIdx="0"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Dictionary"/>
        </a:ext>
      </dgm:extLst>
    </dgm:pt>
    <dgm:pt modelId="{728778D1-E212-44B4-9782-4B7392757695}" type="pres">
      <dgm:prSet presAssocID="{C488DA8D-BEF6-4BCC-887F-73064F8EF85C}" presName="spaceRect" presStyleCnt="0"/>
      <dgm:spPr/>
    </dgm:pt>
    <dgm:pt modelId="{51FAE633-698D-4724-8530-B9869433C568}" type="pres">
      <dgm:prSet presAssocID="{C488DA8D-BEF6-4BCC-887F-73064F8EF85C}" presName="parTx" presStyleLbl="revTx" presStyleIdx="0" presStyleCnt="6">
        <dgm:presLayoutVars>
          <dgm:chMax val="0"/>
          <dgm:chPref val="0"/>
        </dgm:presLayoutVars>
      </dgm:prSet>
      <dgm:spPr/>
    </dgm:pt>
    <dgm:pt modelId="{32D429DA-589B-442A-8AB3-784480591909}" type="pres">
      <dgm:prSet presAssocID="{EC05F7F4-94D4-45D9-8E0F-36483A8680DF}" presName="sibTrans" presStyleCnt="0"/>
      <dgm:spPr/>
    </dgm:pt>
    <dgm:pt modelId="{B9F1CA15-68F5-41B6-BC92-3DBE03A28E48}" type="pres">
      <dgm:prSet presAssocID="{2B36CEC7-491B-4BF2-ABF1-898F2FD0B38A}" presName="compNode" presStyleCnt="0"/>
      <dgm:spPr/>
    </dgm:pt>
    <dgm:pt modelId="{6076CFF7-E10E-4D83-A3DB-111013707486}" type="pres">
      <dgm:prSet presAssocID="{2B36CEC7-491B-4BF2-ABF1-898F2FD0B38A}" presName="bgRect" presStyleLbl="bgShp" presStyleIdx="1" presStyleCnt="6"/>
      <dgm:spPr/>
    </dgm:pt>
    <dgm:pt modelId="{B8089225-AC58-4F28-B8EE-CF71105EC76F}" type="pres">
      <dgm:prSet presAssocID="{2B36CEC7-491B-4BF2-ABF1-898F2FD0B38A}" presName="iconRect" presStyleLbl="node1" presStyleIdx="1"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Irritant"/>
        </a:ext>
      </dgm:extLst>
    </dgm:pt>
    <dgm:pt modelId="{C6603D94-0398-42C9-8E3A-E094DC416678}" type="pres">
      <dgm:prSet presAssocID="{2B36CEC7-491B-4BF2-ABF1-898F2FD0B38A}" presName="spaceRect" presStyleCnt="0"/>
      <dgm:spPr/>
    </dgm:pt>
    <dgm:pt modelId="{4EA014EC-69B5-4D19-A1A3-087438179557}" type="pres">
      <dgm:prSet presAssocID="{2B36CEC7-491B-4BF2-ABF1-898F2FD0B38A}" presName="parTx" presStyleLbl="revTx" presStyleIdx="1" presStyleCnt="6">
        <dgm:presLayoutVars>
          <dgm:chMax val="0"/>
          <dgm:chPref val="0"/>
        </dgm:presLayoutVars>
      </dgm:prSet>
      <dgm:spPr/>
    </dgm:pt>
    <dgm:pt modelId="{D21C8BA9-C96B-4CB0-8232-46BC959F08F3}" type="pres">
      <dgm:prSet presAssocID="{19D55E79-BF4E-46B6-A743-9FD1B928BA39}" presName="sibTrans" presStyleCnt="0"/>
      <dgm:spPr/>
    </dgm:pt>
    <dgm:pt modelId="{83A95F78-2600-4D70-837F-E72BC5F8C232}" type="pres">
      <dgm:prSet presAssocID="{C5FFC623-F637-4A0F-B5B6-A33E62615BB1}" presName="compNode" presStyleCnt="0"/>
      <dgm:spPr/>
    </dgm:pt>
    <dgm:pt modelId="{796CD522-CDBF-4E5A-BDAF-6D3FD5B0CE66}" type="pres">
      <dgm:prSet presAssocID="{C5FFC623-F637-4A0F-B5B6-A33E62615BB1}" presName="bgRect" presStyleLbl="bgShp" presStyleIdx="2" presStyleCnt="6"/>
      <dgm:spPr/>
    </dgm:pt>
    <dgm:pt modelId="{44764BC8-65EB-44F9-93B6-70B09B6BA8B8}" type="pres">
      <dgm:prSet presAssocID="{C5FFC623-F637-4A0F-B5B6-A33E62615BB1}" presName="iconRect" presStyleLbl="node1" presStyleIdx="2"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Comment Urgent"/>
        </a:ext>
      </dgm:extLst>
    </dgm:pt>
    <dgm:pt modelId="{E2D4F421-9179-4647-9DED-992C2541D3F4}" type="pres">
      <dgm:prSet presAssocID="{C5FFC623-F637-4A0F-B5B6-A33E62615BB1}" presName="spaceRect" presStyleCnt="0"/>
      <dgm:spPr/>
    </dgm:pt>
    <dgm:pt modelId="{3DEBDB33-C22D-4C4D-9509-509F81E5F306}" type="pres">
      <dgm:prSet presAssocID="{C5FFC623-F637-4A0F-B5B6-A33E62615BB1}" presName="parTx" presStyleLbl="revTx" presStyleIdx="2" presStyleCnt="6">
        <dgm:presLayoutVars>
          <dgm:chMax val="0"/>
          <dgm:chPref val="0"/>
        </dgm:presLayoutVars>
      </dgm:prSet>
      <dgm:spPr/>
    </dgm:pt>
    <dgm:pt modelId="{B47E3181-EC37-439F-BD91-27E84A7C18BE}" type="pres">
      <dgm:prSet presAssocID="{DC892247-EBBE-4698-ADB5-A7CCB45E2F90}" presName="sibTrans" presStyleCnt="0"/>
      <dgm:spPr/>
    </dgm:pt>
    <dgm:pt modelId="{D6455319-3DC0-4D3B-B304-8BB0C9D8EA77}" type="pres">
      <dgm:prSet presAssocID="{5D9DA464-BEF6-4273-9439-30AF9DB57310}" presName="compNode" presStyleCnt="0"/>
      <dgm:spPr/>
    </dgm:pt>
    <dgm:pt modelId="{745DE30F-D323-47CC-8940-028EDA02F8F8}" type="pres">
      <dgm:prSet presAssocID="{5D9DA464-BEF6-4273-9439-30AF9DB57310}" presName="bgRect" presStyleLbl="bgShp" presStyleIdx="3" presStyleCnt="6"/>
      <dgm:spPr/>
    </dgm:pt>
    <dgm:pt modelId="{B0B62BF5-A303-4288-A000-51349AB586ED}" type="pres">
      <dgm:prSet presAssocID="{5D9DA464-BEF6-4273-9439-30AF9DB57310}" presName="iconRect" presStyleLbl="node1" presStyleIdx="3"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ingerprint"/>
        </a:ext>
      </dgm:extLst>
    </dgm:pt>
    <dgm:pt modelId="{DB77793E-547C-4AD0-9206-7EF9F5C5F7E7}" type="pres">
      <dgm:prSet presAssocID="{5D9DA464-BEF6-4273-9439-30AF9DB57310}" presName="spaceRect" presStyleCnt="0"/>
      <dgm:spPr/>
    </dgm:pt>
    <dgm:pt modelId="{1CE65C43-ED11-42F1-9B57-DE6B186CD5D3}" type="pres">
      <dgm:prSet presAssocID="{5D9DA464-BEF6-4273-9439-30AF9DB57310}" presName="parTx" presStyleLbl="revTx" presStyleIdx="3" presStyleCnt="6">
        <dgm:presLayoutVars>
          <dgm:chMax val="0"/>
          <dgm:chPref val="0"/>
        </dgm:presLayoutVars>
      </dgm:prSet>
      <dgm:spPr/>
    </dgm:pt>
    <dgm:pt modelId="{AE9D6A11-87EF-492E-BA73-92347FE0A386}" type="pres">
      <dgm:prSet presAssocID="{C8A1B80D-3278-4CFA-BC6F-0AB955610E45}" presName="sibTrans" presStyleCnt="0"/>
      <dgm:spPr/>
    </dgm:pt>
    <dgm:pt modelId="{0EA7F8B7-08C6-471A-96EA-9F8BFF7AD709}" type="pres">
      <dgm:prSet presAssocID="{D810A680-B605-47D7-880A-059EC713EF27}" presName="compNode" presStyleCnt="0"/>
      <dgm:spPr/>
    </dgm:pt>
    <dgm:pt modelId="{A4BCC77B-9579-4530-BF89-92F03767192A}" type="pres">
      <dgm:prSet presAssocID="{D810A680-B605-47D7-880A-059EC713EF27}" presName="bgRect" presStyleLbl="bgShp" presStyleIdx="4" presStyleCnt="6"/>
      <dgm:spPr/>
    </dgm:pt>
    <dgm:pt modelId="{883A2006-3CD8-4E5B-B5B5-CBB6F2F9AE32}" type="pres">
      <dgm:prSet presAssocID="{D810A680-B605-47D7-880A-059EC713EF27}" presName="iconRect" presStyleLbl="node1" presStyleIdx="4"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Warning"/>
        </a:ext>
      </dgm:extLst>
    </dgm:pt>
    <dgm:pt modelId="{1561CE4F-3BBF-4744-84F6-1DC251FD01BB}" type="pres">
      <dgm:prSet presAssocID="{D810A680-B605-47D7-880A-059EC713EF27}" presName="spaceRect" presStyleCnt="0"/>
      <dgm:spPr/>
    </dgm:pt>
    <dgm:pt modelId="{04D218FF-72AF-4741-B5DF-C921A6893DE9}" type="pres">
      <dgm:prSet presAssocID="{D810A680-B605-47D7-880A-059EC713EF27}" presName="parTx" presStyleLbl="revTx" presStyleIdx="4" presStyleCnt="6">
        <dgm:presLayoutVars>
          <dgm:chMax val="0"/>
          <dgm:chPref val="0"/>
        </dgm:presLayoutVars>
      </dgm:prSet>
      <dgm:spPr/>
    </dgm:pt>
    <dgm:pt modelId="{9120C8DD-CC06-4FCC-A573-052A91DEE1FD}" type="pres">
      <dgm:prSet presAssocID="{3E63886E-5CB9-44E5-846D-A0C793EF4D31}" presName="sibTrans" presStyleCnt="0"/>
      <dgm:spPr/>
    </dgm:pt>
    <dgm:pt modelId="{EDAAFE0A-E70D-41FC-A01C-E96650348621}" type="pres">
      <dgm:prSet presAssocID="{2A46A50B-E731-4336-80B6-20CA136F85E9}" presName="compNode" presStyleCnt="0"/>
      <dgm:spPr/>
    </dgm:pt>
    <dgm:pt modelId="{A00DA1E1-3083-4A42-B69E-23233FF7284B}" type="pres">
      <dgm:prSet presAssocID="{2A46A50B-E731-4336-80B6-20CA136F85E9}" presName="bgRect" presStyleLbl="bgShp" presStyleIdx="5" presStyleCnt="6"/>
      <dgm:spPr/>
    </dgm:pt>
    <dgm:pt modelId="{71B4A785-893E-41E0-80CC-8E15B06C190E}" type="pres">
      <dgm:prSet presAssocID="{2A46A50B-E731-4336-80B6-20CA136F85E9}" presName="iconRect" presStyleLbl="node1" presStyleIdx="5"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ightning Bolt"/>
        </a:ext>
      </dgm:extLst>
    </dgm:pt>
    <dgm:pt modelId="{B43FE4F9-1FD5-4D8F-9E1B-5A680550B4B7}" type="pres">
      <dgm:prSet presAssocID="{2A46A50B-E731-4336-80B6-20CA136F85E9}" presName="spaceRect" presStyleCnt="0"/>
      <dgm:spPr/>
    </dgm:pt>
    <dgm:pt modelId="{E689B419-5A48-4FA5-AC25-ABA73D8A9BB2}" type="pres">
      <dgm:prSet presAssocID="{2A46A50B-E731-4336-80B6-20CA136F85E9}" presName="parTx" presStyleLbl="revTx" presStyleIdx="5" presStyleCnt="6">
        <dgm:presLayoutVars>
          <dgm:chMax val="0"/>
          <dgm:chPref val="0"/>
        </dgm:presLayoutVars>
      </dgm:prSet>
      <dgm:spPr/>
    </dgm:pt>
  </dgm:ptLst>
  <dgm:cxnLst>
    <dgm:cxn modelId="{8F51C508-FAE3-4061-A081-ED9043450256}" srcId="{0B467634-CC21-41D7-96B8-91D8A7310EE7}" destId="{5D9DA464-BEF6-4273-9439-30AF9DB57310}" srcOrd="3" destOrd="0" parTransId="{8520F329-EEEF-45F5-ACF0-7F36CD7009DE}" sibTransId="{C8A1B80D-3278-4CFA-BC6F-0AB955610E45}"/>
    <dgm:cxn modelId="{CA68B019-F0BD-4740-B1D4-718F611FD8B9}" type="presOf" srcId="{2B36CEC7-491B-4BF2-ABF1-898F2FD0B38A}" destId="{4EA014EC-69B5-4D19-A1A3-087438179557}" srcOrd="0" destOrd="0" presId="urn:microsoft.com/office/officeart/2018/2/layout/IconVerticalSolidList"/>
    <dgm:cxn modelId="{5BA7025F-F10D-40A9-AED6-3C0CBA4001E2}" srcId="{0B467634-CC21-41D7-96B8-91D8A7310EE7}" destId="{2A46A50B-E731-4336-80B6-20CA136F85E9}" srcOrd="5" destOrd="0" parTransId="{D04BEEEE-5A2E-4403-9C22-5F84DE3699CD}" sibTransId="{7960B895-84C5-47C7-BEC3-BFC02F4471D8}"/>
    <dgm:cxn modelId="{3E50C684-7670-4EEF-8063-98E4426E1B9B}" type="presOf" srcId="{C488DA8D-BEF6-4BCC-887F-73064F8EF85C}" destId="{51FAE633-698D-4724-8530-B9869433C568}" srcOrd="0" destOrd="0" presId="urn:microsoft.com/office/officeart/2018/2/layout/IconVerticalSolidList"/>
    <dgm:cxn modelId="{E9A0B78C-F10B-4BDE-8104-1870E9381825}" type="presOf" srcId="{C5FFC623-F637-4A0F-B5B6-A33E62615BB1}" destId="{3DEBDB33-C22D-4C4D-9509-509F81E5F306}" srcOrd="0" destOrd="0" presId="urn:microsoft.com/office/officeart/2018/2/layout/IconVerticalSolidList"/>
    <dgm:cxn modelId="{2A65FD98-BAAC-4AC4-A53B-8CB838B32851}" srcId="{0B467634-CC21-41D7-96B8-91D8A7310EE7}" destId="{2B36CEC7-491B-4BF2-ABF1-898F2FD0B38A}" srcOrd="1" destOrd="0" parTransId="{2E3476BE-4123-4001-A9D6-3F95EB9E82D3}" sibTransId="{19D55E79-BF4E-46B6-A743-9FD1B928BA39}"/>
    <dgm:cxn modelId="{62A2E69A-4C77-4B53-ACA8-DF93F9F905D5}" srcId="{0B467634-CC21-41D7-96B8-91D8A7310EE7}" destId="{C5FFC623-F637-4A0F-B5B6-A33E62615BB1}" srcOrd="2" destOrd="0" parTransId="{9FE92083-9D52-4E70-9734-F98CD96A0BB3}" sibTransId="{DC892247-EBBE-4698-ADB5-A7CCB45E2F90}"/>
    <dgm:cxn modelId="{4DE0E9A0-3B50-4695-8F60-757D3FED4F15}" type="presOf" srcId="{2A46A50B-E731-4336-80B6-20CA136F85E9}" destId="{E689B419-5A48-4FA5-AC25-ABA73D8A9BB2}" srcOrd="0" destOrd="0" presId="urn:microsoft.com/office/officeart/2018/2/layout/IconVerticalSolidList"/>
    <dgm:cxn modelId="{607C75A1-8E46-4B59-A76C-8D3530031CC3}" type="presOf" srcId="{D810A680-B605-47D7-880A-059EC713EF27}" destId="{04D218FF-72AF-4741-B5DF-C921A6893DE9}" srcOrd="0" destOrd="0" presId="urn:microsoft.com/office/officeart/2018/2/layout/IconVerticalSolidList"/>
    <dgm:cxn modelId="{D3740DB2-7D3F-420F-B00B-AE50929B5ADA}" type="presOf" srcId="{5D9DA464-BEF6-4273-9439-30AF9DB57310}" destId="{1CE65C43-ED11-42F1-9B57-DE6B186CD5D3}" srcOrd="0" destOrd="0" presId="urn:microsoft.com/office/officeart/2018/2/layout/IconVerticalSolidList"/>
    <dgm:cxn modelId="{E80308CE-529F-4CA7-9C1E-7DBEF7C01741}" srcId="{0B467634-CC21-41D7-96B8-91D8A7310EE7}" destId="{D810A680-B605-47D7-880A-059EC713EF27}" srcOrd="4" destOrd="0" parTransId="{DDF7791C-9DE8-481A-B5ED-11E54BD67C4D}" sibTransId="{3E63886E-5CB9-44E5-846D-A0C793EF4D31}"/>
    <dgm:cxn modelId="{BDCADFD2-7B70-4A84-84D6-10E43395D9DF}" srcId="{0B467634-CC21-41D7-96B8-91D8A7310EE7}" destId="{C488DA8D-BEF6-4BCC-887F-73064F8EF85C}" srcOrd="0" destOrd="0" parTransId="{A188C7C0-D219-4B39-A134-B460D5260E90}" sibTransId="{EC05F7F4-94D4-45D9-8E0F-36483A8680DF}"/>
    <dgm:cxn modelId="{CFA87AE1-A280-42A4-95F8-E95429C329A9}" type="presOf" srcId="{0B467634-CC21-41D7-96B8-91D8A7310EE7}" destId="{6DD2536E-1DDA-4A13-8C21-AE2E8497648D}" srcOrd="0" destOrd="0" presId="urn:microsoft.com/office/officeart/2018/2/layout/IconVerticalSolidList"/>
    <dgm:cxn modelId="{5DBBD849-6964-4384-B0AB-1EE598FA8141}" type="presParOf" srcId="{6DD2536E-1DDA-4A13-8C21-AE2E8497648D}" destId="{E43B0645-3E25-4D39-AB8E-B835D9436387}" srcOrd="0" destOrd="0" presId="urn:microsoft.com/office/officeart/2018/2/layout/IconVerticalSolidList"/>
    <dgm:cxn modelId="{035B5572-C315-4AF5-8656-AC2B6B4F0467}" type="presParOf" srcId="{E43B0645-3E25-4D39-AB8E-B835D9436387}" destId="{C8186058-6DE0-4E78-9E03-1285B903BC3F}" srcOrd="0" destOrd="0" presId="urn:microsoft.com/office/officeart/2018/2/layout/IconVerticalSolidList"/>
    <dgm:cxn modelId="{0576240F-5788-4309-AF16-BD5CD5B2C209}" type="presParOf" srcId="{E43B0645-3E25-4D39-AB8E-B835D9436387}" destId="{65B239F9-4481-4D32-9EF5-D5099886F58B}" srcOrd="1" destOrd="0" presId="urn:microsoft.com/office/officeart/2018/2/layout/IconVerticalSolidList"/>
    <dgm:cxn modelId="{F56240CC-59C2-470A-A553-F2D295A215C5}" type="presParOf" srcId="{E43B0645-3E25-4D39-AB8E-B835D9436387}" destId="{728778D1-E212-44B4-9782-4B7392757695}" srcOrd="2" destOrd="0" presId="urn:microsoft.com/office/officeart/2018/2/layout/IconVerticalSolidList"/>
    <dgm:cxn modelId="{4BB1D59B-4EFC-4EFF-AF1D-A36CF355D936}" type="presParOf" srcId="{E43B0645-3E25-4D39-AB8E-B835D9436387}" destId="{51FAE633-698D-4724-8530-B9869433C568}" srcOrd="3" destOrd="0" presId="urn:microsoft.com/office/officeart/2018/2/layout/IconVerticalSolidList"/>
    <dgm:cxn modelId="{BACE8591-ED42-42AF-A56D-EE157371E6DA}" type="presParOf" srcId="{6DD2536E-1DDA-4A13-8C21-AE2E8497648D}" destId="{32D429DA-589B-442A-8AB3-784480591909}" srcOrd="1" destOrd="0" presId="urn:microsoft.com/office/officeart/2018/2/layout/IconVerticalSolidList"/>
    <dgm:cxn modelId="{767EDFF0-A15B-4F4E-BAB6-6C72FF39B916}" type="presParOf" srcId="{6DD2536E-1DDA-4A13-8C21-AE2E8497648D}" destId="{B9F1CA15-68F5-41B6-BC92-3DBE03A28E48}" srcOrd="2" destOrd="0" presId="urn:microsoft.com/office/officeart/2018/2/layout/IconVerticalSolidList"/>
    <dgm:cxn modelId="{E5961EED-5406-4F64-8D72-CF5DF37968C1}" type="presParOf" srcId="{B9F1CA15-68F5-41B6-BC92-3DBE03A28E48}" destId="{6076CFF7-E10E-4D83-A3DB-111013707486}" srcOrd="0" destOrd="0" presId="urn:microsoft.com/office/officeart/2018/2/layout/IconVerticalSolidList"/>
    <dgm:cxn modelId="{8D651E8D-4D49-473E-91B1-A2FF4D259409}" type="presParOf" srcId="{B9F1CA15-68F5-41B6-BC92-3DBE03A28E48}" destId="{B8089225-AC58-4F28-B8EE-CF71105EC76F}" srcOrd="1" destOrd="0" presId="urn:microsoft.com/office/officeart/2018/2/layout/IconVerticalSolidList"/>
    <dgm:cxn modelId="{1D0451C6-C89D-4E88-83EC-F34DED4F0EC8}" type="presParOf" srcId="{B9F1CA15-68F5-41B6-BC92-3DBE03A28E48}" destId="{C6603D94-0398-42C9-8E3A-E094DC416678}" srcOrd="2" destOrd="0" presId="urn:microsoft.com/office/officeart/2018/2/layout/IconVerticalSolidList"/>
    <dgm:cxn modelId="{883FBA78-85BC-4F66-BF45-6C771B026248}" type="presParOf" srcId="{B9F1CA15-68F5-41B6-BC92-3DBE03A28E48}" destId="{4EA014EC-69B5-4D19-A1A3-087438179557}" srcOrd="3" destOrd="0" presId="urn:microsoft.com/office/officeart/2018/2/layout/IconVerticalSolidList"/>
    <dgm:cxn modelId="{B9EE372F-E591-4004-8A47-82A55F749471}" type="presParOf" srcId="{6DD2536E-1DDA-4A13-8C21-AE2E8497648D}" destId="{D21C8BA9-C96B-4CB0-8232-46BC959F08F3}" srcOrd="3" destOrd="0" presId="urn:microsoft.com/office/officeart/2018/2/layout/IconVerticalSolidList"/>
    <dgm:cxn modelId="{033C6E54-2D62-4E84-86B3-B1BADDDA1849}" type="presParOf" srcId="{6DD2536E-1DDA-4A13-8C21-AE2E8497648D}" destId="{83A95F78-2600-4D70-837F-E72BC5F8C232}" srcOrd="4" destOrd="0" presId="urn:microsoft.com/office/officeart/2018/2/layout/IconVerticalSolidList"/>
    <dgm:cxn modelId="{E55E85FC-9CAD-43B9-8A48-53BA16426C26}" type="presParOf" srcId="{83A95F78-2600-4D70-837F-E72BC5F8C232}" destId="{796CD522-CDBF-4E5A-BDAF-6D3FD5B0CE66}" srcOrd="0" destOrd="0" presId="urn:microsoft.com/office/officeart/2018/2/layout/IconVerticalSolidList"/>
    <dgm:cxn modelId="{319AC940-1323-435F-9EEC-97066F38ACD3}" type="presParOf" srcId="{83A95F78-2600-4D70-837F-E72BC5F8C232}" destId="{44764BC8-65EB-44F9-93B6-70B09B6BA8B8}" srcOrd="1" destOrd="0" presId="urn:microsoft.com/office/officeart/2018/2/layout/IconVerticalSolidList"/>
    <dgm:cxn modelId="{480D96DD-9925-4CC1-B243-825FFF656889}" type="presParOf" srcId="{83A95F78-2600-4D70-837F-E72BC5F8C232}" destId="{E2D4F421-9179-4647-9DED-992C2541D3F4}" srcOrd="2" destOrd="0" presId="urn:microsoft.com/office/officeart/2018/2/layout/IconVerticalSolidList"/>
    <dgm:cxn modelId="{FBB6E192-5608-45A6-9B0F-9B996F0A29D1}" type="presParOf" srcId="{83A95F78-2600-4D70-837F-E72BC5F8C232}" destId="{3DEBDB33-C22D-4C4D-9509-509F81E5F306}" srcOrd="3" destOrd="0" presId="urn:microsoft.com/office/officeart/2018/2/layout/IconVerticalSolidList"/>
    <dgm:cxn modelId="{042E14E3-6CD0-468B-9F55-A46D07F78E07}" type="presParOf" srcId="{6DD2536E-1DDA-4A13-8C21-AE2E8497648D}" destId="{B47E3181-EC37-439F-BD91-27E84A7C18BE}" srcOrd="5" destOrd="0" presId="urn:microsoft.com/office/officeart/2018/2/layout/IconVerticalSolidList"/>
    <dgm:cxn modelId="{66AFF4B8-83CA-4C6F-8A10-82A95D75F9DE}" type="presParOf" srcId="{6DD2536E-1DDA-4A13-8C21-AE2E8497648D}" destId="{D6455319-3DC0-4D3B-B304-8BB0C9D8EA77}" srcOrd="6" destOrd="0" presId="urn:microsoft.com/office/officeart/2018/2/layout/IconVerticalSolidList"/>
    <dgm:cxn modelId="{3243F8CB-B2C4-43CC-8EA6-5A7438D05747}" type="presParOf" srcId="{D6455319-3DC0-4D3B-B304-8BB0C9D8EA77}" destId="{745DE30F-D323-47CC-8940-028EDA02F8F8}" srcOrd="0" destOrd="0" presId="urn:microsoft.com/office/officeart/2018/2/layout/IconVerticalSolidList"/>
    <dgm:cxn modelId="{A7AFD874-6868-42AB-AB6E-2289F62145A4}" type="presParOf" srcId="{D6455319-3DC0-4D3B-B304-8BB0C9D8EA77}" destId="{B0B62BF5-A303-4288-A000-51349AB586ED}" srcOrd="1" destOrd="0" presId="urn:microsoft.com/office/officeart/2018/2/layout/IconVerticalSolidList"/>
    <dgm:cxn modelId="{E6ECE45E-FE6C-4EDD-A85B-358476A31AAA}" type="presParOf" srcId="{D6455319-3DC0-4D3B-B304-8BB0C9D8EA77}" destId="{DB77793E-547C-4AD0-9206-7EF9F5C5F7E7}" srcOrd="2" destOrd="0" presId="urn:microsoft.com/office/officeart/2018/2/layout/IconVerticalSolidList"/>
    <dgm:cxn modelId="{0A6974CA-F20C-40B0-ABE8-108D51EAD90D}" type="presParOf" srcId="{D6455319-3DC0-4D3B-B304-8BB0C9D8EA77}" destId="{1CE65C43-ED11-42F1-9B57-DE6B186CD5D3}" srcOrd="3" destOrd="0" presId="urn:microsoft.com/office/officeart/2018/2/layout/IconVerticalSolidList"/>
    <dgm:cxn modelId="{BA35C920-FD93-4591-A21C-10ED52C27987}" type="presParOf" srcId="{6DD2536E-1DDA-4A13-8C21-AE2E8497648D}" destId="{AE9D6A11-87EF-492E-BA73-92347FE0A386}" srcOrd="7" destOrd="0" presId="urn:microsoft.com/office/officeart/2018/2/layout/IconVerticalSolidList"/>
    <dgm:cxn modelId="{5EB64821-68C6-492B-B14C-6AC9FEE6496C}" type="presParOf" srcId="{6DD2536E-1DDA-4A13-8C21-AE2E8497648D}" destId="{0EA7F8B7-08C6-471A-96EA-9F8BFF7AD709}" srcOrd="8" destOrd="0" presId="urn:microsoft.com/office/officeart/2018/2/layout/IconVerticalSolidList"/>
    <dgm:cxn modelId="{C273F6A4-BDBD-4B84-A3AE-5A085586DA03}" type="presParOf" srcId="{0EA7F8B7-08C6-471A-96EA-9F8BFF7AD709}" destId="{A4BCC77B-9579-4530-BF89-92F03767192A}" srcOrd="0" destOrd="0" presId="urn:microsoft.com/office/officeart/2018/2/layout/IconVerticalSolidList"/>
    <dgm:cxn modelId="{DF1B34EE-5435-428F-880C-1AC9D2A0FA02}" type="presParOf" srcId="{0EA7F8B7-08C6-471A-96EA-9F8BFF7AD709}" destId="{883A2006-3CD8-4E5B-B5B5-CBB6F2F9AE32}" srcOrd="1" destOrd="0" presId="urn:microsoft.com/office/officeart/2018/2/layout/IconVerticalSolidList"/>
    <dgm:cxn modelId="{67D13966-F768-498F-B588-A17D74FC4348}" type="presParOf" srcId="{0EA7F8B7-08C6-471A-96EA-9F8BFF7AD709}" destId="{1561CE4F-3BBF-4744-84F6-1DC251FD01BB}" srcOrd="2" destOrd="0" presId="urn:microsoft.com/office/officeart/2018/2/layout/IconVerticalSolidList"/>
    <dgm:cxn modelId="{13574EC5-99F9-4CAC-80C1-0767ECC98F8A}" type="presParOf" srcId="{0EA7F8B7-08C6-471A-96EA-9F8BFF7AD709}" destId="{04D218FF-72AF-4741-B5DF-C921A6893DE9}" srcOrd="3" destOrd="0" presId="urn:microsoft.com/office/officeart/2018/2/layout/IconVerticalSolidList"/>
    <dgm:cxn modelId="{AA3DC235-8954-4715-9E77-BB4620885E26}" type="presParOf" srcId="{6DD2536E-1DDA-4A13-8C21-AE2E8497648D}" destId="{9120C8DD-CC06-4FCC-A573-052A91DEE1FD}" srcOrd="9" destOrd="0" presId="urn:microsoft.com/office/officeart/2018/2/layout/IconVerticalSolidList"/>
    <dgm:cxn modelId="{EE7D7BA6-7E2E-4017-B880-84006F6AE089}" type="presParOf" srcId="{6DD2536E-1DDA-4A13-8C21-AE2E8497648D}" destId="{EDAAFE0A-E70D-41FC-A01C-E96650348621}" srcOrd="10" destOrd="0" presId="urn:microsoft.com/office/officeart/2018/2/layout/IconVerticalSolidList"/>
    <dgm:cxn modelId="{D72C38FF-45F6-43A2-9DB6-AA0CA4850311}" type="presParOf" srcId="{EDAAFE0A-E70D-41FC-A01C-E96650348621}" destId="{A00DA1E1-3083-4A42-B69E-23233FF7284B}" srcOrd="0" destOrd="0" presId="urn:microsoft.com/office/officeart/2018/2/layout/IconVerticalSolidList"/>
    <dgm:cxn modelId="{8163DCE3-701D-4C1B-894F-C0479342B03E}" type="presParOf" srcId="{EDAAFE0A-E70D-41FC-A01C-E96650348621}" destId="{71B4A785-893E-41E0-80CC-8E15B06C190E}" srcOrd="1" destOrd="0" presId="urn:microsoft.com/office/officeart/2018/2/layout/IconVerticalSolidList"/>
    <dgm:cxn modelId="{9A2A44E2-B03A-410D-90A5-FFA990C5A2E3}" type="presParOf" srcId="{EDAAFE0A-E70D-41FC-A01C-E96650348621}" destId="{B43FE4F9-1FD5-4D8F-9E1B-5A680550B4B7}" srcOrd="2" destOrd="0" presId="urn:microsoft.com/office/officeart/2018/2/layout/IconVerticalSolidList"/>
    <dgm:cxn modelId="{459C282C-53B7-4E1D-9794-C68444F5558C}" type="presParOf" srcId="{EDAAFE0A-E70D-41FC-A01C-E96650348621}" destId="{E689B419-5A48-4FA5-AC25-ABA73D8A9BB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25F095-560A-499C-8310-83D4425C3F9F}">
      <dsp:nvSpPr>
        <dsp:cNvPr id="0" name=""/>
        <dsp:cNvSpPr/>
      </dsp:nvSpPr>
      <dsp:spPr>
        <a:xfrm>
          <a:off x="4595600" y="-845365"/>
          <a:ext cx="6574254" cy="6574254"/>
        </a:xfrm>
        <a:prstGeom prst="blockArc">
          <a:avLst>
            <a:gd name="adj1" fmla="val 8100000"/>
            <a:gd name="adj2" fmla="val 13500000"/>
            <a:gd name="adj3" fmla="val 464"/>
          </a:avLst>
        </a:prstGeom>
        <a:noFill/>
        <a:ln w="12700" cap="flat" cmpd="sng" algn="ctr">
          <a:solidFill>
            <a:schemeClr val="accent6">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A3AF340E-4B8E-479D-9DA3-488247B289BB}">
      <dsp:nvSpPr>
        <dsp:cNvPr id="0" name=""/>
        <dsp:cNvSpPr/>
      </dsp:nvSpPr>
      <dsp:spPr>
        <a:xfrm>
          <a:off x="68130" y="375445"/>
          <a:ext cx="5029095" cy="751281"/>
        </a:xfrm>
        <a:prstGeom prst="rect">
          <a:avLst/>
        </a:prstGeom>
        <a:solidFill>
          <a:schemeClr val="accent5">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5560" tIns="35560" rIns="596329" bIns="35560" numCol="1" spcCol="1270" anchor="ctr" anchorCtr="0">
          <a:noAutofit/>
        </a:bodyPr>
        <a:lstStyle/>
        <a:p>
          <a:pPr marL="0" lvl="0" indent="0" algn="r" defTabSz="622300">
            <a:lnSpc>
              <a:spcPct val="90000"/>
            </a:lnSpc>
            <a:spcBef>
              <a:spcPct val="0"/>
            </a:spcBef>
            <a:spcAft>
              <a:spcPct val="35000"/>
            </a:spcAft>
            <a:buNone/>
          </a:pPr>
          <a:r>
            <a:rPr lang="en-CA" sz="1400" kern="1200">
              <a:latin typeface="Söhne"/>
              <a:ea typeface="+mn-ea"/>
              <a:cs typeface="+mn-cs"/>
            </a:rPr>
            <a:t>Are expected to be sober, well rested and fit for duty</a:t>
          </a:r>
        </a:p>
      </dsp:txBody>
      <dsp:txXfrm>
        <a:off x="68130" y="375445"/>
        <a:ext cx="5029095" cy="751281"/>
      </dsp:txXfrm>
    </dsp:sp>
    <dsp:sp modelId="{25259DAF-E50C-4D0A-98C4-6DFDB3E26DCB}">
      <dsp:nvSpPr>
        <dsp:cNvPr id="0" name=""/>
        <dsp:cNvSpPr/>
      </dsp:nvSpPr>
      <dsp:spPr>
        <a:xfrm>
          <a:off x="4627674" y="281535"/>
          <a:ext cx="939101" cy="939101"/>
        </a:xfrm>
        <a:prstGeom prst="ellipse">
          <a:avLst/>
        </a:prstGeom>
        <a:solidFill>
          <a:schemeClr val="lt1">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E4090EDB-226D-460E-B181-07B3B19DF6E9}">
      <dsp:nvSpPr>
        <dsp:cNvPr id="0" name=""/>
        <dsp:cNvSpPr/>
      </dsp:nvSpPr>
      <dsp:spPr>
        <a:xfrm>
          <a:off x="68130" y="1502562"/>
          <a:ext cx="4598368" cy="751281"/>
        </a:xfrm>
        <a:prstGeom prst="rect">
          <a:avLst/>
        </a:prstGeom>
        <a:solidFill>
          <a:schemeClr val="accent5">
            <a:hueOff val="-2252848"/>
            <a:satOff val="-5806"/>
            <a:lumOff val="-3922"/>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3020" tIns="33020" rIns="596329" bIns="33020" numCol="1" spcCol="1270" anchor="ctr" anchorCtr="0">
          <a:noAutofit/>
        </a:bodyPr>
        <a:lstStyle/>
        <a:p>
          <a:pPr marL="0" lvl="0" indent="0" algn="r" defTabSz="577850">
            <a:lnSpc>
              <a:spcPct val="90000"/>
            </a:lnSpc>
            <a:spcBef>
              <a:spcPct val="0"/>
            </a:spcBef>
            <a:spcAft>
              <a:spcPct val="35000"/>
            </a:spcAft>
            <a:buNone/>
          </a:pPr>
          <a:r>
            <a:rPr lang="en-CA" sz="1300" kern="1200">
              <a:latin typeface="Söhne"/>
              <a:ea typeface="+mn-ea"/>
              <a:cs typeface="+mn-cs"/>
            </a:rPr>
            <a:t>All workers will be subject to post incident and reasonable cause testing while working on OMH sites</a:t>
          </a:r>
        </a:p>
      </dsp:txBody>
      <dsp:txXfrm>
        <a:off x="68130" y="1502562"/>
        <a:ext cx="4598368" cy="751281"/>
      </dsp:txXfrm>
    </dsp:sp>
    <dsp:sp modelId="{9C51A187-0032-4FB1-B4B2-0191B5757B0D}">
      <dsp:nvSpPr>
        <dsp:cNvPr id="0" name=""/>
        <dsp:cNvSpPr/>
      </dsp:nvSpPr>
      <dsp:spPr>
        <a:xfrm>
          <a:off x="4196947" y="1408652"/>
          <a:ext cx="939101" cy="939101"/>
        </a:xfrm>
        <a:prstGeom prst="ellipse">
          <a:avLst/>
        </a:prstGeom>
        <a:solidFill>
          <a:schemeClr val="lt1">
            <a:hueOff val="0"/>
            <a:satOff val="0"/>
            <a:lumOff val="0"/>
            <a:alphaOff val="0"/>
          </a:schemeClr>
        </a:solidFill>
        <a:ln w="6350" cap="flat" cmpd="sng" algn="ctr">
          <a:solidFill>
            <a:schemeClr val="accent5">
              <a:hueOff val="-2252848"/>
              <a:satOff val="-5806"/>
              <a:lumOff val="-3922"/>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7A7A5658-E000-423D-BE4A-79BC036C5E68}">
      <dsp:nvSpPr>
        <dsp:cNvPr id="0" name=""/>
        <dsp:cNvSpPr/>
      </dsp:nvSpPr>
      <dsp:spPr>
        <a:xfrm>
          <a:off x="68130" y="2629679"/>
          <a:ext cx="4598368" cy="751281"/>
        </a:xfrm>
        <a:prstGeom prst="rect">
          <a:avLst/>
        </a:prstGeom>
        <a:solidFill>
          <a:schemeClr val="accent5">
            <a:hueOff val="-4505695"/>
            <a:satOff val="-11613"/>
            <a:lumOff val="-7843"/>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5560" tIns="35560" rIns="596329" bIns="35560" numCol="1" spcCol="1270" anchor="ctr" anchorCtr="0">
          <a:noAutofit/>
        </a:bodyPr>
        <a:lstStyle/>
        <a:p>
          <a:pPr marL="0" lvl="0" indent="0" algn="r" defTabSz="622300">
            <a:lnSpc>
              <a:spcPct val="90000"/>
            </a:lnSpc>
            <a:spcBef>
              <a:spcPct val="0"/>
            </a:spcBef>
            <a:spcAft>
              <a:spcPct val="35000"/>
            </a:spcAft>
            <a:buNone/>
          </a:pPr>
          <a:r>
            <a:rPr lang="en-CA" sz="1400" kern="1200">
              <a:latin typeface="Söhne"/>
              <a:ea typeface="+mn-ea"/>
              <a:cs typeface="+mn-cs"/>
            </a:rPr>
            <a:t>Any workers who  refuse to test or fail a test will be terminated from the project immediately </a:t>
          </a:r>
        </a:p>
      </dsp:txBody>
      <dsp:txXfrm>
        <a:off x="68130" y="2629679"/>
        <a:ext cx="4598368" cy="751281"/>
      </dsp:txXfrm>
    </dsp:sp>
    <dsp:sp modelId="{A6CB1DDA-7590-4324-80BC-E7F903FAB80C}">
      <dsp:nvSpPr>
        <dsp:cNvPr id="0" name=""/>
        <dsp:cNvSpPr/>
      </dsp:nvSpPr>
      <dsp:spPr>
        <a:xfrm>
          <a:off x="4196947" y="2535769"/>
          <a:ext cx="939101" cy="939101"/>
        </a:xfrm>
        <a:prstGeom prst="ellipse">
          <a:avLst/>
        </a:prstGeom>
        <a:solidFill>
          <a:schemeClr val="lt1">
            <a:hueOff val="0"/>
            <a:satOff val="0"/>
            <a:lumOff val="0"/>
            <a:alphaOff val="0"/>
          </a:schemeClr>
        </a:solidFill>
        <a:ln w="6350" cap="flat" cmpd="sng" algn="ctr">
          <a:solidFill>
            <a:schemeClr val="accent5">
              <a:hueOff val="-4505695"/>
              <a:satOff val="-11613"/>
              <a:lumOff val="-7843"/>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1B45F906-348B-4299-956B-6AAC7C66F76F}">
      <dsp:nvSpPr>
        <dsp:cNvPr id="0" name=""/>
        <dsp:cNvSpPr/>
      </dsp:nvSpPr>
      <dsp:spPr>
        <a:xfrm>
          <a:off x="68130" y="3756796"/>
          <a:ext cx="5029095" cy="751281"/>
        </a:xfrm>
        <a:prstGeom prst="rect">
          <a:avLst/>
        </a:prstGeom>
        <a:solidFill>
          <a:schemeClr val="accent5">
            <a:hueOff val="-6758543"/>
            <a:satOff val="-17419"/>
            <a:lumOff val="-11765"/>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5560" tIns="35560" rIns="596329" bIns="35560" numCol="1" spcCol="1270" anchor="ctr" anchorCtr="0">
          <a:noAutofit/>
        </a:bodyPr>
        <a:lstStyle/>
        <a:p>
          <a:pPr marL="0" lvl="0" indent="0" algn="r" defTabSz="622300">
            <a:lnSpc>
              <a:spcPct val="90000"/>
            </a:lnSpc>
            <a:spcBef>
              <a:spcPct val="0"/>
            </a:spcBef>
            <a:spcAft>
              <a:spcPct val="35000"/>
            </a:spcAft>
            <a:buNone/>
          </a:pPr>
          <a:r>
            <a:rPr lang="en-CA" sz="1400" kern="1200">
              <a:latin typeface="Söhne"/>
              <a:ea typeface="+mn-ea"/>
              <a:cs typeface="+mn-cs"/>
            </a:rPr>
            <a:t>All workers must review OMH’s Drug and Alcohol Policy </a:t>
          </a:r>
        </a:p>
      </dsp:txBody>
      <dsp:txXfrm>
        <a:off x="68130" y="3756796"/>
        <a:ext cx="5029095" cy="751281"/>
      </dsp:txXfrm>
    </dsp:sp>
    <dsp:sp modelId="{29633C73-444A-4099-858F-A8BB4C13EAC9}">
      <dsp:nvSpPr>
        <dsp:cNvPr id="0" name=""/>
        <dsp:cNvSpPr/>
      </dsp:nvSpPr>
      <dsp:spPr>
        <a:xfrm>
          <a:off x="4627674" y="3662886"/>
          <a:ext cx="939101" cy="939101"/>
        </a:xfrm>
        <a:prstGeom prst="ellipse">
          <a:avLst/>
        </a:prstGeom>
        <a:solidFill>
          <a:schemeClr val="lt1">
            <a:hueOff val="0"/>
            <a:satOff val="0"/>
            <a:lumOff val="0"/>
            <a:alphaOff val="0"/>
          </a:schemeClr>
        </a:solidFill>
        <a:ln w="6350" cap="flat" cmpd="sng" algn="ctr">
          <a:solidFill>
            <a:schemeClr val="accent5">
              <a:hueOff val="-6758543"/>
              <a:satOff val="-17419"/>
              <a:lumOff val="-11765"/>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E56131-A4B1-4845-80B8-F0E20012FF8B}">
      <dsp:nvSpPr>
        <dsp:cNvPr id="0" name=""/>
        <dsp:cNvSpPr/>
      </dsp:nvSpPr>
      <dsp:spPr>
        <a:xfrm>
          <a:off x="0" y="354243"/>
          <a:ext cx="6003910" cy="1432057"/>
        </a:xfrm>
        <a:prstGeom prst="roundRect">
          <a:avLst>
            <a:gd name="adj" fmla="val 10000"/>
          </a:avLst>
        </a:prstGeom>
        <a:solidFill>
          <a:sysClr val="window" lastClr="FFFFFF">
            <a:lumMod val="95000"/>
            <a:hueOff val="0"/>
            <a:satOff val="0"/>
            <a:lumOff val="0"/>
            <a:alphaOff val="0"/>
          </a:sysClr>
        </a:solidFill>
        <a:ln>
          <a:noFill/>
        </a:ln>
        <a:effectLst/>
      </dsp:spPr>
      <dsp:style>
        <a:lnRef idx="0">
          <a:scrgbClr r="0" g="0" b="0"/>
        </a:lnRef>
        <a:fillRef idx="1">
          <a:scrgbClr r="0" g="0" b="0"/>
        </a:fillRef>
        <a:effectRef idx="0">
          <a:scrgbClr r="0" g="0" b="0"/>
        </a:effectRef>
        <a:fontRef idx="minor"/>
      </dsp:style>
    </dsp:sp>
    <dsp:sp modelId="{1637EC69-EA69-4A8E-AFBA-FFE5FC9CBF56}">
      <dsp:nvSpPr>
        <dsp:cNvPr id="0" name=""/>
        <dsp:cNvSpPr/>
      </dsp:nvSpPr>
      <dsp:spPr>
        <a:xfrm>
          <a:off x="433197" y="654202"/>
          <a:ext cx="787631" cy="78763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E913A41-783C-4B01-B716-7679785731B4}">
      <dsp:nvSpPr>
        <dsp:cNvPr id="0" name=""/>
        <dsp:cNvSpPr/>
      </dsp:nvSpPr>
      <dsp:spPr>
        <a:xfrm>
          <a:off x="1654026" y="331989"/>
          <a:ext cx="2701759" cy="14320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1559" tIns="151559" rIns="151559" bIns="151559" numCol="1" spcCol="1270" anchor="ctr" anchorCtr="0">
          <a:noAutofit/>
        </a:bodyPr>
        <a:lstStyle/>
        <a:p>
          <a:pPr marL="0" lvl="0" indent="0" algn="l" defTabSz="800100">
            <a:lnSpc>
              <a:spcPct val="100000"/>
            </a:lnSpc>
            <a:spcBef>
              <a:spcPct val="0"/>
            </a:spcBef>
            <a:spcAft>
              <a:spcPct val="35000"/>
            </a:spcAft>
            <a:buNone/>
          </a:pPr>
          <a:r>
            <a:rPr lang="en-US" sz="1800" b="1" kern="1200">
              <a:solidFill>
                <a:sysClr val="windowText" lastClr="000000">
                  <a:hueOff val="0"/>
                  <a:satOff val="0"/>
                  <a:lumOff val="0"/>
                  <a:alphaOff val="0"/>
                </a:sysClr>
              </a:solidFill>
              <a:latin typeface="Calibri" panose="020F0502020204030204"/>
              <a:ea typeface="+mn-ea"/>
              <a:cs typeface="Times New Roman" panose="02020603050405020304" pitchFamily="18" charset="0"/>
            </a:rPr>
            <a:t>The most common causes of load securement incidents are related to improper:</a:t>
          </a:r>
          <a:endParaRPr lang="en-US" sz="1800" kern="1200">
            <a:solidFill>
              <a:sysClr val="windowText" lastClr="000000">
                <a:hueOff val="0"/>
                <a:satOff val="0"/>
                <a:lumOff val="0"/>
                <a:alphaOff val="0"/>
              </a:sysClr>
            </a:solidFill>
            <a:latin typeface="Calibri" panose="020F0502020204030204"/>
            <a:ea typeface="+mn-ea"/>
            <a:cs typeface="Times New Roman" panose="02020603050405020304" pitchFamily="18" charset="0"/>
          </a:endParaRPr>
        </a:p>
      </dsp:txBody>
      <dsp:txXfrm>
        <a:off x="1654026" y="331989"/>
        <a:ext cx="2701759" cy="1432057"/>
      </dsp:txXfrm>
    </dsp:sp>
    <dsp:sp modelId="{DC61D7F5-4F35-42B6-B964-3DCE19D63538}">
      <dsp:nvSpPr>
        <dsp:cNvPr id="0" name=""/>
        <dsp:cNvSpPr/>
      </dsp:nvSpPr>
      <dsp:spPr>
        <a:xfrm>
          <a:off x="4355785" y="3568"/>
          <a:ext cx="1646507" cy="2088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1559" tIns="151559" rIns="151559" bIns="151559" numCol="1" spcCol="1270" anchor="ctr" anchorCtr="0">
          <a:noAutofit/>
        </a:bodyPr>
        <a:lstStyle/>
        <a:p>
          <a:pPr marL="0" lvl="0" indent="0" algn="l" defTabSz="533400">
            <a:lnSpc>
              <a:spcPct val="100000"/>
            </a:lnSpc>
            <a:spcBef>
              <a:spcPct val="0"/>
            </a:spcBef>
            <a:spcAft>
              <a:spcPct val="35000"/>
            </a:spcAft>
            <a:buFont typeface="Arial" panose="020B0604020202020204" pitchFamily="34" charset="0"/>
            <a:buNone/>
          </a:pPr>
          <a:r>
            <a:rPr lang="en-US" sz="1200" kern="1200">
              <a:solidFill>
                <a:sysClr val="windowText" lastClr="000000">
                  <a:hueOff val="0"/>
                  <a:satOff val="0"/>
                  <a:lumOff val="0"/>
                  <a:alphaOff val="0"/>
                </a:sysClr>
              </a:solidFill>
              <a:latin typeface="Calibri" panose="020F0502020204030204"/>
              <a:ea typeface="+mn-ea"/>
              <a:cs typeface="Times New Roman" panose="02020603050405020304" pitchFamily="18" charset="0"/>
            </a:rPr>
            <a:t>Hazard identification</a:t>
          </a:r>
        </a:p>
        <a:p>
          <a:pPr marL="0" lvl="0" indent="0" algn="l" defTabSz="533400">
            <a:lnSpc>
              <a:spcPct val="100000"/>
            </a:lnSpc>
            <a:spcBef>
              <a:spcPct val="0"/>
            </a:spcBef>
            <a:spcAft>
              <a:spcPct val="35000"/>
            </a:spcAft>
            <a:buNone/>
          </a:pPr>
          <a:r>
            <a:rPr lang="en-US" sz="1200" kern="1200">
              <a:solidFill>
                <a:sysClr val="windowText" lastClr="000000">
                  <a:hueOff val="0"/>
                  <a:satOff val="0"/>
                  <a:lumOff val="0"/>
                  <a:alphaOff val="0"/>
                </a:sysClr>
              </a:solidFill>
              <a:latin typeface="Calibri" panose="020F0502020204030204"/>
              <a:ea typeface="+mn-ea"/>
              <a:cs typeface="Times New Roman" panose="02020603050405020304" pitchFamily="18" charset="0"/>
            </a:rPr>
            <a:t>Load securement</a:t>
          </a:r>
        </a:p>
        <a:p>
          <a:pPr marL="0" lvl="0" indent="0" algn="l" defTabSz="533400">
            <a:lnSpc>
              <a:spcPct val="100000"/>
            </a:lnSpc>
            <a:spcBef>
              <a:spcPct val="0"/>
            </a:spcBef>
            <a:spcAft>
              <a:spcPct val="35000"/>
            </a:spcAft>
            <a:buNone/>
          </a:pPr>
          <a:r>
            <a:rPr lang="en-US" sz="1200" kern="1200">
              <a:solidFill>
                <a:sysClr val="windowText" lastClr="000000">
                  <a:hueOff val="0"/>
                  <a:satOff val="0"/>
                  <a:lumOff val="0"/>
                  <a:alphaOff val="0"/>
                </a:sysClr>
              </a:solidFill>
              <a:latin typeface="Calibri" panose="020F0502020204030204"/>
              <a:ea typeface="+mn-ea"/>
              <a:cs typeface="Times New Roman" panose="02020603050405020304" pitchFamily="18" charset="0"/>
            </a:rPr>
            <a:t>Equipment </a:t>
          </a:r>
        </a:p>
        <a:p>
          <a:pPr marL="0" lvl="0" indent="0" algn="l" defTabSz="533400">
            <a:lnSpc>
              <a:spcPct val="100000"/>
            </a:lnSpc>
            <a:spcBef>
              <a:spcPct val="0"/>
            </a:spcBef>
            <a:spcAft>
              <a:spcPct val="35000"/>
            </a:spcAft>
            <a:buNone/>
          </a:pPr>
          <a:r>
            <a:rPr lang="en-US" sz="1200" kern="1200">
              <a:solidFill>
                <a:sysClr val="windowText" lastClr="000000">
                  <a:hueOff val="0"/>
                  <a:satOff val="0"/>
                  <a:lumOff val="0"/>
                  <a:alphaOff val="0"/>
                </a:sysClr>
              </a:solidFill>
              <a:latin typeface="Calibri" panose="020F0502020204030204"/>
              <a:ea typeface="+mn-ea"/>
              <a:cs typeface="Times New Roman" panose="02020603050405020304" pitchFamily="18" charset="0"/>
            </a:rPr>
            <a:t>Use of equipment </a:t>
          </a:r>
        </a:p>
        <a:p>
          <a:pPr marL="0" lvl="0" indent="0" algn="l" defTabSz="533400">
            <a:lnSpc>
              <a:spcPct val="100000"/>
            </a:lnSpc>
            <a:spcBef>
              <a:spcPct val="0"/>
            </a:spcBef>
            <a:spcAft>
              <a:spcPct val="35000"/>
            </a:spcAft>
            <a:buNone/>
          </a:pPr>
          <a:r>
            <a:rPr lang="en-US" sz="1200" kern="1200">
              <a:solidFill>
                <a:sysClr val="windowText" lastClr="000000">
                  <a:hueOff val="0"/>
                  <a:satOff val="0"/>
                  <a:lumOff val="0"/>
                  <a:alphaOff val="0"/>
                </a:sysClr>
              </a:solidFill>
              <a:latin typeface="Calibri" panose="020F0502020204030204"/>
              <a:ea typeface="+mn-ea"/>
              <a:cs typeface="Times New Roman" panose="02020603050405020304" pitchFamily="18" charset="0"/>
            </a:rPr>
            <a:t>loading</a:t>
          </a:r>
        </a:p>
        <a:p>
          <a:pPr marL="0" lvl="0" indent="0" algn="l" defTabSz="533400">
            <a:lnSpc>
              <a:spcPct val="100000"/>
            </a:lnSpc>
            <a:spcBef>
              <a:spcPct val="0"/>
            </a:spcBef>
            <a:spcAft>
              <a:spcPct val="35000"/>
            </a:spcAft>
            <a:buNone/>
          </a:pPr>
          <a:r>
            <a:rPr lang="en-US" sz="1200" kern="1200">
              <a:solidFill>
                <a:sysClr val="windowText" lastClr="000000">
                  <a:hueOff val="0"/>
                  <a:satOff val="0"/>
                  <a:lumOff val="0"/>
                  <a:alphaOff val="0"/>
                </a:sysClr>
              </a:solidFill>
              <a:latin typeface="Calibri" panose="020F0502020204030204"/>
              <a:ea typeface="+mn-ea"/>
              <a:cs typeface="Times New Roman" panose="02020603050405020304" pitchFamily="18" charset="0"/>
            </a:rPr>
            <a:t>Offloading</a:t>
          </a:r>
        </a:p>
      </dsp:txBody>
      <dsp:txXfrm>
        <a:off x="4355785" y="3568"/>
        <a:ext cx="1646507" cy="2088899"/>
      </dsp:txXfrm>
    </dsp:sp>
    <dsp:sp modelId="{871F7687-9C29-4186-853D-978576E987BE}">
      <dsp:nvSpPr>
        <dsp:cNvPr id="0" name=""/>
        <dsp:cNvSpPr/>
      </dsp:nvSpPr>
      <dsp:spPr>
        <a:xfrm>
          <a:off x="0" y="2387758"/>
          <a:ext cx="6003910" cy="1432057"/>
        </a:xfrm>
        <a:prstGeom prst="roundRect">
          <a:avLst>
            <a:gd name="adj" fmla="val 10000"/>
          </a:avLst>
        </a:prstGeom>
        <a:solidFill>
          <a:sysClr val="window" lastClr="FFFFFF">
            <a:lumMod val="95000"/>
            <a:hueOff val="0"/>
            <a:satOff val="0"/>
            <a:lumOff val="0"/>
            <a:alphaOff val="0"/>
          </a:sysClr>
        </a:solidFill>
        <a:ln>
          <a:noFill/>
        </a:ln>
        <a:effectLst/>
      </dsp:spPr>
      <dsp:style>
        <a:lnRef idx="0">
          <a:scrgbClr r="0" g="0" b="0"/>
        </a:lnRef>
        <a:fillRef idx="1">
          <a:scrgbClr r="0" g="0" b="0"/>
        </a:fillRef>
        <a:effectRef idx="0">
          <a:scrgbClr r="0" g="0" b="0"/>
        </a:effectRef>
        <a:fontRef idx="minor"/>
      </dsp:style>
    </dsp:sp>
    <dsp:sp modelId="{FBA7F9A8-6931-4598-BC91-F43CE684AC8E}">
      <dsp:nvSpPr>
        <dsp:cNvPr id="0" name=""/>
        <dsp:cNvSpPr/>
      </dsp:nvSpPr>
      <dsp:spPr>
        <a:xfrm>
          <a:off x="433197" y="2772695"/>
          <a:ext cx="787631" cy="78763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0A06426-E59F-4E50-8A2C-02CA9D3938D5}">
      <dsp:nvSpPr>
        <dsp:cNvPr id="0" name=""/>
        <dsp:cNvSpPr/>
      </dsp:nvSpPr>
      <dsp:spPr>
        <a:xfrm>
          <a:off x="1654026" y="2450482"/>
          <a:ext cx="2701759" cy="14320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1559" tIns="151559" rIns="151559" bIns="151559" numCol="1" spcCol="1270" anchor="ctr" anchorCtr="0">
          <a:noAutofit/>
        </a:bodyPr>
        <a:lstStyle/>
        <a:p>
          <a:pPr marL="0" lvl="0" indent="0" algn="l" defTabSz="800100">
            <a:lnSpc>
              <a:spcPct val="100000"/>
            </a:lnSpc>
            <a:spcBef>
              <a:spcPct val="0"/>
            </a:spcBef>
            <a:spcAft>
              <a:spcPct val="35000"/>
            </a:spcAft>
            <a:buNone/>
          </a:pPr>
          <a:r>
            <a:rPr lang="en-US" sz="1800" b="1" kern="1200">
              <a:solidFill>
                <a:sysClr val="windowText" lastClr="000000">
                  <a:hueOff val="0"/>
                  <a:satOff val="0"/>
                  <a:lumOff val="0"/>
                  <a:alphaOff val="0"/>
                </a:sysClr>
              </a:solidFill>
              <a:latin typeface="Calibri" panose="020F0502020204030204"/>
              <a:ea typeface="+mn-ea"/>
              <a:cs typeface="Times New Roman" panose="02020603050405020304" pitchFamily="18" charset="0"/>
            </a:rPr>
            <a:t>Other Common causes are related to:</a:t>
          </a:r>
          <a:endParaRPr lang="en-US" sz="1800" kern="1200">
            <a:solidFill>
              <a:sysClr val="windowText" lastClr="000000">
                <a:hueOff val="0"/>
                <a:satOff val="0"/>
                <a:lumOff val="0"/>
                <a:alphaOff val="0"/>
              </a:sysClr>
            </a:solidFill>
            <a:latin typeface="Calibri" panose="020F0502020204030204"/>
            <a:ea typeface="+mn-ea"/>
            <a:cs typeface="Times New Roman" panose="02020603050405020304" pitchFamily="18" charset="0"/>
          </a:endParaRPr>
        </a:p>
      </dsp:txBody>
      <dsp:txXfrm>
        <a:off x="1654026" y="2450482"/>
        <a:ext cx="2701759" cy="1432057"/>
      </dsp:txXfrm>
    </dsp:sp>
    <dsp:sp modelId="{D4451903-4E61-488B-AAB4-AF10032A64B3}">
      <dsp:nvSpPr>
        <dsp:cNvPr id="0" name=""/>
        <dsp:cNvSpPr/>
      </dsp:nvSpPr>
      <dsp:spPr>
        <a:xfrm>
          <a:off x="4355785" y="2450482"/>
          <a:ext cx="1646507" cy="14320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1559" tIns="151559" rIns="151559" bIns="151559" numCol="1" spcCol="1270" anchor="ctr" anchorCtr="0">
          <a:noAutofit/>
        </a:bodyPr>
        <a:lstStyle/>
        <a:p>
          <a:pPr marL="0" lvl="0" indent="0" algn="l" defTabSz="533400">
            <a:lnSpc>
              <a:spcPct val="100000"/>
            </a:lnSpc>
            <a:spcBef>
              <a:spcPct val="0"/>
            </a:spcBef>
            <a:spcAft>
              <a:spcPct val="35000"/>
            </a:spcAft>
            <a:buNone/>
          </a:pPr>
          <a:r>
            <a:rPr lang="en-US" sz="1200" kern="1200">
              <a:solidFill>
                <a:sysClr val="windowText" lastClr="000000">
                  <a:hueOff val="0"/>
                  <a:satOff val="0"/>
                  <a:lumOff val="0"/>
                  <a:alphaOff val="0"/>
                </a:sysClr>
              </a:solidFill>
              <a:latin typeface="Calibri" panose="020F0502020204030204"/>
              <a:ea typeface="+mn-ea"/>
              <a:cs typeface="Times New Roman" panose="02020603050405020304" pitchFamily="18" charset="0"/>
            </a:rPr>
            <a:t>Equipment failure</a:t>
          </a:r>
        </a:p>
        <a:p>
          <a:pPr marL="0" lvl="0" indent="0" algn="l" defTabSz="533400">
            <a:lnSpc>
              <a:spcPct val="100000"/>
            </a:lnSpc>
            <a:spcBef>
              <a:spcPct val="0"/>
            </a:spcBef>
            <a:spcAft>
              <a:spcPct val="35000"/>
            </a:spcAft>
            <a:buNone/>
          </a:pPr>
          <a:r>
            <a:rPr lang="en-US" sz="1200" kern="1200">
              <a:solidFill>
                <a:sysClr val="windowText" lastClr="000000">
                  <a:hueOff val="0"/>
                  <a:satOff val="0"/>
                  <a:lumOff val="0"/>
                  <a:alphaOff val="0"/>
                </a:sysClr>
              </a:solidFill>
              <a:latin typeface="Calibri" panose="020F0502020204030204"/>
              <a:ea typeface="+mn-ea"/>
              <a:cs typeface="Times New Roman" panose="02020603050405020304" pitchFamily="18" charset="0"/>
            </a:rPr>
            <a:t>Line of fire</a:t>
          </a:r>
        </a:p>
        <a:p>
          <a:pPr marL="0" lvl="0" indent="0" algn="l" defTabSz="533400">
            <a:lnSpc>
              <a:spcPct val="100000"/>
            </a:lnSpc>
            <a:spcBef>
              <a:spcPct val="0"/>
            </a:spcBef>
            <a:spcAft>
              <a:spcPct val="35000"/>
            </a:spcAft>
            <a:buNone/>
          </a:pPr>
          <a:r>
            <a:rPr lang="en-US" sz="1200" kern="1200">
              <a:solidFill>
                <a:sysClr val="windowText" lastClr="000000">
                  <a:hueOff val="0"/>
                  <a:satOff val="0"/>
                  <a:lumOff val="0"/>
                  <a:alphaOff val="0"/>
                </a:sysClr>
              </a:solidFill>
              <a:latin typeface="Calibri" panose="020F0502020204030204"/>
              <a:ea typeface="+mn-ea"/>
              <a:cs typeface="Times New Roman" panose="02020603050405020304" pitchFamily="18" charset="0"/>
            </a:rPr>
            <a:t>Human Factors</a:t>
          </a:r>
        </a:p>
        <a:p>
          <a:pPr marL="0" lvl="0" indent="0" algn="l" defTabSz="533400">
            <a:lnSpc>
              <a:spcPct val="100000"/>
            </a:lnSpc>
            <a:spcBef>
              <a:spcPct val="0"/>
            </a:spcBef>
            <a:spcAft>
              <a:spcPct val="35000"/>
            </a:spcAft>
            <a:buNone/>
          </a:pPr>
          <a:r>
            <a:rPr lang="en-US" sz="1200" kern="1200">
              <a:solidFill>
                <a:sysClr val="windowText" lastClr="000000">
                  <a:hueOff val="0"/>
                  <a:satOff val="0"/>
                  <a:lumOff val="0"/>
                  <a:alphaOff val="0"/>
                </a:sysClr>
              </a:solidFill>
              <a:latin typeface="Calibri" panose="020F0502020204030204"/>
              <a:ea typeface="+mn-ea"/>
              <a:cs typeface="Times New Roman" panose="02020603050405020304" pitchFamily="18" charset="0"/>
            </a:rPr>
            <a:t>Poor communication while offloading</a:t>
          </a:r>
        </a:p>
      </dsp:txBody>
      <dsp:txXfrm>
        <a:off x="4355785" y="2450482"/>
        <a:ext cx="1646507" cy="1432057"/>
      </dsp:txXfrm>
    </dsp:sp>
    <dsp:sp modelId="{9E0544D0-D0EE-45EA-88F0-D1D6B227D103}">
      <dsp:nvSpPr>
        <dsp:cNvPr id="0" name=""/>
        <dsp:cNvSpPr/>
      </dsp:nvSpPr>
      <dsp:spPr>
        <a:xfrm>
          <a:off x="0" y="4240554"/>
          <a:ext cx="6003910" cy="1432057"/>
        </a:xfrm>
        <a:prstGeom prst="roundRect">
          <a:avLst>
            <a:gd name="adj" fmla="val 10000"/>
          </a:avLst>
        </a:prstGeom>
        <a:solidFill>
          <a:sysClr val="window" lastClr="FFFFFF">
            <a:lumMod val="95000"/>
            <a:hueOff val="0"/>
            <a:satOff val="0"/>
            <a:lumOff val="0"/>
            <a:alphaOff val="0"/>
          </a:sysClr>
        </a:solidFill>
        <a:ln>
          <a:noFill/>
        </a:ln>
        <a:effectLst/>
      </dsp:spPr>
      <dsp:style>
        <a:lnRef idx="0">
          <a:scrgbClr r="0" g="0" b="0"/>
        </a:lnRef>
        <a:fillRef idx="1">
          <a:scrgbClr r="0" g="0" b="0"/>
        </a:fillRef>
        <a:effectRef idx="0">
          <a:scrgbClr r="0" g="0" b="0"/>
        </a:effectRef>
        <a:fontRef idx="minor"/>
      </dsp:style>
    </dsp:sp>
    <dsp:sp modelId="{9CCF8430-B735-4A49-8865-3E2D3E5F7C94}">
      <dsp:nvSpPr>
        <dsp:cNvPr id="0" name=""/>
        <dsp:cNvSpPr/>
      </dsp:nvSpPr>
      <dsp:spPr>
        <a:xfrm>
          <a:off x="433197" y="4562767"/>
          <a:ext cx="787631" cy="78763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36AB796-3E96-4C92-8488-B3FAA7F29FE3}">
      <dsp:nvSpPr>
        <dsp:cNvPr id="0" name=""/>
        <dsp:cNvSpPr/>
      </dsp:nvSpPr>
      <dsp:spPr>
        <a:xfrm>
          <a:off x="1654026" y="4240554"/>
          <a:ext cx="2701759" cy="14320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1559" tIns="151559" rIns="151559" bIns="151559" numCol="1" spcCol="1270" anchor="ctr" anchorCtr="0">
          <a:noAutofit/>
        </a:bodyPr>
        <a:lstStyle/>
        <a:p>
          <a:pPr marL="0" lvl="0" indent="0" algn="l" defTabSz="800100">
            <a:lnSpc>
              <a:spcPct val="100000"/>
            </a:lnSpc>
            <a:spcBef>
              <a:spcPct val="0"/>
            </a:spcBef>
            <a:spcAft>
              <a:spcPct val="35000"/>
            </a:spcAft>
            <a:buNone/>
          </a:pPr>
          <a:r>
            <a:rPr lang="en-US" sz="1800" b="1" kern="1200">
              <a:solidFill>
                <a:sysClr val="windowText" lastClr="000000">
                  <a:hueOff val="0"/>
                  <a:satOff val="0"/>
                  <a:lumOff val="0"/>
                  <a:alphaOff val="0"/>
                </a:sysClr>
              </a:solidFill>
              <a:latin typeface="Calibri" panose="020F0502020204030204"/>
              <a:ea typeface="+mn-ea"/>
              <a:cs typeface="Times New Roman" panose="02020603050405020304" pitchFamily="18" charset="0"/>
            </a:rPr>
            <a:t>Improper load securement can result in:</a:t>
          </a:r>
          <a:endParaRPr lang="en-US" sz="1800" kern="1200">
            <a:solidFill>
              <a:sysClr val="windowText" lastClr="000000">
                <a:hueOff val="0"/>
                <a:satOff val="0"/>
                <a:lumOff val="0"/>
                <a:alphaOff val="0"/>
              </a:sysClr>
            </a:solidFill>
            <a:latin typeface="Calibri" panose="020F0502020204030204"/>
            <a:ea typeface="+mn-ea"/>
            <a:cs typeface="Times New Roman" panose="02020603050405020304" pitchFamily="18" charset="0"/>
          </a:endParaRPr>
        </a:p>
      </dsp:txBody>
      <dsp:txXfrm>
        <a:off x="1654026" y="4240554"/>
        <a:ext cx="2701759" cy="1432057"/>
      </dsp:txXfrm>
    </dsp:sp>
    <dsp:sp modelId="{1C6FAFE4-FF94-4F91-B6C5-45445C3F0321}">
      <dsp:nvSpPr>
        <dsp:cNvPr id="0" name=""/>
        <dsp:cNvSpPr/>
      </dsp:nvSpPr>
      <dsp:spPr>
        <a:xfrm>
          <a:off x="4355785" y="4240554"/>
          <a:ext cx="1646507" cy="14320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1559" tIns="151559" rIns="151559" bIns="151559" numCol="1" spcCol="1270" anchor="ctr" anchorCtr="0">
          <a:noAutofit/>
        </a:bodyPr>
        <a:lstStyle/>
        <a:p>
          <a:pPr marL="0" lvl="0" indent="0" algn="l" defTabSz="533400">
            <a:lnSpc>
              <a:spcPct val="100000"/>
            </a:lnSpc>
            <a:spcBef>
              <a:spcPct val="0"/>
            </a:spcBef>
            <a:spcAft>
              <a:spcPct val="35000"/>
            </a:spcAft>
            <a:buNone/>
          </a:pPr>
          <a:r>
            <a:rPr lang="en-US" sz="1200" kern="1200">
              <a:solidFill>
                <a:sysClr val="windowText" lastClr="000000">
                  <a:hueOff val="0"/>
                  <a:satOff val="0"/>
                  <a:lumOff val="0"/>
                  <a:alphaOff val="0"/>
                </a:sysClr>
              </a:solidFill>
              <a:latin typeface="Calibri" panose="020F0502020204030204"/>
              <a:ea typeface="+mn-ea"/>
              <a:cs typeface="Times New Roman" panose="02020603050405020304" pitchFamily="18" charset="0"/>
            </a:rPr>
            <a:t>Loss of life</a:t>
          </a:r>
        </a:p>
        <a:p>
          <a:pPr marL="0" lvl="0" indent="0" algn="l" defTabSz="533400">
            <a:lnSpc>
              <a:spcPct val="100000"/>
            </a:lnSpc>
            <a:spcBef>
              <a:spcPct val="0"/>
            </a:spcBef>
            <a:spcAft>
              <a:spcPct val="35000"/>
            </a:spcAft>
            <a:buNone/>
          </a:pPr>
          <a:r>
            <a:rPr lang="en-US" sz="1200" kern="1200">
              <a:solidFill>
                <a:sysClr val="windowText" lastClr="000000">
                  <a:hueOff val="0"/>
                  <a:satOff val="0"/>
                  <a:lumOff val="0"/>
                  <a:alphaOff val="0"/>
                </a:sysClr>
              </a:solidFill>
              <a:latin typeface="Calibri" panose="020F0502020204030204"/>
              <a:ea typeface="+mn-ea"/>
              <a:cs typeface="Times New Roman" panose="02020603050405020304" pitchFamily="18" charset="0"/>
            </a:rPr>
            <a:t>Loss of load</a:t>
          </a:r>
        </a:p>
        <a:p>
          <a:pPr marL="0" lvl="0" indent="0" algn="l" defTabSz="533400">
            <a:lnSpc>
              <a:spcPct val="100000"/>
            </a:lnSpc>
            <a:spcBef>
              <a:spcPct val="0"/>
            </a:spcBef>
            <a:spcAft>
              <a:spcPct val="35000"/>
            </a:spcAft>
            <a:buNone/>
          </a:pPr>
          <a:r>
            <a:rPr lang="en-US" sz="1200" kern="1200">
              <a:solidFill>
                <a:sysClr val="windowText" lastClr="000000">
                  <a:hueOff val="0"/>
                  <a:satOff val="0"/>
                  <a:lumOff val="0"/>
                  <a:alphaOff val="0"/>
                </a:sysClr>
              </a:solidFill>
              <a:latin typeface="Calibri" panose="020F0502020204030204"/>
              <a:ea typeface="+mn-ea"/>
              <a:cs typeface="Times New Roman" panose="02020603050405020304" pitchFamily="18" charset="0"/>
            </a:rPr>
            <a:t>Vehicle accidents</a:t>
          </a:r>
        </a:p>
        <a:p>
          <a:pPr marL="0" lvl="0" indent="0" algn="l" defTabSz="533400">
            <a:lnSpc>
              <a:spcPct val="100000"/>
            </a:lnSpc>
            <a:spcBef>
              <a:spcPct val="0"/>
            </a:spcBef>
            <a:spcAft>
              <a:spcPct val="35000"/>
            </a:spcAft>
            <a:buNone/>
          </a:pPr>
          <a:r>
            <a:rPr lang="en-US" sz="1200" kern="1200">
              <a:solidFill>
                <a:sysClr val="windowText" lastClr="000000">
                  <a:hueOff val="0"/>
                  <a:satOff val="0"/>
                  <a:lumOff val="0"/>
                  <a:alphaOff val="0"/>
                </a:sysClr>
              </a:solidFill>
              <a:latin typeface="Calibri" panose="020F0502020204030204"/>
              <a:ea typeface="+mn-ea"/>
              <a:cs typeface="Times New Roman" panose="02020603050405020304" pitchFamily="18" charset="0"/>
            </a:rPr>
            <a:t>Damage to the cargo</a:t>
          </a:r>
        </a:p>
        <a:p>
          <a:pPr marL="0" lvl="0" indent="0" algn="l" defTabSz="533400">
            <a:lnSpc>
              <a:spcPct val="100000"/>
            </a:lnSpc>
            <a:spcBef>
              <a:spcPct val="0"/>
            </a:spcBef>
            <a:spcAft>
              <a:spcPct val="35000"/>
            </a:spcAft>
            <a:buNone/>
          </a:pPr>
          <a:r>
            <a:rPr lang="en-US" sz="1200" kern="1200">
              <a:solidFill>
                <a:sysClr val="windowText" lastClr="000000">
                  <a:hueOff val="0"/>
                  <a:satOff val="0"/>
                  <a:lumOff val="0"/>
                  <a:alphaOff val="0"/>
                </a:sysClr>
              </a:solidFill>
              <a:latin typeface="Calibri" panose="020F0502020204030204"/>
              <a:ea typeface="+mn-ea"/>
              <a:cs typeface="Times New Roman" panose="02020603050405020304" pitchFamily="18" charset="0"/>
            </a:rPr>
            <a:t>Damage to vehicles and other property</a:t>
          </a:r>
        </a:p>
      </dsp:txBody>
      <dsp:txXfrm>
        <a:off x="4355785" y="4240554"/>
        <a:ext cx="1646507" cy="14320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186058-6DE0-4E78-9E03-1285B903BC3F}">
      <dsp:nvSpPr>
        <dsp:cNvPr id="0" name=""/>
        <dsp:cNvSpPr/>
      </dsp:nvSpPr>
      <dsp:spPr>
        <a:xfrm>
          <a:off x="0" y="4775"/>
          <a:ext cx="6513603" cy="78590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B239F9-4481-4D32-9EF5-D5099886F58B}">
      <dsp:nvSpPr>
        <dsp:cNvPr id="0" name=""/>
        <dsp:cNvSpPr/>
      </dsp:nvSpPr>
      <dsp:spPr>
        <a:xfrm>
          <a:off x="237736" y="181604"/>
          <a:ext cx="432670" cy="43224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1FAE633-698D-4724-8530-B9869433C568}">
      <dsp:nvSpPr>
        <dsp:cNvPr id="0" name=""/>
        <dsp:cNvSpPr/>
      </dsp:nvSpPr>
      <dsp:spPr>
        <a:xfrm>
          <a:off x="908143" y="4775"/>
          <a:ext cx="5591474" cy="8104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774" tIns="85774" rIns="85774" bIns="85774" numCol="1" spcCol="1270" anchor="ctr" anchorCtr="0">
          <a:noAutofit/>
        </a:bodyPr>
        <a:lstStyle/>
        <a:p>
          <a:pPr marL="0" lvl="0" indent="0" algn="l" defTabSz="622300">
            <a:lnSpc>
              <a:spcPct val="100000"/>
            </a:lnSpc>
            <a:spcBef>
              <a:spcPct val="0"/>
            </a:spcBef>
            <a:spcAft>
              <a:spcPct val="35000"/>
            </a:spcAft>
            <a:buNone/>
          </a:pPr>
          <a:r>
            <a:rPr lang="en-US" sz="1400" b="1" kern="1200"/>
            <a:t>Definitions:</a:t>
          </a:r>
          <a:endParaRPr lang="en-US" sz="1400" kern="1200"/>
        </a:p>
      </dsp:txBody>
      <dsp:txXfrm>
        <a:off x="908143" y="4775"/>
        <a:ext cx="5591474" cy="810465"/>
      </dsp:txXfrm>
    </dsp:sp>
    <dsp:sp modelId="{6076CFF7-E10E-4D83-A3DB-111013707486}">
      <dsp:nvSpPr>
        <dsp:cNvPr id="0" name=""/>
        <dsp:cNvSpPr/>
      </dsp:nvSpPr>
      <dsp:spPr>
        <a:xfrm>
          <a:off x="0" y="1017857"/>
          <a:ext cx="6513603" cy="78590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089225-AC58-4F28-B8EE-CF71105EC76F}">
      <dsp:nvSpPr>
        <dsp:cNvPr id="0" name=""/>
        <dsp:cNvSpPr/>
      </dsp:nvSpPr>
      <dsp:spPr>
        <a:xfrm>
          <a:off x="237736" y="1194686"/>
          <a:ext cx="432670" cy="43224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EA014EC-69B5-4D19-A1A3-087438179557}">
      <dsp:nvSpPr>
        <dsp:cNvPr id="0" name=""/>
        <dsp:cNvSpPr/>
      </dsp:nvSpPr>
      <dsp:spPr>
        <a:xfrm>
          <a:off x="908143" y="1017857"/>
          <a:ext cx="5591474" cy="8104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774" tIns="85774" rIns="85774" bIns="85774" numCol="1" spcCol="1270" anchor="ctr" anchorCtr="0">
          <a:noAutofit/>
        </a:bodyPr>
        <a:lstStyle/>
        <a:p>
          <a:pPr marL="0" lvl="0" indent="0" algn="l" defTabSz="622300">
            <a:lnSpc>
              <a:spcPct val="100000"/>
            </a:lnSpc>
            <a:spcBef>
              <a:spcPct val="0"/>
            </a:spcBef>
            <a:spcAft>
              <a:spcPct val="35000"/>
            </a:spcAft>
            <a:buNone/>
          </a:pPr>
          <a:r>
            <a:rPr lang="en-US" sz="1400" kern="1200"/>
            <a:t>Hazard: is any practice, behavior, condition, or combination that can cause injury or illness in people or damage to property.</a:t>
          </a:r>
        </a:p>
      </dsp:txBody>
      <dsp:txXfrm>
        <a:off x="908143" y="1017857"/>
        <a:ext cx="5591474" cy="810465"/>
      </dsp:txXfrm>
    </dsp:sp>
    <dsp:sp modelId="{796CD522-CDBF-4E5A-BDAF-6D3FD5B0CE66}">
      <dsp:nvSpPr>
        <dsp:cNvPr id="0" name=""/>
        <dsp:cNvSpPr/>
      </dsp:nvSpPr>
      <dsp:spPr>
        <a:xfrm>
          <a:off x="0" y="2030939"/>
          <a:ext cx="6513603" cy="78590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764BC8-65EB-44F9-93B6-70B09B6BA8B8}">
      <dsp:nvSpPr>
        <dsp:cNvPr id="0" name=""/>
        <dsp:cNvSpPr/>
      </dsp:nvSpPr>
      <dsp:spPr>
        <a:xfrm>
          <a:off x="237736" y="2207768"/>
          <a:ext cx="432670" cy="43224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DEBDB33-C22D-4C4D-9509-509F81E5F306}">
      <dsp:nvSpPr>
        <dsp:cNvPr id="0" name=""/>
        <dsp:cNvSpPr/>
      </dsp:nvSpPr>
      <dsp:spPr>
        <a:xfrm>
          <a:off x="908143" y="2030939"/>
          <a:ext cx="5591474" cy="8104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774" tIns="85774" rIns="85774" bIns="85774" numCol="1" spcCol="1270" anchor="ctr" anchorCtr="0">
          <a:noAutofit/>
        </a:bodyPr>
        <a:lstStyle/>
        <a:p>
          <a:pPr marL="0" lvl="0" indent="0" algn="l" defTabSz="622300">
            <a:lnSpc>
              <a:spcPct val="100000"/>
            </a:lnSpc>
            <a:spcBef>
              <a:spcPct val="0"/>
            </a:spcBef>
            <a:spcAft>
              <a:spcPct val="35000"/>
            </a:spcAft>
            <a:buNone/>
          </a:pPr>
          <a:r>
            <a:rPr lang="en-US" sz="1400" kern="1200"/>
            <a:t>Hazard Recognition: means noting a “suspected” hazard, because of its potential to harm or damage, or having it brought to your attention. The alert may come as an opinion or concern.</a:t>
          </a:r>
        </a:p>
      </dsp:txBody>
      <dsp:txXfrm>
        <a:off x="908143" y="2030939"/>
        <a:ext cx="5591474" cy="810465"/>
      </dsp:txXfrm>
    </dsp:sp>
    <dsp:sp modelId="{745DE30F-D323-47CC-8940-028EDA02F8F8}">
      <dsp:nvSpPr>
        <dsp:cNvPr id="0" name=""/>
        <dsp:cNvSpPr/>
      </dsp:nvSpPr>
      <dsp:spPr>
        <a:xfrm>
          <a:off x="0" y="3044021"/>
          <a:ext cx="6513603" cy="78590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B62BF5-A303-4288-A000-51349AB586ED}">
      <dsp:nvSpPr>
        <dsp:cNvPr id="0" name=""/>
        <dsp:cNvSpPr/>
      </dsp:nvSpPr>
      <dsp:spPr>
        <a:xfrm>
          <a:off x="237736" y="3220850"/>
          <a:ext cx="432670" cy="43224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E65C43-ED11-42F1-9B57-DE6B186CD5D3}">
      <dsp:nvSpPr>
        <dsp:cNvPr id="0" name=""/>
        <dsp:cNvSpPr/>
      </dsp:nvSpPr>
      <dsp:spPr>
        <a:xfrm>
          <a:off x="908143" y="3044021"/>
          <a:ext cx="5591474" cy="8104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774" tIns="85774" rIns="85774" bIns="85774" numCol="1" spcCol="1270" anchor="ctr" anchorCtr="0">
          <a:noAutofit/>
        </a:bodyPr>
        <a:lstStyle/>
        <a:p>
          <a:pPr marL="0" lvl="0" indent="0" algn="l" defTabSz="622300">
            <a:lnSpc>
              <a:spcPct val="100000"/>
            </a:lnSpc>
            <a:spcBef>
              <a:spcPct val="0"/>
            </a:spcBef>
            <a:spcAft>
              <a:spcPct val="35000"/>
            </a:spcAft>
            <a:buNone/>
          </a:pPr>
          <a:r>
            <a:rPr lang="en-US" sz="1400" kern="1200"/>
            <a:t>Hazard Identification: is a skill used by a trained individual who has the knowledge to make this determination.</a:t>
          </a:r>
        </a:p>
      </dsp:txBody>
      <dsp:txXfrm>
        <a:off x="908143" y="3044021"/>
        <a:ext cx="5591474" cy="810465"/>
      </dsp:txXfrm>
    </dsp:sp>
    <dsp:sp modelId="{A4BCC77B-9579-4530-BF89-92F03767192A}">
      <dsp:nvSpPr>
        <dsp:cNvPr id="0" name=""/>
        <dsp:cNvSpPr/>
      </dsp:nvSpPr>
      <dsp:spPr>
        <a:xfrm>
          <a:off x="0" y="4057102"/>
          <a:ext cx="6513603" cy="78590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3A2006-3CD8-4E5B-B5B5-CBB6F2F9AE32}">
      <dsp:nvSpPr>
        <dsp:cNvPr id="0" name=""/>
        <dsp:cNvSpPr/>
      </dsp:nvSpPr>
      <dsp:spPr>
        <a:xfrm>
          <a:off x="237736" y="4233931"/>
          <a:ext cx="432670" cy="43224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4D218FF-72AF-4741-B5DF-C921A6893DE9}">
      <dsp:nvSpPr>
        <dsp:cNvPr id="0" name=""/>
        <dsp:cNvSpPr/>
      </dsp:nvSpPr>
      <dsp:spPr>
        <a:xfrm>
          <a:off x="908143" y="4057102"/>
          <a:ext cx="5591474" cy="8104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774" tIns="85774" rIns="85774" bIns="85774" numCol="1" spcCol="1270" anchor="ctr" anchorCtr="0">
          <a:noAutofit/>
        </a:bodyPr>
        <a:lstStyle/>
        <a:p>
          <a:pPr marL="0" lvl="0" indent="0" algn="l" defTabSz="622300">
            <a:lnSpc>
              <a:spcPct val="100000"/>
            </a:lnSpc>
            <a:spcBef>
              <a:spcPct val="0"/>
            </a:spcBef>
            <a:spcAft>
              <a:spcPct val="35000"/>
            </a:spcAft>
            <a:buNone/>
          </a:pPr>
          <a:r>
            <a:rPr lang="en-US" sz="1400" kern="1200"/>
            <a:t>Hazard Assessment: means evaluating the degree of risk and exposure to the suspected or identified hazard.</a:t>
          </a:r>
        </a:p>
      </dsp:txBody>
      <dsp:txXfrm>
        <a:off x="908143" y="4057102"/>
        <a:ext cx="5591474" cy="810465"/>
      </dsp:txXfrm>
    </dsp:sp>
    <dsp:sp modelId="{A00DA1E1-3083-4A42-B69E-23233FF7284B}">
      <dsp:nvSpPr>
        <dsp:cNvPr id="0" name=""/>
        <dsp:cNvSpPr/>
      </dsp:nvSpPr>
      <dsp:spPr>
        <a:xfrm>
          <a:off x="0" y="5070184"/>
          <a:ext cx="6513603" cy="78590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B4A785-893E-41E0-80CC-8E15B06C190E}">
      <dsp:nvSpPr>
        <dsp:cNvPr id="0" name=""/>
        <dsp:cNvSpPr/>
      </dsp:nvSpPr>
      <dsp:spPr>
        <a:xfrm>
          <a:off x="237736" y="5247013"/>
          <a:ext cx="432670" cy="43224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689B419-5A48-4FA5-AC25-ABA73D8A9BB2}">
      <dsp:nvSpPr>
        <dsp:cNvPr id="0" name=""/>
        <dsp:cNvSpPr/>
      </dsp:nvSpPr>
      <dsp:spPr>
        <a:xfrm>
          <a:off x="908143" y="5070184"/>
          <a:ext cx="5591474" cy="8104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774" tIns="85774" rIns="85774" bIns="85774" numCol="1" spcCol="1270" anchor="ctr" anchorCtr="0">
          <a:noAutofit/>
        </a:bodyPr>
        <a:lstStyle/>
        <a:p>
          <a:pPr marL="0" lvl="0" indent="0" algn="l" defTabSz="622300">
            <a:lnSpc>
              <a:spcPct val="100000"/>
            </a:lnSpc>
            <a:spcBef>
              <a:spcPct val="0"/>
            </a:spcBef>
            <a:spcAft>
              <a:spcPct val="35000"/>
            </a:spcAft>
            <a:buNone/>
          </a:pPr>
          <a:r>
            <a:rPr lang="en-US" sz="1400" kern="1200"/>
            <a:t>Near Miss: Any event, which under slightly different circumstances, may have resulted in injury or ill health of people, or damage or loss to property, materials or the environment.</a:t>
          </a:r>
        </a:p>
      </dsp:txBody>
      <dsp:txXfrm>
        <a:off x="908143" y="5070184"/>
        <a:ext cx="5591474" cy="81046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CA41BE-64EC-4561-9E22-9B595DB5539B}">
      <dsp:nvSpPr>
        <dsp:cNvPr id="0" name=""/>
        <dsp:cNvSpPr/>
      </dsp:nvSpPr>
      <dsp:spPr>
        <a:xfrm>
          <a:off x="0" y="718"/>
          <a:ext cx="6513603" cy="16811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E4FAF1-630A-4418-841F-EB6DB25FC26F}">
      <dsp:nvSpPr>
        <dsp:cNvPr id="0" name=""/>
        <dsp:cNvSpPr/>
      </dsp:nvSpPr>
      <dsp:spPr>
        <a:xfrm>
          <a:off x="508544" y="378974"/>
          <a:ext cx="924626" cy="92462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7689F2-E70A-4E17-9100-29750A192790}">
      <dsp:nvSpPr>
        <dsp:cNvPr id="0" name=""/>
        <dsp:cNvSpPr/>
      </dsp:nvSpPr>
      <dsp:spPr>
        <a:xfrm>
          <a:off x="1941716" y="718"/>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622300">
            <a:lnSpc>
              <a:spcPct val="100000"/>
            </a:lnSpc>
            <a:spcBef>
              <a:spcPct val="0"/>
            </a:spcBef>
            <a:spcAft>
              <a:spcPct val="35000"/>
            </a:spcAft>
            <a:buNone/>
          </a:pPr>
          <a:r>
            <a:rPr lang="en-US" sz="1400" kern="1200"/>
            <a:t>Whenever a person observes what appears to be an unsafe or harmful condition or act the person must report it as soon as possible to a supervisor or to the employer</a:t>
          </a:r>
        </a:p>
      </dsp:txBody>
      <dsp:txXfrm>
        <a:off x="1941716" y="718"/>
        <a:ext cx="4571887" cy="1681139"/>
      </dsp:txXfrm>
    </dsp:sp>
    <dsp:sp modelId="{100040E7-CC1A-43CB-AAD2-912BCB65C9C6}">
      <dsp:nvSpPr>
        <dsp:cNvPr id="0" name=""/>
        <dsp:cNvSpPr/>
      </dsp:nvSpPr>
      <dsp:spPr>
        <a:xfrm>
          <a:off x="0" y="2102143"/>
          <a:ext cx="6513603" cy="16811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2B8F88-C138-4A48-9FF3-3061E5A294D4}">
      <dsp:nvSpPr>
        <dsp:cNvPr id="0" name=""/>
        <dsp:cNvSpPr/>
      </dsp:nvSpPr>
      <dsp:spPr>
        <a:xfrm>
          <a:off x="508544" y="2480399"/>
          <a:ext cx="924626" cy="92462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E855938-C4E9-4DC1-A140-864EC47702C3}">
      <dsp:nvSpPr>
        <dsp:cNvPr id="0" name=""/>
        <dsp:cNvSpPr/>
      </dsp:nvSpPr>
      <dsp:spPr>
        <a:xfrm>
          <a:off x="1941716" y="2102143"/>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622300">
            <a:lnSpc>
              <a:spcPct val="100000"/>
            </a:lnSpc>
            <a:spcBef>
              <a:spcPct val="0"/>
            </a:spcBef>
            <a:spcAft>
              <a:spcPct val="35000"/>
            </a:spcAft>
            <a:buNone/>
          </a:pPr>
          <a:r>
            <a:rPr lang="en-US" sz="1400" kern="1200"/>
            <a:t>(1) A person must not carry out or cause to be carried out any work process or operate or cause to be operated any tool, appliance or equipment if that person has reasonable cause to believe that to do so would create an undue hazard to the health and safety of any person.</a:t>
          </a:r>
        </a:p>
      </dsp:txBody>
      <dsp:txXfrm>
        <a:off x="1941716" y="2102143"/>
        <a:ext cx="4571887" cy="1681139"/>
      </dsp:txXfrm>
    </dsp:sp>
    <dsp:sp modelId="{A9F71274-7D81-4112-90D5-2F2BA36190AB}">
      <dsp:nvSpPr>
        <dsp:cNvPr id="0" name=""/>
        <dsp:cNvSpPr/>
      </dsp:nvSpPr>
      <dsp:spPr>
        <a:xfrm>
          <a:off x="0" y="4203567"/>
          <a:ext cx="6513603" cy="16811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B3B41B-7DD7-47BE-9C28-943C55A5B7BA}">
      <dsp:nvSpPr>
        <dsp:cNvPr id="0" name=""/>
        <dsp:cNvSpPr/>
      </dsp:nvSpPr>
      <dsp:spPr>
        <a:xfrm>
          <a:off x="508544" y="4581824"/>
          <a:ext cx="924626" cy="92462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647354C-36A0-4602-B8AA-62178660EAAA}">
      <dsp:nvSpPr>
        <dsp:cNvPr id="0" name=""/>
        <dsp:cNvSpPr/>
      </dsp:nvSpPr>
      <dsp:spPr>
        <a:xfrm>
          <a:off x="1941716" y="4203567"/>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622300">
            <a:lnSpc>
              <a:spcPct val="100000"/>
            </a:lnSpc>
            <a:spcBef>
              <a:spcPct val="0"/>
            </a:spcBef>
            <a:spcAft>
              <a:spcPct val="35000"/>
            </a:spcAft>
            <a:buNone/>
          </a:pPr>
          <a:r>
            <a:rPr lang="en-US" sz="1400" kern="1200"/>
            <a:t>EVERYONE has the right to stop unsafe work!</a:t>
          </a:r>
        </a:p>
      </dsp:txBody>
      <dsp:txXfrm>
        <a:off x="1941716" y="4203567"/>
        <a:ext cx="4571887" cy="168113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186058-6DE0-4E78-9E03-1285B903BC3F}">
      <dsp:nvSpPr>
        <dsp:cNvPr id="0" name=""/>
        <dsp:cNvSpPr/>
      </dsp:nvSpPr>
      <dsp:spPr>
        <a:xfrm>
          <a:off x="0" y="4775"/>
          <a:ext cx="6513603" cy="78590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B239F9-4481-4D32-9EF5-D5099886F58B}">
      <dsp:nvSpPr>
        <dsp:cNvPr id="0" name=""/>
        <dsp:cNvSpPr/>
      </dsp:nvSpPr>
      <dsp:spPr>
        <a:xfrm>
          <a:off x="237736" y="181604"/>
          <a:ext cx="432670" cy="43224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1FAE633-698D-4724-8530-B9869433C568}">
      <dsp:nvSpPr>
        <dsp:cNvPr id="0" name=""/>
        <dsp:cNvSpPr/>
      </dsp:nvSpPr>
      <dsp:spPr>
        <a:xfrm>
          <a:off x="908143" y="4775"/>
          <a:ext cx="5591474" cy="8104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774" tIns="85774" rIns="85774" bIns="85774" numCol="1" spcCol="1270" anchor="ctr" anchorCtr="0">
          <a:noAutofit/>
        </a:bodyPr>
        <a:lstStyle/>
        <a:p>
          <a:pPr marL="0" lvl="0" indent="0" algn="l" defTabSz="622300">
            <a:lnSpc>
              <a:spcPct val="100000"/>
            </a:lnSpc>
            <a:spcBef>
              <a:spcPct val="0"/>
            </a:spcBef>
            <a:spcAft>
              <a:spcPct val="35000"/>
            </a:spcAft>
            <a:buClr>
              <a:srgbClr val="FFB612"/>
            </a:buClr>
            <a:buSzTx/>
            <a:buFontTx/>
            <a:buNone/>
          </a:pPr>
          <a:r>
            <a:rPr kumimoji="0" lang="en-US" sz="1400" b="0" i="0" u="none" strike="noStrike" kern="1200" cap="none" spc="0" normalizeH="0" baseline="0" noProof="0">
              <a:ln>
                <a:noFill/>
              </a:ln>
              <a:solidFill>
                <a:prstClr val="black"/>
              </a:solidFill>
              <a:effectLst/>
              <a:uLnTx/>
              <a:uFillTx/>
              <a:latin typeface="+mn-lt"/>
              <a:ea typeface="+mn-ea"/>
              <a:cs typeface="Arial" panose="020B0604020202020204" pitchFamily="34" charset="0"/>
            </a:rPr>
            <a:t>There are two types of employees referenced in LOTO standards</a:t>
          </a: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lang="en-US" sz="1400" kern="1200"/>
        </a:p>
      </dsp:txBody>
      <dsp:txXfrm>
        <a:off x="908143" y="4775"/>
        <a:ext cx="5591474" cy="810465"/>
      </dsp:txXfrm>
    </dsp:sp>
    <dsp:sp modelId="{6076CFF7-E10E-4D83-A3DB-111013707486}">
      <dsp:nvSpPr>
        <dsp:cNvPr id="0" name=""/>
        <dsp:cNvSpPr/>
      </dsp:nvSpPr>
      <dsp:spPr>
        <a:xfrm>
          <a:off x="0" y="1017857"/>
          <a:ext cx="6513603" cy="78590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089225-AC58-4F28-B8EE-CF71105EC76F}">
      <dsp:nvSpPr>
        <dsp:cNvPr id="0" name=""/>
        <dsp:cNvSpPr/>
      </dsp:nvSpPr>
      <dsp:spPr>
        <a:xfrm>
          <a:off x="237736" y="1194686"/>
          <a:ext cx="432670" cy="43224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EA014EC-69B5-4D19-A1A3-087438179557}">
      <dsp:nvSpPr>
        <dsp:cNvPr id="0" name=""/>
        <dsp:cNvSpPr/>
      </dsp:nvSpPr>
      <dsp:spPr>
        <a:xfrm>
          <a:off x="908143" y="1017857"/>
          <a:ext cx="5591474" cy="8104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774" tIns="85774" rIns="85774" bIns="85774" numCol="1" spcCol="1270" anchor="ctr" anchorCtr="0">
          <a:noAutofit/>
        </a:bodyPr>
        <a:lstStyle/>
        <a:p>
          <a:pPr marL="0" lvl="0" indent="0" algn="l" defTabSz="622300">
            <a:lnSpc>
              <a:spcPct val="100000"/>
            </a:lnSpc>
            <a:spcBef>
              <a:spcPct val="0"/>
            </a:spcBef>
            <a:spcAft>
              <a:spcPct val="35000"/>
            </a:spcAft>
            <a:buNone/>
          </a:pPr>
          <a:r>
            <a:rPr kumimoji="0" lang="en-US" altLang="en-US" sz="1400" b="1" i="0" u="none" strike="noStrike" kern="1200" cap="none" spc="0" normalizeH="0" baseline="0" noProof="0">
              <a:ln>
                <a:noFill/>
              </a:ln>
              <a:solidFill>
                <a:schemeClr val="tx1"/>
              </a:solidFill>
              <a:effectLst/>
              <a:uLnTx/>
              <a:uFillTx/>
              <a:latin typeface="+mn-lt"/>
              <a:ea typeface="+mn-ea"/>
              <a:cs typeface="Arial" panose="020B0604020202020204" pitchFamily="34" charset="0"/>
            </a:rPr>
            <a:t>Affected Employee- </a:t>
          </a:r>
          <a:r>
            <a:rPr kumimoji="0" lang="en-US" altLang="en-US" sz="1400" b="0" i="0" u="none" strike="noStrike" kern="1200" cap="none" spc="0" normalizeH="0" baseline="0" noProof="0">
              <a:ln>
                <a:noFill/>
              </a:ln>
              <a:solidFill>
                <a:srgbClr val="000000"/>
              </a:solidFill>
              <a:effectLst/>
              <a:uLnTx/>
              <a:uFillTx/>
              <a:latin typeface="+mn-lt"/>
              <a:ea typeface="+mn-ea"/>
              <a:cs typeface="Arial" panose="020B0604020202020204" pitchFamily="34" charset="0"/>
            </a:rPr>
            <a:t>Worker whose job requires them to work in an area where servicing or maintenance is being performed under Lockout or Tagout. </a:t>
          </a:r>
          <a:endParaRPr lang="en-US" sz="1400" kern="1200">
            <a:latin typeface="+mn-lt"/>
          </a:endParaRPr>
        </a:p>
      </dsp:txBody>
      <dsp:txXfrm>
        <a:off x="908143" y="1017857"/>
        <a:ext cx="5591474" cy="810465"/>
      </dsp:txXfrm>
    </dsp:sp>
    <dsp:sp modelId="{796CD522-CDBF-4E5A-BDAF-6D3FD5B0CE66}">
      <dsp:nvSpPr>
        <dsp:cNvPr id="0" name=""/>
        <dsp:cNvSpPr/>
      </dsp:nvSpPr>
      <dsp:spPr>
        <a:xfrm>
          <a:off x="0" y="2030939"/>
          <a:ext cx="6513603" cy="78590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764BC8-65EB-44F9-93B6-70B09B6BA8B8}">
      <dsp:nvSpPr>
        <dsp:cNvPr id="0" name=""/>
        <dsp:cNvSpPr/>
      </dsp:nvSpPr>
      <dsp:spPr>
        <a:xfrm>
          <a:off x="237736" y="2207768"/>
          <a:ext cx="432670" cy="43224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DEBDB33-C22D-4C4D-9509-509F81E5F306}">
      <dsp:nvSpPr>
        <dsp:cNvPr id="0" name=""/>
        <dsp:cNvSpPr/>
      </dsp:nvSpPr>
      <dsp:spPr>
        <a:xfrm>
          <a:off x="908143" y="2030939"/>
          <a:ext cx="5591474" cy="8104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774" tIns="85774" rIns="85774" bIns="85774" numCol="1" spcCol="1270" anchor="ctr" anchorCtr="0">
          <a:noAutofit/>
        </a:bodyPr>
        <a:lstStyle/>
        <a:p>
          <a:pPr marL="0" lvl="0" indent="0" algn="l" defTabSz="622300">
            <a:lnSpc>
              <a:spcPct val="100000"/>
            </a:lnSpc>
            <a:spcBef>
              <a:spcPct val="0"/>
            </a:spcBef>
            <a:spcAft>
              <a:spcPct val="35000"/>
            </a:spcAft>
            <a:buNone/>
          </a:pPr>
          <a:r>
            <a:rPr kumimoji="0" lang="en-US" altLang="en-US" sz="1400" b="1" i="0" u="none" strike="noStrike" kern="1200" cap="none" spc="0" normalizeH="0" baseline="0" noProof="0">
              <a:ln>
                <a:noFill/>
              </a:ln>
              <a:solidFill>
                <a:schemeClr val="tx1"/>
              </a:solidFill>
              <a:effectLst/>
              <a:uLnTx/>
              <a:uFillTx/>
              <a:latin typeface="+mn-lt"/>
              <a:ea typeface="+mn-ea"/>
              <a:cs typeface="Arial" panose="020B0604020202020204" pitchFamily="34" charset="0"/>
            </a:rPr>
            <a:t>Authorized Employee (Worker)- </a:t>
          </a:r>
          <a:r>
            <a:rPr kumimoji="0" lang="en-US" altLang="en-US" sz="1400" b="0" i="0" u="none" strike="noStrike" kern="1200" cap="none" spc="0" normalizeH="0" baseline="0" noProof="0">
              <a:ln>
                <a:noFill/>
              </a:ln>
              <a:solidFill>
                <a:srgbClr val="000000"/>
              </a:solidFill>
              <a:effectLst/>
              <a:uLnTx/>
              <a:uFillTx/>
              <a:latin typeface="+mn-lt"/>
              <a:ea typeface="+mn-ea"/>
              <a:cs typeface="Arial" panose="020B0604020202020204" pitchFamily="34" charset="0"/>
            </a:rPr>
            <a:t>Worker who locks out or tags out machinery or equipment in order to perform servicing or maintenance on machinery or equipment. </a:t>
          </a:r>
          <a:endParaRPr lang="en-US" sz="1400" kern="1200">
            <a:latin typeface="+mn-lt"/>
          </a:endParaRPr>
        </a:p>
      </dsp:txBody>
      <dsp:txXfrm>
        <a:off x="908143" y="2030939"/>
        <a:ext cx="5591474" cy="810465"/>
      </dsp:txXfrm>
    </dsp:sp>
    <dsp:sp modelId="{745DE30F-D323-47CC-8940-028EDA02F8F8}">
      <dsp:nvSpPr>
        <dsp:cNvPr id="0" name=""/>
        <dsp:cNvSpPr/>
      </dsp:nvSpPr>
      <dsp:spPr>
        <a:xfrm>
          <a:off x="0" y="3044021"/>
          <a:ext cx="6513603" cy="78590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B62BF5-A303-4288-A000-51349AB586ED}">
      <dsp:nvSpPr>
        <dsp:cNvPr id="0" name=""/>
        <dsp:cNvSpPr/>
      </dsp:nvSpPr>
      <dsp:spPr>
        <a:xfrm>
          <a:off x="237736" y="3220850"/>
          <a:ext cx="432670" cy="43224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E65C43-ED11-42F1-9B57-DE6B186CD5D3}">
      <dsp:nvSpPr>
        <dsp:cNvPr id="0" name=""/>
        <dsp:cNvSpPr/>
      </dsp:nvSpPr>
      <dsp:spPr>
        <a:xfrm>
          <a:off x="908143" y="3044021"/>
          <a:ext cx="5591474" cy="8104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774" tIns="85774" rIns="85774" bIns="85774" numCol="1" spcCol="1270" anchor="ctr" anchorCtr="0">
          <a:noAutofit/>
        </a:bodyPr>
        <a:lstStyle/>
        <a:p>
          <a:pPr marL="0" lvl="0" indent="0" algn="l" defTabSz="622300">
            <a:lnSpc>
              <a:spcPct val="100000"/>
            </a:lnSpc>
            <a:spcBef>
              <a:spcPct val="0"/>
            </a:spcBef>
            <a:spcAft>
              <a:spcPct val="35000"/>
            </a:spcAft>
            <a:buNone/>
          </a:pPr>
          <a:r>
            <a:rPr lang="en-CA" sz="1400" kern="1200" dirty="0"/>
            <a:t>OMH shall designate a competent Supervisor or PIC (Person in Charge) to oversee any group lockout </a:t>
          </a:r>
          <a:endParaRPr lang="en-US" sz="1400" kern="1200" dirty="0"/>
        </a:p>
      </dsp:txBody>
      <dsp:txXfrm>
        <a:off x="908143" y="3044021"/>
        <a:ext cx="5591474" cy="810465"/>
      </dsp:txXfrm>
    </dsp:sp>
    <dsp:sp modelId="{A4BCC77B-9579-4530-BF89-92F03767192A}">
      <dsp:nvSpPr>
        <dsp:cNvPr id="0" name=""/>
        <dsp:cNvSpPr/>
      </dsp:nvSpPr>
      <dsp:spPr>
        <a:xfrm>
          <a:off x="0" y="4057102"/>
          <a:ext cx="6513603" cy="78590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3A2006-3CD8-4E5B-B5B5-CBB6F2F9AE32}">
      <dsp:nvSpPr>
        <dsp:cNvPr id="0" name=""/>
        <dsp:cNvSpPr/>
      </dsp:nvSpPr>
      <dsp:spPr>
        <a:xfrm>
          <a:off x="237736" y="4233931"/>
          <a:ext cx="432670" cy="43224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4D218FF-72AF-4741-B5DF-C921A6893DE9}">
      <dsp:nvSpPr>
        <dsp:cNvPr id="0" name=""/>
        <dsp:cNvSpPr/>
      </dsp:nvSpPr>
      <dsp:spPr>
        <a:xfrm>
          <a:off x="908143" y="4057102"/>
          <a:ext cx="5591474" cy="8104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774" tIns="85774" rIns="85774" bIns="85774" numCol="1" spcCol="1270" anchor="ctr" anchorCtr="0">
          <a:noAutofit/>
        </a:bodyPr>
        <a:lstStyle/>
        <a:p>
          <a:pPr marL="0" lvl="0" indent="0" algn="l" defTabSz="622300">
            <a:lnSpc>
              <a:spcPct val="100000"/>
            </a:lnSpc>
            <a:spcBef>
              <a:spcPct val="0"/>
            </a:spcBef>
            <a:spcAft>
              <a:spcPct val="35000"/>
            </a:spcAft>
            <a:buNone/>
          </a:pPr>
          <a:r>
            <a:rPr kumimoji="0" lang="en-US" sz="1400" b="1" i="0" u="none" strike="noStrike" kern="1200" cap="none" spc="0" normalizeH="0" baseline="0" noProof="0">
              <a:ln>
                <a:noFill/>
              </a:ln>
              <a:solidFill>
                <a:prstClr val="black"/>
              </a:solidFill>
              <a:effectLst/>
              <a:uLnTx/>
              <a:uFillTx/>
              <a:latin typeface="+mn-lt"/>
              <a:ea typeface="+mn-ea"/>
              <a:cs typeface="+mn-cs"/>
            </a:rPr>
            <a:t>Energy Isolating Device </a:t>
          </a:r>
          <a:r>
            <a:rPr kumimoji="0" lang="en-US" sz="1400" b="0" i="0" u="none" strike="noStrike" kern="1200" cap="none" spc="0" normalizeH="0" baseline="0" noProof="0">
              <a:ln>
                <a:noFill/>
              </a:ln>
              <a:solidFill>
                <a:prstClr val="black"/>
              </a:solidFill>
              <a:effectLst/>
              <a:uLnTx/>
              <a:uFillTx/>
              <a:latin typeface="+mn-lt"/>
              <a:ea typeface="+mn-ea"/>
              <a:cs typeface="+mn-cs"/>
            </a:rPr>
            <a:t>– A device that physically prevents transmission of the release of energy</a:t>
          </a:r>
          <a:endParaRPr lang="en-US" sz="1400" kern="1200">
            <a:latin typeface="+mn-lt"/>
          </a:endParaRPr>
        </a:p>
      </dsp:txBody>
      <dsp:txXfrm>
        <a:off x="908143" y="4057102"/>
        <a:ext cx="5591474" cy="810465"/>
      </dsp:txXfrm>
    </dsp:sp>
    <dsp:sp modelId="{A00DA1E1-3083-4A42-B69E-23233FF7284B}">
      <dsp:nvSpPr>
        <dsp:cNvPr id="0" name=""/>
        <dsp:cNvSpPr/>
      </dsp:nvSpPr>
      <dsp:spPr>
        <a:xfrm>
          <a:off x="0" y="5070184"/>
          <a:ext cx="6513603" cy="78590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B4A785-893E-41E0-80CC-8E15B06C190E}">
      <dsp:nvSpPr>
        <dsp:cNvPr id="0" name=""/>
        <dsp:cNvSpPr/>
      </dsp:nvSpPr>
      <dsp:spPr>
        <a:xfrm>
          <a:off x="237736" y="5247013"/>
          <a:ext cx="432670" cy="43224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689B419-5A48-4FA5-AC25-ABA73D8A9BB2}">
      <dsp:nvSpPr>
        <dsp:cNvPr id="0" name=""/>
        <dsp:cNvSpPr/>
      </dsp:nvSpPr>
      <dsp:spPr>
        <a:xfrm>
          <a:off x="908143" y="5070184"/>
          <a:ext cx="5591474" cy="8104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774" tIns="85774" rIns="85774" bIns="85774" numCol="1" spcCol="1270" anchor="ctr" anchorCtr="0">
          <a:noAutofit/>
        </a:bodyPr>
        <a:lstStyle/>
        <a:p>
          <a:pPr marL="0" lvl="0" indent="0" algn="l" defTabSz="622300">
            <a:lnSpc>
              <a:spcPct val="100000"/>
            </a:lnSpc>
            <a:spcBef>
              <a:spcPct val="0"/>
            </a:spcBef>
            <a:spcAft>
              <a:spcPct val="35000"/>
            </a:spcAft>
            <a:buNone/>
          </a:pPr>
          <a:r>
            <a:rPr kumimoji="0" lang="en-US" sz="1400" b="1" i="0" u="none" strike="noStrike" kern="1200" cap="none" spc="0" normalizeH="0" baseline="0" noProof="0">
              <a:ln>
                <a:noFill/>
              </a:ln>
              <a:solidFill>
                <a:prstClr val="black"/>
              </a:solidFill>
              <a:effectLst/>
              <a:uLnTx/>
              <a:uFillTx/>
              <a:latin typeface="+mn-lt"/>
              <a:ea typeface="+mn-ea"/>
              <a:cs typeface="+mn-cs"/>
            </a:rPr>
            <a:t>Lockout Device </a:t>
          </a:r>
          <a:r>
            <a:rPr kumimoji="0" lang="en-US" sz="1400" b="0" i="0" u="none" strike="noStrike" kern="1200" cap="none" spc="0" normalizeH="0" baseline="0" noProof="0">
              <a:ln>
                <a:noFill/>
              </a:ln>
              <a:solidFill>
                <a:prstClr val="black"/>
              </a:solidFill>
              <a:effectLst/>
              <a:uLnTx/>
              <a:uFillTx/>
              <a:latin typeface="+mn-lt"/>
              <a:ea typeface="+mn-ea"/>
              <a:cs typeface="+mn-cs"/>
            </a:rPr>
            <a:t>– A device that physically prevents a machine from being started up, turned on, or otherwise energized.</a:t>
          </a:r>
          <a:endParaRPr lang="en-US" sz="1400" kern="1200">
            <a:latin typeface="+mn-lt"/>
          </a:endParaRPr>
        </a:p>
      </dsp:txBody>
      <dsp:txXfrm>
        <a:off x="908143" y="5070184"/>
        <a:ext cx="5591474" cy="810465"/>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0.01775</cdr:x>
      <cdr:y>0.5</cdr:y>
    </cdr:from>
    <cdr:to>
      <cdr:x>0.32906</cdr:x>
      <cdr:y>0.81405</cdr:y>
    </cdr:to>
    <cdr:sp macro="" textlink="">
      <cdr:nvSpPr>
        <cdr:cNvPr id="2" name="TextBox 1"/>
        <cdr:cNvSpPr txBox="1"/>
      </cdr:nvSpPr>
      <cdr:spPr>
        <a:xfrm xmlns:a="http://schemas.openxmlformats.org/drawingml/2006/main">
          <a:off x="87595" y="1992577"/>
          <a:ext cx="1536617" cy="125153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dirty="0">
              <a:solidFill>
                <a:schemeClr val="tx1"/>
              </a:solidFill>
            </a:rPr>
            <a:t># of fatalities caused by equipment when backing up</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D14ACC-285A-4BD5-9EE4-816BB0D0E0DA}" type="datetimeFigureOut">
              <a:rPr lang="en-US" smtClean="0"/>
              <a:t>4/16/2026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F3B8E3-E788-4A4F-BA9D-F25B4B560710}" type="slidenum">
              <a:rPr lang="en-US" smtClean="0"/>
              <a:t>‹#›</a:t>
            </a:fld>
            <a:endParaRPr lang="en-US"/>
          </a:p>
        </p:txBody>
      </p:sp>
    </p:spTree>
    <p:extLst>
      <p:ext uri="{BB962C8B-B14F-4D97-AF65-F5344CB8AC3E}">
        <p14:creationId xmlns:p14="http://schemas.microsoft.com/office/powerpoint/2010/main" val="22679322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8ACCFF84-16A3-0414-F0A2-6B435A47FBC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9637" indent="-288322">
              <a:defRPr>
                <a:solidFill>
                  <a:schemeClr val="tx1"/>
                </a:solidFill>
                <a:latin typeface="Arial" panose="020B0604020202020204" pitchFamily="34" charset="0"/>
                <a:cs typeface="Arial" panose="020B0604020202020204" pitchFamily="34" charset="0"/>
              </a:defRPr>
            </a:lvl2pPr>
            <a:lvl3pPr marL="1153287" indent="-230657">
              <a:defRPr>
                <a:solidFill>
                  <a:schemeClr val="tx1"/>
                </a:solidFill>
                <a:latin typeface="Arial" panose="020B0604020202020204" pitchFamily="34" charset="0"/>
                <a:cs typeface="Arial" panose="020B0604020202020204" pitchFamily="34" charset="0"/>
              </a:defRPr>
            </a:lvl3pPr>
            <a:lvl4pPr marL="1614602" indent="-230657">
              <a:defRPr>
                <a:solidFill>
                  <a:schemeClr val="tx1"/>
                </a:solidFill>
                <a:latin typeface="Arial" panose="020B0604020202020204" pitchFamily="34" charset="0"/>
                <a:cs typeface="Arial" panose="020B0604020202020204" pitchFamily="34" charset="0"/>
              </a:defRPr>
            </a:lvl4pPr>
            <a:lvl5pPr marL="2075917" indent="-230657">
              <a:defRPr>
                <a:solidFill>
                  <a:schemeClr val="tx1"/>
                </a:solidFill>
                <a:latin typeface="Arial" panose="020B0604020202020204" pitchFamily="34" charset="0"/>
                <a:cs typeface="Arial" panose="020B0604020202020204" pitchFamily="34" charset="0"/>
              </a:defRPr>
            </a:lvl5pPr>
            <a:lvl6pPr marL="2537231"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98546"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59861"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1176"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0CD3D7F-2C4E-4696-9A6F-DCCE3E818476}" type="slidenum">
              <a:rPr lang="en-US" altLang="en-US" smtClean="0"/>
              <a:pPr/>
              <a:t>78</a:t>
            </a:fld>
            <a:endParaRPr lang="en-US" altLang="en-US"/>
          </a:p>
        </p:txBody>
      </p:sp>
      <p:sp>
        <p:nvSpPr>
          <p:cNvPr id="9219" name="Rectangle 2">
            <a:extLst>
              <a:ext uri="{FF2B5EF4-FFF2-40B4-BE49-F238E27FC236}">
                <a16:creationId xmlns:a16="http://schemas.microsoft.com/office/drawing/2014/main" id="{24E0CE91-EC4E-A33A-5D05-0EF2768A13C2}"/>
              </a:ext>
            </a:extLst>
          </p:cNvPr>
          <p:cNvSpPr>
            <a:spLocks noGrp="1" noRot="1" noChangeAspect="1" noChangeArrowheads="1" noTextEdit="1"/>
          </p:cNvSpPr>
          <p:nvPr>
            <p:ph type="sldImg"/>
          </p:nvPr>
        </p:nvSpPr>
        <p:spPr>
          <a:xfrm>
            <a:off x="420688" y="703263"/>
            <a:ext cx="6184900" cy="3479800"/>
          </a:xfrm>
          <a:ln w="12700" cap="flat">
            <a:solidFill>
              <a:schemeClr val="tx1"/>
            </a:solidFill>
          </a:ln>
        </p:spPr>
        <p:txBody>
          <a:bodyPr/>
          <a:lstStyle/>
          <a:p>
            <a:endParaRPr lang="en-US"/>
          </a:p>
        </p:txBody>
      </p:sp>
      <p:sp>
        <p:nvSpPr>
          <p:cNvPr id="9220" name="Rectangle 3">
            <a:extLst>
              <a:ext uri="{FF2B5EF4-FFF2-40B4-BE49-F238E27FC236}">
                <a16:creationId xmlns:a16="http://schemas.microsoft.com/office/drawing/2014/main" id="{A92ECD34-234D-C959-B406-1B41D84DE04F}"/>
              </a:ext>
            </a:extLst>
          </p:cNvPr>
          <p:cNvSpPr>
            <a:spLocks noGrp="1" noChangeArrowheads="1"/>
          </p:cNvSpPr>
          <p:nvPr>
            <p:ph type="body" idx="1"/>
          </p:nvPr>
        </p:nvSpPr>
        <p:spPr>
          <a:xfrm>
            <a:off x="936842" y="4422543"/>
            <a:ext cx="5149418" cy="418893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974" tIns="45181" rIns="91974" bIns="45181"/>
          <a:lstStyle/>
          <a:p>
            <a:pPr eaLnBrk="1" hangingPunct="1"/>
            <a:r>
              <a:rPr lang="en-US" altLang="en-US"/>
              <a:t>BRIEFLY REVIEW OBJECTIVES.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14B29918-44D8-543D-AEAA-74A6CC5A73D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9637" indent="-288322">
              <a:defRPr>
                <a:solidFill>
                  <a:schemeClr val="tx1"/>
                </a:solidFill>
                <a:latin typeface="Arial" panose="020B0604020202020204" pitchFamily="34" charset="0"/>
                <a:cs typeface="Arial" panose="020B0604020202020204" pitchFamily="34" charset="0"/>
              </a:defRPr>
            </a:lvl2pPr>
            <a:lvl3pPr marL="1153287" indent="-230657">
              <a:defRPr>
                <a:solidFill>
                  <a:schemeClr val="tx1"/>
                </a:solidFill>
                <a:latin typeface="Arial" panose="020B0604020202020204" pitchFamily="34" charset="0"/>
                <a:cs typeface="Arial" panose="020B0604020202020204" pitchFamily="34" charset="0"/>
              </a:defRPr>
            </a:lvl3pPr>
            <a:lvl4pPr marL="1614602" indent="-230657">
              <a:defRPr>
                <a:solidFill>
                  <a:schemeClr val="tx1"/>
                </a:solidFill>
                <a:latin typeface="Arial" panose="020B0604020202020204" pitchFamily="34" charset="0"/>
                <a:cs typeface="Arial" panose="020B0604020202020204" pitchFamily="34" charset="0"/>
              </a:defRPr>
            </a:lvl4pPr>
            <a:lvl5pPr marL="2075917" indent="-230657">
              <a:defRPr>
                <a:solidFill>
                  <a:schemeClr val="tx1"/>
                </a:solidFill>
                <a:latin typeface="Arial" panose="020B0604020202020204" pitchFamily="34" charset="0"/>
                <a:cs typeface="Arial" panose="020B0604020202020204" pitchFamily="34" charset="0"/>
              </a:defRPr>
            </a:lvl5pPr>
            <a:lvl6pPr marL="2537231"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98546"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59861"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1176"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98B027B-F42F-4583-AAB4-E4735839D360}" type="slidenum">
              <a:rPr lang="en-US" altLang="en-US" smtClean="0"/>
              <a:pPr/>
              <a:t>87</a:t>
            </a:fld>
            <a:endParaRPr lang="en-US" altLang="en-US"/>
          </a:p>
        </p:txBody>
      </p:sp>
      <p:sp>
        <p:nvSpPr>
          <p:cNvPr id="25603" name="Rectangle 2">
            <a:extLst>
              <a:ext uri="{FF2B5EF4-FFF2-40B4-BE49-F238E27FC236}">
                <a16:creationId xmlns:a16="http://schemas.microsoft.com/office/drawing/2014/main" id="{984CA2B0-B248-432C-B293-D232A304F6FD}"/>
              </a:ext>
            </a:extLst>
          </p:cNvPr>
          <p:cNvSpPr>
            <a:spLocks noGrp="1" noRot="1" noChangeAspect="1" noChangeArrowheads="1" noTextEdit="1"/>
          </p:cNvSpPr>
          <p:nvPr>
            <p:ph type="sldImg"/>
          </p:nvPr>
        </p:nvSpPr>
        <p:spPr>
          <a:ln/>
        </p:spPr>
        <p:txBody>
          <a:bodyPr/>
          <a:lstStyle/>
          <a:p>
            <a:endParaRPr lang="en-US"/>
          </a:p>
        </p:txBody>
      </p:sp>
      <p:sp>
        <p:nvSpPr>
          <p:cNvPr id="25604" name="Rectangle 3">
            <a:extLst>
              <a:ext uri="{FF2B5EF4-FFF2-40B4-BE49-F238E27FC236}">
                <a16:creationId xmlns:a16="http://schemas.microsoft.com/office/drawing/2014/main" id="{09F4C660-5A73-0840-4E92-AE83668E1F5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Review slide with emphasis on discovering and removing unserviceable fire extinguishers.  If time relate an anecdote.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3207231C-7835-A877-48F9-251182249EB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9637" indent="-288322">
              <a:defRPr>
                <a:solidFill>
                  <a:schemeClr val="tx1"/>
                </a:solidFill>
                <a:latin typeface="Arial" panose="020B0604020202020204" pitchFamily="34" charset="0"/>
                <a:cs typeface="Arial" panose="020B0604020202020204" pitchFamily="34" charset="0"/>
              </a:defRPr>
            </a:lvl2pPr>
            <a:lvl3pPr marL="1153287" indent="-230657">
              <a:defRPr>
                <a:solidFill>
                  <a:schemeClr val="tx1"/>
                </a:solidFill>
                <a:latin typeface="Arial" panose="020B0604020202020204" pitchFamily="34" charset="0"/>
                <a:cs typeface="Arial" panose="020B0604020202020204" pitchFamily="34" charset="0"/>
              </a:defRPr>
            </a:lvl3pPr>
            <a:lvl4pPr marL="1614602" indent="-230657">
              <a:defRPr>
                <a:solidFill>
                  <a:schemeClr val="tx1"/>
                </a:solidFill>
                <a:latin typeface="Arial" panose="020B0604020202020204" pitchFamily="34" charset="0"/>
                <a:cs typeface="Arial" panose="020B0604020202020204" pitchFamily="34" charset="0"/>
              </a:defRPr>
            </a:lvl4pPr>
            <a:lvl5pPr marL="2075917" indent="-230657">
              <a:defRPr>
                <a:solidFill>
                  <a:schemeClr val="tx1"/>
                </a:solidFill>
                <a:latin typeface="Arial" panose="020B0604020202020204" pitchFamily="34" charset="0"/>
                <a:cs typeface="Arial" panose="020B0604020202020204" pitchFamily="34" charset="0"/>
              </a:defRPr>
            </a:lvl5pPr>
            <a:lvl6pPr marL="2537231"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98546"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59861"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1176"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CE22685-47C1-4113-97EE-84C66D0841AB}" type="slidenum">
              <a:rPr lang="en-US" altLang="en-US" smtClean="0"/>
              <a:pPr/>
              <a:t>88</a:t>
            </a:fld>
            <a:endParaRPr lang="en-US" altLang="en-US"/>
          </a:p>
        </p:txBody>
      </p:sp>
      <p:sp>
        <p:nvSpPr>
          <p:cNvPr id="27651" name="Rectangle 2">
            <a:extLst>
              <a:ext uri="{FF2B5EF4-FFF2-40B4-BE49-F238E27FC236}">
                <a16:creationId xmlns:a16="http://schemas.microsoft.com/office/drawing/2014/main" id="{E2808A87-88FD-A042-30F4-60A92C61062F}"/>
              </a:ext>
            </a:extLst>
          </p:cNvPr>
          <p:cNvSpPr>
            <a:spLocks noGrp="1" noRot="1" noChangeAspect="1" noChangeArrowheads="1" noTextEdit="1"/>
          </p:cNvSpPr>
          <p:nvPr>
            <p:ph type="sldImg"/>
          </p:nvPr>
        </p:nvSpPr>
        <p:spPr>
          <a:ln/>
        </p:spPr>
        <p:txBody>
          <a:bodyPr/>
          <a:lstStyle/>
          <a:p>
            <a:endParaRPr lang="en-US"/>
          </a:p>
        </p:txBody>
      </p:sp>
      <p:sp>
        <p:nvSpPr>
          <p:cNvPr id="27652" name="Rectangle 3">
            <a:extLst>
              <a:ext uri="{FF2B5EF4-FFF2-40B4-BE49-F238E27FC236}">
                <a16:creationId xmlns:a16="http://schemas.microsoft.com/office/drawing/2014/main" id="{EAF7ED16-49BD-462E-B0B0-7047904238B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Report to Emergency Response team if unable to get in contact with your supervisor.  Refer to the contact stickers that were handed out to go on the back of the security cards.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116FC9E4-4694-1DF5-84CB-E489BDFE1AA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9637" indent="-288322">
              <a:defRPr>
                <a:solidFill>
                  <a:schemeClr val="tx1"/>
                </a:solidFill>
                <a:latin typeface="Arial" panose="020B0604020202020204" pitchFamily="34" charset="0"/>
                <a:cs typeface="Arial" panose="020B0604020202020204" pitchFamily="34" charset="0"/>
              </a:defRPr>
            </a:lvl2pPr>
            <a:lvl3pPr marL="1153287" indent="-230657">
              <a:defRPr>
                <a:solidFill>
                  <a:schemeClr val="tx1"/>
                </a:solidFill>
                <a:latin typeface="Arial" panose="020B0604020202020204" pitchFamily="34" charset="0"/>
                <a:cs typeface="Arial" panose="020B0604020202020204" pitchFamily="34" charset="0"/>
              </a:defRPr>
            </a:lvl3pPr>
            <a:lvl4pPr marL="1614602" indent="-230657">
              <a:defRPr>
                <a:solidFill>
                  <a:schemeClr val="tx1"/>
                </a:solidFill>
                <a:latin typeface="Arial" panose="020B0604020202020204" pitchFamily="34" charset="0"/>
                <a:cs typeface="Arial" panose="020B0604020202020204" pitchFamily="34" charset="0"/>
              </a:defRPr>
            </a:lvl4pPr>
            <a:lvl5pPr marL="2075917" indent="-230657">
              <a:defRPr>
                <a:solidFill>
                  <a:schemeClr val="tx1"/>
                </a:solidFill>
                <a:latin typeface="Arial" panose="020B0604020202020204" pitchFamily="34" charset="0"/>
                <a:cs typeface="Arial" panose="020B0604020202020204" pitchFamily="34" charset="0"/>
              </a:defRPr>
            </a:lvl5pPr>
            <a:lvl6pPr marL="2537231"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98546"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59861"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1176"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C91AC9F-CC5E-41D9-AF29-B7016727DF20}" type="slidenum">
              <a:rPr lang="en-US" altLang="en-US" smtClean="0"/>
              <a:pPr/>
              <a:t>89</a:t>
            </a:fld>
            <a:endParaRPr lang="en-US" altLang="en-US"/>
          </a:p>
        </p:txBody>
      </p:sp>
      <p:sp>
        <p:nvSpPr>
          <p:cNvPr id="37891" name="Rectangle 2">
            <a:extLst>
              <a:ext uri="{FF2B5EF4-FFF2-40B4-BE49-F238E27FC236}">
                <a16:creationId xmlns:a16="http://schemas.microsoft.com/office/drawing/2014/main" id="{922459C3-F591-0CDE-45DC-CD40DCC728E0}"/>
              </a:ext>
            </a:extLst>
          </p:cNvPr>
          <p:cNvSpPr>
            <a:spLocks noGrp="1" noRot="1" noChangeAspect="1" noChangeArrowheads="1" noTextEdit="1"/>
          </p:cNvSpPr>
          <p:nvPr>
            <p:ph type="sldImg"/>
          </p:nvPr>
        </p:nvSpPr>
        <p:spPr>
          <a:ln/>
        </p:spPr>
        <p:txBody>
          <a:bodyPr/>
          <a:lstStyle/>
          <a:p>
            <a:endParaRPr lang="en-US"/>
          </a:p>
        </p:txBody>
      </p:sp>
      <p:sp>
        <p:nvSpPr>
          <p:cNvPr id="37892" name="Rectangle 3">
            <a:extLst>
              <a:ext uri="{FF2B5EF4-FFF2-40B4-BE49-F238E27FC236}">
                <a16:creationId xmlns:a16="http://schemas.microsoft.com/office/drawing/2014/main" id="{E16CC2D8-AECD-39E5-DF68-750D7307EC4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b="1"/>
              <a:t>How to Operate a Fire Extinguisher</a:t>
            </a:r>
          </a:p>
          <a:p>
            <a:pPr eaLnBrk="1" hangingPunct="1"/>
            <a:r>
              <a:rPr lang="en-US" altLang="en-US"/>
              <a:t>When using a fire extinguisher, remember the acronym PASS, which stands for Pull, Aim, Squeeze, and Sweep:</a:t>
            </a:r>
          </a:p>
          <a:p>
            <a:pPr eaLnBrk="1" hangingPunct="1"/>
            <a:endParaRPr lang="en-US" altLang="en-US"/>
          </a:p>
        </p:txBody>
      </p:sp>
    </p:spTree>
    <p:extLst>
      <p:ext uri="{BB962C8B-B14F-4D97-AF65-F5344CB8AC3E}">
        <p14:creationId xmlns:p14="http://schemas.microsoft.com/office/powerpoint/2010/main" val="3843084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8413C0EF-F290-1721-02BF-049B094538D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9637" indent="-288322">
              <a:defRPr>
                <a:solidFill>
                  <a:schemeClr val="tx1"/>
                </a:solidFill>
                <a:latin typeface="Arial" panose="020B0604020202020204" pitchFamily="34" charset="0"/>
                <a:cs typeface="Arial" panose="020B0604020202020204" pitchFamily="34" charset="0"/>
              </a:defRPr>
            </a:lvl2pPr>
            <a:lvl3pPr marL="1153287" indent="-230657">
              <a:defRPr>
                <a:solidFill>
                  <a:schemeClr val="tx1"/>
                </a:solidFill>
                <a:latin typeface="Arial" panose="020B0604020202020204" pitchFamily="34" charset="0"/>
                <a:cs typeface="Arial" panose="020B0604020202020204" pitchFamily="34" charset="0"/>
              </a:defRPr>
            </a:lvl3pPr>
            <a:lvl4pPr marL="1614602" indent="-230657">
              <a:defRPr>
                <a:solidFill>
                  <a:schemeClr val="tx1"/>
                </a:solidFill>
                <a:latin typeface="Arial" panose="020B0604020202020204" pitchFamily="34" charset="0"/>
                <a:cs typeface="Arial" panose="020B0604020202020204" pitchFamily="34" charset="0"/>
              </a:defRPr>
            </a:lvl4pPr>
            <a:lvl5pPr marL="2075917" indent="-230657">
              <a:defRPr>
                <a:solidFill>
                  <a:schemeClr val="tx1"/>
                </a:solidFill>
                <a:latin typeface="Arial" panose="020B0604020202020204" pitchFamily="34" charset="0"/>
                <a:cs typeface="Arial" panose="020B0604020202020204" pitchFamily="34" charset="0"/>
              </a:defRPr>
            </a:lvl5pPr>
            <a:lvl6pPr marL="2537231"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98546"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59861"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1176"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27B9FEE-F30F-4A5F-B8A9-F2B7D15512D9}" type="slidenum">
              <a:rPr lang="en-US" altLang="en-US" smtClean="0"/>
              <a:pPr/>
              <a:t>90</a:t>
            </a:fld>
            <a:endParaRPr lang="en-US" altLang="en-US"/>
          </a:p>
        </p:txBody>
      </p:sp>
      <p:sp>
        <p:nvSpPr>
          <p:cNvPr id="29699" name="Rectangle 2">
            <a:extLst>
              <a:ext uri="{FF2B5EF4-FFF2-40B4-BE49-F238E27FC236}">
                <a16:creationId xmlns:a16="http://schemas.microsoft.com/office/drawing/2014/main" id="{FE18E094-4B25-8683-363B-E4130BCEF374}"/>
              </a:ext>
            </a:extLst>
          </p:cNvPr>
          <p:cNvSpPr>
            <a:spLocks noGrp="1" noRot="1" noChangeAspect="1" noChangeArrowheads="1" noTextEdit="1"/>
          </p:cNvSpPr>
          <p:nvPr>
            <p:ph type="sldImg"/>
          </p:nvPr>
        </p:nvSpPr>
        <p:spPr>
          <a:xfrm>
            <a:off x="420688" y="703263"/>
            <a:ext cx="6184900" cy="3479800"/>
          </a:xfrm>
          <a:ln w="12700" cap="flat">
            <a:solidFill>
              <a:schemeClr val="tx1"/>
            </a:solidFill>
          </a:ln>
        </p:spPr>
        <p:txBody>
          <a:bodyPr/>
          <a:lstStyle/>
          <a:p>
            <a:endParaRPr lang="en-US"/>
          </a:p>
        </p:txBody>
      </p:sp>
      <p:sp>
        <p:nvSpPr>
          <p:cNvPr id="29700" name="Rectangle 3">
            <a:extLst>
              <a:ext uri="{FF2B5EF4-FFF2-40B4-BE49-F238E27FC236}">
                <a16:creationId xmlns:a16="http://schemas.microsoft.com/office/drawing/2014/main" id="{54D5011E-2923-CA5D-C61B-3AD3DBC9A1C2}"/>
              </a:ext>
            </a:extLst>
          </p:cNvPr>
          <p:cNvSpPr>
            <a:spLocks noGrp="1" noChangeArrowheads="1"/>
          </p:cNvSpPr>
          <p:nvPr>
            <p:ph type="body" idx="1"/>
          </p:nvPr>
        </p:nvSpPr>
        <p:spPr>
          <a:xfrm>
            <a:off x="936842" y="4422543"/>
            <a:ext cx="5149418" cy="418893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974" tIns="45181" rIns="91974" bIns="45181"/>
          <a:lstStyle/>
          <a:p>
            <a:pPr eaLnBrk="1" hangingPunct="1"/>
            <a:r>
              <a:rPr lang="en-US" altLang="en-US"/>
              <a:t>Pull the pin: The first step is to pull the pin located on the top of the extinguisher. This will break the tamper seal and allow you to use the extinguisher.</a:t>
            </a:r>
          </a:p>
          <a:p>
            <a:pPr eaLnBrk="1" hangingPunct="1"/>
            <a:r>
              <a:rPr lang="en-US" altLang="en-US"/>
              <a:t>Aim at the base of the fire: The next step is to aim the nozzle at the base of the fire, not at the flames themselves. This is because the base of the fire is where the fuel source is, and extinguishing it will stop the flames.</a:t>
            </a:r>
          </a:p>
          <a:p>
            <a:pPr eaLnBrk="1" hangingPunct="1"/>
            <a:endParaRPr lang="en-US" altLang="en-US"/>
          </a:p>
          <a:p>
            <a:pPr eaLnBrk="1" hangingPunct="1"/>
            <a:r>
              <a:rPr lang="en-US" altLang="en-US"/>
              <a:t>Squeeze the handle: Once you have aimed the nozzle at the base of the fire, squeeze the handle to discharge the extinguishing agent.</a:t>
            </a:r>
          </a:p>
          <a:p>
            <a:pPr eaLnBrk="1" hangingPunct="1"/>
            <a:endParaRPr lang="en-US" altLang="en-US"/>
          </a:p>
          <a:p>
            <a:pPr eaLnBrk="1" hangingPunct="1"/>
            <a:r>
              <a:rPr lang="en-US" altLang="en-US"/>
              <a:t>Sweep from side to side: Finally, sweep the extinguishing agent from side to side until the fire is completely out. Make sure you are standing a safe distance away from the fire, and that you do not turn your back on it.</a:t>
            </a:r>
          </a:p>
          <a:p>
            <a:pPr eaLnBrk="1" hangingPunct="1"/>
            <a:endParaRPr lang="en-US" altLang="en-US"/>
          </a:p>
          <a:p>
            <a:pPr eaLnBrk="1" hangingPunct="1"/>
            <a:r>
              <a:rPr lang="en-US" altLang="en-US"/>
              <a:t>Remember, it is crucial to call the fire department even if you manage to extinguish the fire, as there may still be hot embers that could reignite.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FE8437BE-FEBB-4DE4-0DF7-616CE560AB6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9637" indent="-288322">
              <a:defRPr>
                <a:solidFill>
                  <a:schemeClr val="tx1"/>
                </a:solidFill>
                <a:latin typeface="Arial" panose="020B0604020202020204" pitchFamily="34" charset="0"/>
                <a:cs typeface="Arial" panose="020B0604020202020204" pitchFamily="34" charset="0"/>
              </a:defRPr>
            </a:lvl2pPr>
            <a:lvl3pPr marL="1153287" indent="-230657">
              <a:defRPr>
                <a:solidFill>
                  <a:schemeClr val="tx1"/>
                </a:solidFill>
                <a:latin typeface="Arial" panose="020B0604020202020204" pitchFamily="34" charset="0"/>
                <a:cs typeface="Arial" panose="020B0604020202020204" pitchFamily="34" charset="0"/>
              </a:defRPr>
            </a:lvl3pPr>
            <a:lvl4pPr marL="1614602" indent="-230657">
              <a:defRPr>
                <a:solidFill>
                  <a:schemeClr val="tx1"/>
                </a:solidFill>
                <a:latin typeface="Arial" panose="020B0604020202020204" pitchFamily="34" charset="0"/>
                <a:cs typeface="Arial" panose="020B0604020202020204" pitchFamily="34" charset="0"/>
              </a:defRPr>
            </a:lvl4pPr>
            <a:lvl5pPr marL="2075917" indent="-230657">
              <a:defRPr>
                <a:solidFill>
                  <a:schemeClr val="tx1"/>
                </a:solidFill>
                <a:latin typeface="Arial" panose="020B0604020202020204" pitchFamily="34" charset="0"/>
                <a:cs typeface="Arial" panose="020B0604020202020204" pitchFamily="34" charset="0"/>
              </a:defRPr>
            </a:lvl5pPr>
            <a:lvl6pPr marL="2537231"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98546"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59861"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1176"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2127143-BB0E-4E66-A263-3590CB10D8FF}" type="slidenum">
              <a:rPr lang="en-US" altLang="en-US" smtClean="0"/>
              <a:pPr/>
              <a:t>91</a:t>
            </a:fld>
            <a:endParaRPr lang="en-US" altLang="en-US"/>
          </a:p>
        </p:txBody>
      </p:sp>
      <p:sp>
        <p:nvSpPr>
          <p:cNvPr id="35843" name="Rectangle 2">
            <a:extLst>
              <a:ext uri="{FF2B5EF4-FFF2-40B4-BE49-F238E27FC236}">
                <a16:creationId xmlns:a16="http://schemas.microsoft.com/office/drawing/2014/main" id="{BA5BCF74-4C17-A373-383D-941BF2A74119}"/>
              </a:ext>
            </a:extLst>
          </p:cNvPr>
          <p:cNvSpPr>
            <a:spLocks noGrp="1" noRot="1" noChangeAspect="1" noChangeArrowheads="1" noTextEdit="1"/>
          </p:cNvSpPr>
          <p:nvPr>
            <p:ph type="sldImg"/>
          </p:nvPr>
        </p:nvSpPr>
        <p:spPr>
          <a:xfrm>
            <a:off x="420688" y="703263"/>
            <a:ext cx="6184900" cy="3479800"/>
          </a:xfrm>
          <a:ln w="12700" cap="flat">
            <a:solidFill>
              <a:schemeClr val="tx1"/>
            </a:solidFill>
          </a:ln>
        </p:spPr>
        <p:txBody>
          <a:bodyPr/>
          <a:lstStyle/>
          <a:p>
            <a:endParaRPr lang="en-US"/>
          </a:p>
        </p:txBody>
      </p:sp>
      <p:sp>
        <p:nvSpPr>
          <p:cNvPr id="35844" name="Rectangle 3">
            <a:extLst>
              <a:ext uri="{FF2B5EF4-FFF2-40B4-BE49-F238E27FC236}">
                <a16:creationId xmlns:a16="http://schemas.microsoft.com/office/drawing/2014/main" id="{7BFD5D28-846C-055E-F944-F2AAC2A7C008}"/>
              </a:ext>
            </a:extLst>
          </p:cNvPr>
          <p:cNvSpPr>
            <a:spLocks noGrp="1" noChangeArrowheads="1"/>
          </p:cNvSpPr>
          <p:nvPr>
            <p:ph type="body" idx="1"/>
          </p:nvPr>
        </p:nvSpPr>
        <p:spPr>
          <a:xfrm>
            <a:off x="936842" y="4422543"/>
            <a:ext cx="5149418" cy="418893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974" tIns="45181" rIns="91974" bIns="45181"/>
          <a:lstStyle/>
          <a:p>
            <a:pPr eaLnBrk="1" hangingPunct="1"/>
            <a:r>
              <a:rPr lang="en-US" altLang="en-US"/>
              <a:t>Aim at the base of the fire: The next step is to aim the nozzle at the base of the fire, not at the flames themselves. This is because the base of the fire is where the fuel source is, and extinguishing it will stop the flames.</a:t>
            </a:r>
          </a:p>
          <a:p>
            <a:pPr eaLnBrk="1" hangingPunct="1"/>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4E4E1BB7-9B6E-E112-BA19-69E6461DF39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9637" indent="-288322">
              <a:defRPr>
                <a:solidFill>
                  <a:schemeClr val="tx1"/>
                </a:solidFill>
                <a:latin typeface="Arial" panose="020B0604020202020204" pitchFamily="34" charset="0"/>
                <a:cs typeface="Arial" panose="020B0604020202020204" pitchFamily="34" charset="0"/>
              </a:defRPr>
            </a:lvl2pPr>
            <a:lvl3pPr marL="1153287" indent="-230657">
              <a:defRPr>
                <a:solidFill>
                  <a:schemeClr val="tx1"/>
                </a:solidFill>
                <a:latin typeface="Arial" panose="020B0604020202020204" pitchFamily="34" charset="0"/>
                <a:cs typeface="Arial" panose="020B0604020202020204" pitchFamily="34" charset="0"/>
              </a:defRPr>
            </a:lvl3pPr>
            <a:lvl4pPr marL="1614602" indent="-230657">
              <a:defRPr>
                <a:solidFill>
                  <a:schemeClr val="tx1"/>
                </a:solidFill>
                <a:latin typeface="Arial" panose="020B0604020202020204" pitchFamily="34" charset="0"/>
                <a:cs typeface="Arial" panose="020B0604020202020204" pitchFamily="34" charset="0"/>
              </a:defRPr>
            </a:lvl4pPr>
            <a:lvl5pPr marL="2075917" indent="-230657">
              <a:defRPr>
                <a:solidFill>
                  <a:schemeClr val="tx1"/>
                </a:solidFill>
                <a:latin typeface="Arial" panose="020B0604020202020204" pitchFamily="34" charset="0"/>
                <a:cs typeface="Arial" panose="020B0604020202020204" pitchFamily="34" charset="0"/>
              </a:defRPr>
            </a:lvl5pPr>
            <a:lvl6pPr marL="2537231"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98546"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59861"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1176"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FF0777E-39FB-4922-A3BB-735955DACE10}" type="slidenum">
              <a:rPr lang="en-US" altLang="en-US" smtClean="0"/>
              <a:pPr/>
              <a:t>92</a:t>
            </a:fld>
            <a:endParaRPr lang="en-US" altLang="en-US"/>
          </a:p>
        </p:txBody>
      </p:sp>
      <p:sp>
        <p:nvSpPr>
          <p:cNvPr id="31747" name="Rectangle 2">
            <a:extLst>
              <a:ext uri="{FF2B5EF4-FFF2-40B4-BE49-F238E27FC236}">
                <a16:creationId xmlns:a16="http://schemas.microsoft.com/office/drawing/2014/main" id="{1216F912-3112-35BC-B2E2-3FE1179F83BC}"/>
              </a:ext>
            </a:extLst>
          </p:cNvPr>
          <p:cNvSpPr>
            <a:spLocks noGrp="1" noRot="1" noChangeAspect="1" noChangeArrowheads="1" noTextEdit="1"/>
          </p:cNvSpPr>
          <p:nvPr>
            <p:ph type="sldImg"/>
          </p:nvPr>
        </p:nvSpPr>
        <p:spPr>
          <a:xfrm>
            <a:off x="420688" y="703263"/>
            <a:ext cx="6184900" cy="3479800"/>
          </a:xfrm>
          <a:ln w="12700" cap="flat">
            <a:solidFill>
              <a:schemeClr val="tx1"/>
            </a:solidFill>
          </a:ln>
        </p:spPr>
        <p:txBody>
          <a:bodyPr/>
          <a:lstStyle/>
          <a:p>
            <a:endParaRPr lang="en-US"/>
          </a:p>
        </p:txBody>
      </p:sp>
      <p:sp>
        <p:nvSpPr>
          <p:cNvPr id="31748" name="Rectangle 3">
            <a:extLst>
              <a:ext uri="{FF2B5EF4-FFF2-40B4-BE49-F238E27FC236}">
                <a16:creationId xmlns:a16="http://schemas.microsoft.com/office/drawing/2014/main" id="{DF30D307-209C-8628-D647-8DB88ADC6670}"/>
              </a:ext>
            </a:extLst>
          </p:cNvPr>
          <p:cNvSpPr>
            <a:spLocks noGrp="1" noChangeArrowheads="1"/>
          </p:cNvSpPr>
          <p:nvPr>
            <p:ph type="body" idx="1"/>
          </p:nvPr>
        </p:nvSpPr>
        <p:spPr>
          <a:xfrm>
            <a:off x="936842" y="4422543"/>
            <a:ext cx="5149418" cy="418893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974" tIns="45181" rIns="91974" bIns="45181"/>
          <a:lstStyle/>
          <a:p>
            <a:pPr eaLnBrk="1" hangingPunct="1"/>
            <a:r>
              <a:rPr lang="en-US" altLang="en-US"/>
              <a:t>Squeeze the handle: Once you have aimed the nozzle at the base of the fire, squeeze the handle to discharge the extinguishing agent.</a:t>
            </a:r>
          </a:p>
          <a:p>
            <a:pPr eaLnBrk="1" hangingPunct="1"/>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B38A6F73-89FF-E63B-370F-83D43E10C5B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9637" indent="-288322">
              <a:defRPr>
                <a:solidFill>
                  <a:schemeClr val="tx1"/>
                </a:solidFill>
                <a:latin typeface="Arial" panose="020B0604020202020204" pitchFamily="34" charset="0"/>
                <a:cs typeface="Arial" panose="020B0604020202020204" pitchFamily="34" charset="0"/>
              </a:defRPr>
            </a:lvl2pPr>
            <a:lvl3pPr marL="1153287" indent="-230657">
              <a:defRPr>
                <a:solidFill>
                  <a:schemeClr val="tx1"/>
                </a:solidFill>
                <a:latin typeface="Arial" panose="020B0604020202020204" pitchFamily="34" charset="0"/>
                <a:cs typeface="Arial" panose="020B0604020202020204" pitchFamily="34" charset="0"/>
              </a:defRPr>
            </a:lvl3pPr>
            <a:lvl4pPr marL="1614602" indent="-230657">
              <a:defRPr>
                <a:solidFill>
                  <a:schemeClr val="tx1"/>
                </a:solidFill>
                <a:latin typeface="Arial" panose="020B0604020202020204" pitchFamily="34" charset="0"/>
                <a:cs typeface="Arial" panose="020B0604020202020204" pitchFamily="34" charset="0"/>
              </a:defRPr>
            </a:lvl4pPr>
            <a:lvl5pPr marL="2075917" indent="-230657">
              <a:defRPr>
                <a:solidFill>
                  <a:schemeClr val="tx1"/>
                </a:solidFill>
                <a:latin typeface="Arial" panose="020B0604020202020204" pitchFamily="34" charset="0"/>
                <a:cs typeface="Arial" panose="020B0604020202020204" pitchFamily="34" charset="0"/>
              </a:defRPr>
            </a:lvl5pPr>
            <a:lvl6pPr marL="2537231"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98546"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59861"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1176"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9C5FAC7-BA97-42F7-95D1-9EB49F766711}" type="slidenum">
              <a:rPr lang="en-US" altLang="en-US" smtClean="0"/>
              <a:pPr/>
              <a:t>93</a:t>
            </a:fld>
            <a:endParaRPr lang="en-US" altLang="en-US"/>
          </a:p>
        </p:txBody>
      </p:sp>
      <p:sp>
        <p:nvSpPr>
          <p:cNvPr id="33795" name="Rectangle 2">
            <a:extLst>
              <a:ext uri="{FF2B5EF4-FFF2-40B4-BE49-F238E27FC236}">
                <a16:creationId xmlns:a16="http://schemas.microsoft.com/office/drawing/2014/main" id="{C1C62FFD-FB29-4055-7065-74CB8AC9B0DA}"/>
              </a:ext>
            </a:extLst>
          </p:cNvPr>
          <p:cNvSpPr>
            <a:spLocks noGrp="1" noRot="1" noChangeAspect="1" noChangeArrowheads="1" noTextEdit="1"/>
          </p:cNvSpPr>
          <p:nvPr>
            <p:ph type="sldImg"/>
          </p:nvPr>
        </p:nvSpPr>
        <p:spPr>
          <a:xfrm>
            <a:off x="420688" y="703263"/>
            <a:ext cx="6184900" cy="3479800"/>
          </a:xfrm>
          <a:ln w="12700" cap="flat">
            <a:solidFill>
              <a:schemeClr val="tx1"/>
            </a:solidFill>
          </a:ln>
        </p:spPr>
        <p:txBody>
          <a:bodyPr/>
          <a:lstStyle/>
          <a:p>
            <a:endParaRPr lang="en-US"/>
          </a:p>
        </p:txBody>
      </p:sp>
      <p:sp>
        <p:nvSpPr>
          <p:cNvPr id="33796" name="Rectangle 3">
            <a:extLst>
              <a:ext uri="{FF2B5EF4-FFF2-40B4-BE49-F238E27FC236}">
                <a16:creationId xmlns:a16="http://schemas.microsoft.com/office/drawing/2014/main" id="{AF662FE8-9221-E209-0BF9-FA69875072A9}"/>
              </a:ext>
            </a:extLst>
          </p:cNvPr>
          <p:cNvSpPr>
            <a:spLocks noGrp="1" noChangeArrowheads="1"/>
          </p:cNvSpPr>
          <p:nvPr>
            <p:ph type="body" idx="1"/>
          </p:nvPr>
        </p:nvSpPr>
        <p:spPr>
          <a:xfrm>
            <a:off x="936842" y="4422543"/>
            <a:ext cx="5149418" cy="418893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974" tIns="45181" rIns="91974" bIns="45181"/>
          <a:lstStyle/>
          <a:p>
            <a:pPr eaLnBrk="1" hangingPunct="1"/>
            <a:r>
              <a:rPr lang="en-US" altLang="en-US"/>
              <a:t>Sweep from side to side: Finally, sweep the extinguishing agent from side to side until the fire is completely out. Make sure you are standing a safe distance away from the fire, and that you do not turn your back on it.</a:t>
            </a:r>
          </a:p>
          <a:p>
            <a:pPr eaLnBrk="1" hangingPunct="1"/>
            <a:endParaRPr lang="en-US" altLang="en-US"/>
          </a:p>
          <a:p>
            <a:pPr eaLnBrk="1" hangingPunct="1"/>
            <a:r>
              <a:rPr lang="en-US" altLang="en-US"/>
              <a:t>Remember, it is crucial to call the fire department even if you manage to extinguish the fire, as there may still be hot embers that could reignite.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116FC9E4-4694-1DF5-84CB-E489BDFE1AA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9637" indent="-288322">
              <a:defRPr>
                <a:solidFill>
                  <a:schemeClr val="tx1"/>
                </a:solidFill>
                <a:latin typeface="Arial" panose="020B0604020202020204" pitchFamily="34" charset="0"/>
                <a:cs typeface="Arial" panose="020B0604020202020204" pitchFamily="34" charset="0"/>
              </a:defRPr>
            </a:lvl2pPr>
            <a:lvl3pPr marL="1153287" indent="-230657">
              <a:defRPr>
                <a:solidFill>
                  <a:schemeClr val="tx1"/>
                </a:solidFill>
                <a:latin typeface="Arial" panose="020B0604020202020204" pitchFamily="34" charset="0"/>
                <a:cs typeface="Arial" panose="020B0604020202020204" pitchFamily="34" charset="0"/>
              </a:defRPr>
            </a:lvl3pPr>
            <a:lvl4pPr marL="1614602" indent="-230657">
              <a:defRPr>
                <a:solidFill>
                  <a:schemeClr val="tx1"/>
                </a:solidFill>
                <a:latin typeface="Arial" panose="020B0604020202020204" pitchFamily="34" charset="0"/>
                <a:cs typeface="Arial" panose="020B0604020202020204" pitchFamily="34" charset="0"/>
              </a:defRPr>
            </a:lvl4pPr>
            <a:lvl5pPr marL="2075917" indent="-230657">
              <a:defRPr>
                <a:solidFill>
                  <a:schemeClr val="tx1"/>
                </a:solidFill>
                <a:latin typeface="Arial" panose="020B0604020202020204" pitchFamily="34" charset="0"/>
                <a:cs typeface="Arial" panose="020B0604020202020204" pitchFamily="34" charset="0"/>
              </a:defRPr>
            </a:lvl5pPr>
            <a:lvl6pPr marL="2537231"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98546"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59861"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1176"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C91AC9F-CC5E-41D9-AF29-B7016727DF20}" type="slidenum">
              <a:rPr lang="en-US" altLang="en-US" smtClean="0"/>
              <a:pPr/>
              <a:t>94</a:t>
            </a:fld>
            <a:endParaRPr lang="en-US" altLang="en-US"/>
          </a:p>
        </p:txBody>
      </p:sp>
      <p:sp>
        <p:nvSpPr>
          <p:cNvPr id="37891" name="Rectangle 2">
            <a:extLst>
              <a:ext uri="{FF2B5EF4-FFF2-40B4-BE49-F238E27FC236}">
                <a16:creationId xmlns:a16="http://schemas.microsoft.com/office/drawing/2014/main" id="{922459C3-F591-0CDE-45DC-CD40DCC728E0}"/>
              </a:ext>
            </a:extLst>
          </p:cNvPr>
          <p:cNvSpPr>
            <a:spLocks noGrp="1" noRot="1" noChangeAspect="1" noChangeArrowheads="1" noTextEdit="1"/>
          </p:cNvSpPr>
          <p:nvPr>
            <p:ph type="sldImg"/>
          </p:nvPr>
        </p:nvSpPr>
        <p:spPr>
          <a:ln/>
        </p:spPr>
        <p:txBody>
          <a:bodyPr/>
          <a:lstStyle/>
          <a:p>
            <a:endParaRPr lang="en-US"/>
          </a:p>
        </p:txBody>
      </p:sp>
      <p:sp>
        <p:nvSpPr>
          <p:cNvPr id="37892" name="Rectangle 3">
            <a:extLst>
              <a:ext uri="{FF2B5EF4-FFF2-40B4-BE49-F238E27FC236}">
                <a16:creationId xmlns:a16="http://schemas.microsoft.com/office/drawing/2014/main" id="{E16CC2D8-AECD-39E5-DF68-750D7307EC4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Emphasis on base of fire.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191C30D9-5A80-24A8-F9B7-97FDE9EAF47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9637" indent="-288322">
              <a:defRPr>
                <a:solidFill>
                  <a:schemeClr val="tx1"/>
                </a:solidFill>
                <a:latin typeface="Arial" panose="020B0604020202020204" pitchFamily="34" charset="0"/>
                <a:cs typeface="Arial" panose="020B0604020202020204" pitchFamily="34" charset="0"/>
              </a:defRPr>
            </a:lvl2pPr>
            <a:lvl3pPr marL="1153287" indent="-230657">
              <a:defRPr>
                <a:solidFill>
                  <a:schemeClr val="tx1"/>
                </a:solidFill>
                <a:latin typeface="Arial" panose="020B0604020202020204" pitchFamily="34" charset="0"/>
                <a:cs typeface="Arial" panose="020B0604020202020204" pitchFamily="34" charset="0"/>
              </a:defRPr>
            </a:lvl3pPr>
            <a:lvl4pPr marL="1614602" indent="-230657">
              <a:defRPr>
                <a:solidFill>
                  <a:schemeClr val="tx1"/>
                </a:solidFill>
                <a:latin typeface="Arial" panose="020B0604020202020204" pitchFamily="34" charset="0"/>
                <a:cs typeface="Arial" panose="020B0604020202020204" pitchFamily="34" charset="0"/>
              </a:defRPr>
            </a:lvl4pPr>
            <a:lvl5pPr marL="2075917" indent="-230657">
              <a:defRPr>
                <a:solidFill>
                  <a:schemeClr val="tx1"/>
                </a:solidFill>
                <a:latin typeface="Arial" panose="020B0604020202020204" pitchFamily="34" charset="0"/>
                <a:cs typeface="Arial" panose="020B0604020202020204" pitchFamily="34" charset="0"/>
              </a:defRPr>
            </a:lvl5pPr>
            <a:lvl6pPr marL="2537231"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98546"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59861"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1176"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7B8AB68-DFA4-41A5-9532-90BAA393D79A}" type="slidenum">
              <a:rPr lang="en-US" altLang="en-US" smtClean="0"/>
              <a:pPr/>
              <a:t>95</a:t>
            </a:fld>
            <a:endParaRPr lang="en-US" altLang="en-US"/>
          </a:p>
        </p:txBody>
      </p:sp>
      <p:sp>
        <p:nvSpPr>
          <p:cNvPr id="39939" name="Rectangle 2">
            <a:extLst>
              <a:ext uri="{FF2B5EF4-FFF2-40B4-BE49-F238E27FC236}">
                <a16:creationId xmlns:a16="http://schemas.microsoft.com/office/drawing/2014/main" id="{723F9D86-285E-502F-D61F-FE9FC38F1FE8}"/>
              </a:ext>
            </a:extLst>
          </p:cNvPr>
          <p:cNvSpPr>
            <a:spLocks noGrp="1" noRot="1" noChangeAspect="1" noChangeArrowheads="1" noTextEdit="1"/>
          </p:cNvSpPr>
          <p:nvPr>
            <p:ph type="sldImg"/>
          </p:nvPr>
        </p:nvSpPr>
        <p:spPr>
          <a:ln/>
        </p:spPr>
        <p:txBody>
          <a:bodyPr/>
          <a:lstStyle/>
          <a:p>
            <a:endParaRPr lang="en-US"/>
          </a:p>
        </p:txBody>
      </p:sp>
      <p:sp>
        <p:nvSpPr>
          <p:cNvPr id="39940" name="Rectangle 3">
            <a:extLst>
              <a:ext uri="{FF2B5EF4-FFF2-40B4-BE49-F238E27FC236}">
                <a16:creationId xmlns:a16="http://schemas.microsoft.com/office/drawing/2014/main" id="{4683D4B5-6D70-7FCE-883D-292A7243A64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Review slide.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0117452E-7D9F-3A50-D574-4E84E67408D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9637" indent="-288322">
              <a:defRPr>
                <a:solidFill>
                  <a:schemeClr val="tx1"/>
                </a:solidFill>
                <a:latin typeface="Arial" panose="020B0604020202020204" pitchFamily="34" charset="0"/>
                <a:cs typeface="Arial" panose="020B0604020202020204" pitchFamily="34" charset="0"/>
              </a:defRPr>
            </a:lvl2pPr>
            <a:lvl3pPr marL="1153287" indent="-230657">
              <a:defRPr>
                <a:solidFill>
                  <a:schemeClr val="tx1"/>
                </a:solidFill>
                <a:latin typeface="Arial" panose="020B0604020202020204" pitchFamily="34" charset="0"/>
                <a:cs typeface="Arial" panose="020B0604020202020204" pitchFamily="34" charset="0"/>
              </a:defRPr>
            </a:lvl3pPr>
            <a:lvl4pPr marL="1614602" indent="-230657">
              <a:defRPr>
                <a:solidFill>
                  <a:schemeClr val="tx1"/>
                </a:solidFill>
                <a:latin typeface="Arial" panose="020B0604020202020204" pitchFamily="34" charset="0"/>
                <a:cs typeface="Arial" panose="020B0604020202020204" pitchFamily="34" charset="0"/>
              </a:defRPr>
            </a:lvl4pPr>
            <a:lvl5pPr marL="2075917" indent="-230657">
              <a:defRPr>
                <a:solidFill>
                  <a:schemeClr val="tx1"/>
                </a:solidFill>
                <a:latin typeface="Arial" panose="020B0604020202020204" pitchFamily="34" charset="0"/>
                <a:cs typeface="Arial" panose="020B0604020202020204" pitchFamily="34" charset="0"/>
              </a:defRPr>
            </a:lvl5pPr>
            <a:lvl6pPr marL="2537231"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98546"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59861"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1176"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2A579DC-2629-40F7-907D-D372E48E5A65}" type="slidenum">
              <a:rPr lang="en-US" altLang="en-US" smtClean="0"/>
              <a:pPr/>
              <a:t>96</a:t>
            </a:fld>
            <a:endParaRPr lang="en-US" altLang="en-US"/>
          </a:p>
        </p:txBody>
      </p:sp>
      <p:sp>
        <p:nvSpPr>
          <p:cNvPr id="41987" name="Rectangle 2">
            <a:extLst>
              <a:ext uri="{FF2B5EF4-FFF2-40B4-BE49-F238E27FC236}">
                <a16:creationId xmlns:a16="http://schemas.microsoft.com/office/drawing/2014/main" id="{034520E7-DBC0-324F-A552-788BDCF24F04}"/>
              </a:ext>
            </a:extLst>
          </p:cNvPr>
          <p:cNvSpPr>
            <a:spLocks noGrp="1" noRot="1" noChangeAspect="1" noChangeArrowheads="1" noTextEdit="1"/>
          </p:cNvSpPr>
          <p:nvPr>
            <p:ph type="sldImg"/>
          </p:nvPr>
        </p:nvSpPr>
        <p:spPr>
          <a:ln/>
        </p:spPr>
        <p:txBody>
          <a:bodyPr/>
          <a:lstStyle/>
          <a:p>
            <a:endParaRPr lang="en-US"/>
          </a:p>
        </p:txBody>
      </p:sp>
      <p:sp>
        <p:nvSpPr>
          <p:cNvPr id="41988" name="Rectangle 3">
            <a:extLst>
              <a:ext uri="{FF2B5EF4-FFF2-40B4-BE49-F238E27FC236}">
                <a16:creationId xmlns:a16="http://schemas.microsoft.com/office/drawing/2014/main" id="{5798CCC5-3A30-D078-F57B-A91205C822F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Ask Learners to repeat the last bullet  before showing it.  Start with if in doubt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D7E94FDA-84F2-1452-CB40-7AC8058E781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9637" indent="-288322">
              <a:defRPr>
                <a:solidFill>
                  <a:schemeClr val="tx1"/>
                </a:solidFill>
                <a:latin typeface="Arial" panose="020B0604020202020204" pitchFamily="34" charset="0"/>
                <a:cs typeface="Arial" panose="020B0604020202020204" pitchFamily="34" charset="0"/>
              </a:defRPr>
            </a:lvl2pPr>
            <a:lvl3pPr marL="1153287" indent="-230657">
              <a:defRPr>
                <a:solidFill>
                  <a:schemeClr val="tx1"/>
                </a:solidFill>
                <a:latin typeface="Arial" panose="020B0604020202020204" pitchFamily="34" charset="0"/>
                <a:cs typeface="Arial" panose="020B0604020202020204" pitchFamily="34" charset="0"/>
              </a:defRPr>
            </a:lvl3pPr>
            <a:lvl4pPr marL="1614602" indent="-230657">
              <a:defRPr>
                <a:solidFill>
                  <a:schemeClr val="tx1"/>
                </a:solidFill>
                <a:latin typeface="Arial" panose="020B0604020202020204" pitchFamily="34" charset="0"/>
                <a:cs typeface="Arial" panose="020B0604020202020204" pitchFamily="34" charset="0"/>
              </a:defRPr>
            </a:lvl4pPr>
            <a:lvl5pPr marL="2075917" indent="-230657">
              <a:defRPr>
                <a:solidFill>
                  <a:schemeClr val="tx1"/>
                </a:solidFill>
                <a:latin typeface="Arial" panose="020B0604020202020204" pitchFamily="34" charset="0"/>
                <a:cs typeface="Arial" panose="020B0604020202020204" pitchFamily="34" charset="0"/>
              </a:defRPr>
            </a:lvl5pPr>
            <a:lvl6pPr marL="2537231"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98546"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59861"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1176"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614A730-2B37-459B-ADA4-B7B49A1B9C77}" type="slidenum">
              <a:rPr lang="en-US" altLang="en-US" smtClean="0"/>
              <a:pPr/>
              <a:t>79</a:t>
            </a:fld>
            <a:endParaRPr lang="en-US" altLang="en-US"/>
          </a:p>
        </p:txBody>
      </p:sp>
      <p:sp>
        <p:nvSpPr>
          <p:cNvPr id="11267" name="Rectangle 2">
            <a:extLst>
              <a:ext uri="{FF2B5EF4-FFF2-40B4-BE49-F238E27FC236}">
                <a16:creationId xmlns:a16="http://schemas.microsoft.com/office/drawing/2014/main" id="{FD10C6BA-5F4F-E46B-0D05-A92F3EE7D724}"/>
              </a:ext>
            </a:extLst>
          </p:cNvPr>
          <p:cNvSpPr>
            <a:spLocks noGrp="1" noRot="1" noChangeAspect="1" noChangeArrowheads="1" noTextEdit="1"/>
          </p:cNvSpPr>
          <p:nvPr>
            <p:ph type="sldImg"/>
          </p:nvPr>
        </p:nvSpPr>
        <p:spPr>
          <a:ln/>
        </p:spPr>
        <p:txBody>
          <a:bodyPr/>
          <a:lstStyle/>
          <a:p>
            <a:endParaRPr lang="en-US"/>
          </a:p>
        </p:txBody>
      </p:sp>
      <p:sp>
        <p:nvSpPr>
          <p:cNvPr id="11268" name="Rectangle 3">
            <a:extLst>
              <a:ext uri="{FF2B5EF4-FFF2-40B4-BE49-F238E27FC236}">
                <a16:creationId xmlns:a16="http://schemas.microsoft.com/office/drawing/2014/main" id="{56603389-71E5-2DAE-2C8C-4FAD2AB951C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buFontTx/>
              <a:buChar char="•"/>
            </a:pPr>
            <a:r>
              <a:rPr lang="en-US" altLang="en-US"/>
              <a:t>The elements necessary for fire to exist are commonly referred to as the fire triangle.</a:t>
            </a:r>
          </a:p>
          <a:p>
            <a:pPr eaLnBrk="1" hangingPunct="1">
              <a:buFontTx/>
              <a:buChar char="•"/>
            </a:pPr>
            <a:r>
              <a:rPr lang="en-US" altLang="en-US"/>
              <a:t>Three elements must be present for a fire to exist.</a:t>
            </a:r>
          </a:p>
          <a:p>
            <a:pPr eaLnBrk="1" hangingPunct="1">
              <a:buFontTx/>
              <a:buChar char="•"/>
            </a:pPr>
            <a:r>
              <a:rPr lang="en-US" altLang="en-US"/>
              <a:t>There must be: </a:t>
            </a:r>
          </a:p>
          <a:p>
            <a:pPr lvl="1" eaLnBrk="1" hangingPunct="1">
              <a:buFontTx/>
              <a:buChar char="•"/>
            </a:pPr>
            <a:r>
              <a:rPr lang="en-US" altLang="en-US" b="1">
                <a:solidFill>
                  <a:srgbClr val="0000FF"/>
                </a:solidFill>
              </a:rPr>
              <a:t>Oxygen</a:t>
            </a:r>
            <a:r>
              <a:rPr lang="en-US" altLang="en-US">
                <a:solidFill>
                  <a:srgbClr val="FFFF00"/>
                </a:solidFill>
              </a:rPr>
              <a:t> </a:t>
            </a:r>
            <a:r>
              <a:rPr lang="en-US" altLang="en-US"/>
              <a:t>to sustain combustion,</a:t>
            </a:r>
          </a:p>
          <a:p>
            <a:pPr lvl="1" eaLnBrk="1" hangingPunct="1">
              <a:buFontTx/>
              <a:buChar char="•"/>
            </a:pPr>
            <a:r>
              <a:rPr lang="en-US" altLang="en-US" b="1">
                <a:solidFill>
                  <a:srgbClr val="0000FF"/>
                </a:solidFill>
              </a:rPr>
              <a:t>Heat </a:t>
            </a:r>
            <a:r>
              <a:rPr lang="en-US" altLang="en-US"/>
              <a:t>to raise the material to its ignition temperature, </a:t>
            </a:r>
          </a:p>
          <a:p>
            <a:pPr lvl="1" eaLnBrk="1" hangingPunct="1">
              <a:buFontTx/>
              <a:buChar char="•"/>
            </a:pPr>
            <a:r>
              <a:rPr lang="en-US" altLang="en-US" b="1">
                <a:solidFill>
                  <a:srgbClr val="0000FF"/>
                </a:solidFill>
              </a:rPr>
              <a:t>Fuel</a:t>
            </a:r>
            <a:r>
              <a:rPr lang="en-US" altLang="en-US"/>
              <a:t> to support the combustion.</a:t>
            </a:r>
          </a:p>
          <a:p>
            <a:pPr lvl="1" eaLnBrk="1" hangingPunct="1">
              <a:buFontTx/>
              <a:buChar char="•"/>
            </a:pPr>
            <a:endParaRPr lang="en-US" altLang="en-US"/>
          </a:p>
          <a:p>
            <a:pPr eaLnBrk="1" hangingPunct="1"/>
            <a:r>
              <a:rPr lang="en-US" altLang="en-US" sz="1600">
                <a:latin typeface="Copperplate Gothic Bold" panose="020E0705020206020404" pitchFamily="34" charset="0"/>
              </a:rPr>
              <a:t>If you remove </a:t>
            </a:r>
            <a:r>
              <a:rPr lang="en-US" altLang="en-US" sz="1600" b="1" i="1" u="sng">
                <a:latin typeface="Copperplate Gothic Bold" panose="020E0705020206020404" pitchFamily="34" charset="0"/>
              </a:rPr>
              <a:t>any</a:t>
            </a:r>
            <a:r>
              <a:rPr lang="en-US" altLang="en-US" sz="1600">
                <a:latin typeface="Copperplate Gothic Bold" panose="020E0705020206020404" pitchFamily="34" charset="0"/>
              </a:rPr>
              <a:t> of these three elements, the fire will go out.</a:t>
            </a:r>
          </a:p>
          <a:p>
            <a:pPr eaLnBrk="1" hangingPunct="1"/>
            <a:endParaRPr lang="en-CA"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DB0E67B8-5305-AB5C-FCCC-66D09BB902C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9637" indent="-288322">
              <a:defRPr>
                <a:solidFill>
                  <a:schemeClr val="tx1"/>
                </a:solidFill>
                <a:latin typeface="Arial" panose="020B0604020202020204" pitchFamily="34" charset="0"/>
                <a:cs typeface="Arial" panose="020B0604020202020204" pitchFamily="34" charset="0"/>
              </a:defRPr>
            </a:lvl2pPr>
            <a:lvl3pPr marL="1153287" indent="-230657">
              <a:defRPr>
                <a:solidFill>
                  <a:schemeClr val="tx1"/>
                </a:solidFill>
                <a:latin typeface="Arial" panose="020B0604020202020204" pitchFamily="34" charset="0"/>
                <a:cs typeface="Arial" panose="020B0604020202020204" pitchFamily="34" charset="0"/>
              </a:defRPr>
            </a:lvl3pPr>
            <a:lvl4pPr marL="1614602" indent="-230657">
              <a:defRPr>
                <a:solidFill>
                  <a:schemeClr val="tx1"/>
                </a:solidFill>
                <a:latin typeface="Arial" panose="020B0604020202020204" pitchFamily="34" charset="0"/>
                <a:cs typeface="Arial" panose="020B0604020202020204" pitchFamily="34" charset="0"/>
              </a:defRPr>
            </a:lvl4pPr>
            <a:lvl5pPr marL="2075917" indent="-230657">
              <a:defRPr>
                <a:solidFill>
                  <a:schemeClr val="tx1"/>
                </a:solidFill>
                <a:latin typeface="Arial" panose="020B0604020202020204" pitchFamily="34" charset="0"/>
                <a:cs typeface="Arial" panose="020B0604020202020204" pitchFamily="34" charset="0"/>
              </a:defRPr>
            </a:lvl5pPr>
            <a:lvl6pPr marL="2537231"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98546"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59861"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1176"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EEA67B5-1031-4D8D-BA07-11DBFBCBBF14}" type="slidenum">
              <a:rPr lang="en-US" altLang="en-US" smtClean="0"/>
              <a:pPr/>
              <a:t>97</a:t>
            </a:fld>
            <a:endParaRPr lang="en-US" altLang="en-US"/>
          </a:p>
        </p:txBody>
      </p:sp>
      <p:sp>
        <p:nvSpPr>
          <p:cNvPr id="44035" name="Rectangle 2">
            <a:extLst>
              <a:ext uri="{FF2B5EF4-FFF2-40B4-BE49-F238E27FC236}">
                <a16:creationId xmlns:a16="http://schemas.microsoft.com/office/drawing/2014/main" id="{4DDA3BAC-657F-AE2A-AAB8-552B1788353E}"/>
              </a:ext>
            </a:extLst>
          </p:cNvPr>
          <p:cNvSpPr>
            <a:spLocks noGrp="1" noRot="1" noChangeAspect="1" noChangeArrowheads="1" noTextEdit="1"/>
          </p:cNvSpPr>
          <p:nvPr>
            <p:ph type="sldImg"/>
          </p:nvPr>
        </p:nvSpPr>
        <p:spPr>
          <a:ln/>
        </p:spPr>
        <p:txBody>
          <a:bodyPr/>
          <a:lstStyle/>
          <a:p>
            <a:endParaRPr lang="en-US"/>
          </a:p>
        </p:txBody>
      </p:sp>
      <p:sp>
        <p:nvSpPr>
          <p:cNvPr id="44036" name="Rectangle 3">
            <a:extLst>
              <a:ext uri="{FF2B5EF4-FFF2-40B4-BE49-F238E27FC236}">
                <a16:creationId xmlns:a16="http://schemas.microsoft.com/office/drawing/2014/main" id="{B7C8C3B5-20D0-2CE0-A6A9-1FA9DB36A89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Review slide emphasis that we are not looking for heroes … let it burn if there is any doubt.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ED8BE1B1-50EF-2F92-6881-6012B42C168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9637" indent="-288322">
              <a:defRPr>
                <a:solidFill>
                  <a:schemeClr val="tx1"/>
                </a:solidFill>
                <a:latin typeface="Arial" panose="020B0604020202020204" pitchFamily="34" charset="0"/>
                <a:cs typeface="Arial" panose="020B0604020202020204" pitchFamily="34" charset="0"/>
              </a:defRPr>
            </a:lvl2pPr>
            <a:lvl3pPr marL="1153287" indent="-230657">
              <a:defRPr>
                <a:solidFill>
                  <a:schemeClr val="tx1"/>
                </a:solidFill>
                <a:latin typeface="Arial" panose="020B0604020202020204" pitchFamily="34" charset="0"/>
                <a:cs typeface="Arial" panose="020B0604020202020204" pitchFamily="34" charset="0"/>
              </a:defRPr>
            </a:lvl3pPr>
            <a:lvl4pPr marL="1614602" indent="-230657">
              <a:defRPr>
                <a:solidFill>
                  <a:schemeClr val="tx1"/>
                </a:solidFill>
                <a:latin typeface="Arial" panose="020B0604020202020204" pitchFamily="34" charset="0"/>
                <a:cs typeface="Arial" panose="020B0604020202020204" pitchFamily="34" charset="0"/>
              </a:defRPr>
            </a:lvl4pPr>
            <a:lvl5pPr marL="2075917" indent="-230657">
              <a:defRPr>
                <a:solidFill>
                  <a:schemeClr val="tx1"/>
                </a:solidFill>
                <a:latin typeface="Arial" panose="020B0604020202020204" pitchFamily="34" charset="0"/>
                <a:cs typeface="Arial" panose="020B0604020202020204" pitchFamily="34" charset="0"/>
              </a:defRPr>
            </a:lvl5pPr>
            <a:lvl6pPr marL="2537231"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98546"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59861"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1176"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4064F5E-6287-40B7-9C1A-C0549EBC18E8}" type="slidenum">
              <a:rPr lang="en-US" altLang="en-US" smtClean="0"/>
              <a:pPr/>
              <a:t>98</a:t>
            </a:fld>
            <a:endParaRPr lang="en-US" altLang="en-US"/>
          </a:p>
        </p:txBody>
      </p:sp>
      <p:sp>
        <p:nvSpPr>
          <p:cNvPr id="46083" name="Rectangle 2">
            <a:extLst>
              <a:ext uri="{FF2B5EF4-FFF2-40B4-BE49-F238E27FC236}">
                <a16:creationId xmlns:a16="http://schemas.microsoft.com/office/drawing/2014/main" id="{F5F4A0B1-681B-2524-4A72-669161886305}"/>
              </a:ext>
            </a:extLst>
          </p:cNvPr>
          <p:cNvSpPr>
            <a:spLocks noGrp="1" noRot="1" noChangeAspect="1" noChangeArrowheads="1" noTextEdit="1"/>
          </p:cNvSpPr>
          <p:nvPr>
            <p:ph type="sldImg"/>
          </p:nvPr>
        </p:nvSpPr>
        <p:spPr>
          <a:ln/>
        </p:spPr>
        <p:txBody>
          <a:bodyPr/>
          <a:lstStyle/>
          <a:p>
            <a:endParaRPr lang="en-US"/>
          </a:p>
        </p:txBody>
      </p:sp>
      <p:sp>
        <p:nvSpPr>
          <p:cNvPr id="46084" name="Rectangle 3">
            <a:extLst>
              <a:ext uri="{FF2B5EF4-FFF2-40B4-BE49-F238E27FC236}">
                <a16:creationId xmlns:a16="http://schemas.microsoft.com/office/drawing/2014/main" id="{A6716095-CA94-D682-5B2A-3B304296227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Slides 21 to 27 – Roll through discussing interesting ones that the learners identify.  Speed at which you go through slides will be dependant upon time.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72136E7-DD91-4810-B536-98725994E100}" type="slidenum">
              <a:rPr lang="en-US" altLang="en-US" smtClean="0"/>
              <a:pPr>
                <a:defRPr/>
              </a:pPr>
              <a:t>99</a:t>
            </a:fld>
            <a:endParaRPr lang="en-US" altLang="en-US"/>
          </a:p>
        </p:txBody>
      </p:sp>
    </p:spTree>
    <p:extLst>
      <p:ext uri="{BB962C8B-B14F-4D97-AF65-F5344CB8AC3E}">
        <p14:creationId xmlns:p14="http://schemas.microsoft.com/office/powerpoint/2010/main" val="9163086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72136E7-DD91-4810-B536-98725994E100}" type="slidenum">
              <a:rPr lang="en-US" altLang="en-US" smtClean="0"/>
              <a:pPr>
                <a:defRPr/>
              </a:pPr>
              <a:t>100</a:t>
            </a:fld>
            <a:endParaRPr lang="en-US" altLang="en-US"/>
          </a:p>
        </p:txBody>
      </p:sp>
    </p:spTree>
    <p:extLst>
      <p:ext uri="{BB962C8B-B14F-4D97-AF65-F5344CB8AC3E}">
        <p14:creationId xmlns:p14="http://schemas.microsoft.com/office/powerpoint/2010/main" val="19566682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72136E7-DD91-4810-B536-98725994E100}" type="slidenum">
              <a:rPr lang="en-US" altLang="en-US" smtClean="0"/>
              <a:pPr>
                <a:defRPr/>
              </a:pPr>
              <a:t>101</a:t>
            </a:fld>
            <a:endParaRPr lang="en-US" altLang="en-US"/>
          </a:p>
        </p:txBody>
      </p:sp>
    </p:spTree>
    <p:extLst>
      <p:ext uri="{BB962C8B-B14F-4D97-AF65-F5344CB8AC3E}">
        <p14:creationId xmlns:p14="http://schemas.microsoft.com/office/powerpoint/2010/main" val="36278262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72136E7-DD91-4810-B536-98725994E100}" type="slidenum">
              <a:rPr lang="en-US" altLang="en-US" smtClean="0"/>
              <a:pPr>
                <a:defRPr/>
              </a:pPr>
              <a:t>102</a:t>
            </a:fld>
            <a:endParaRPr lang="en-US" altLang="en-US"/>
          </a:p>
        </p:txBody>
      </p:sp>
    </p:spTree>
    <p:extLst>
      <p:ext uri="{BB962C8B-B14F-4D97-AF65-F5344CB8AC3E}">
        <p14:creationId xmlns:p14="http://schemas.microsoft.com/office/powerpoint/2010/main" val="6521956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72136E7-DD91-4810-B536-98725994E100}" type="slidenum">
              <a:rPr lang="en-US" altLang="en-US" smtClean="0"/>
              <a:pPr>
                <a:defRPr/>
              </a:pPr>
              <a:t>103</a:t>
            </a:fld>
            <a:endParaRPr lang="en-US" altLang="en-US"/>
          </a:p>
        </p:txBody>
      </p:sp>
    </p:spTree>
    <p:extLst>
      <p:ext uri="{BB962C8B-B14F-4D97-AF65-F5344CB8AC3E}">
        <p14:creationId xmlns:p14="http://schemas.microsoft.com/office/powerpoint/2010/main" val="22458420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72136E7-DD91-4810-B536-98725994E100}" type="slidenum">
              <a:rPr lang="en-US" altLang="en-US" smtClean="0"/>
              <a:pPr>
                <a:defRPr/>
              </a:pPr>
              <a:t>104</a:t>
            </a:fld>
            <a:endParaRPr lang="en-US" altLang="en-US"/>
          </a:p>
        </p:txBody>
      </p:sp>
    </p:spTree>
    <p:extLst>
      <p:ext uri="{BB962C8B-B14F-4D97-AF65-F5344CB8AC3E}">
        <p14:creationId xmlns:p14="http://schemas.microsoft.com/office/powerpoint/2010/main" val="28605053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E8BF92BF-EC93-BF04-471E-181EFB3978B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9637" indent="-288322">
              <a:defRPr>
                <a:solidFill>
                  <a:schemeClr val="tx1"/>
                </a:solidFill>
                <a:latin typeface="Arial" panose="020B0604020202020204" pitchFamily="34" charset="0"/>
                <a:cs typeface="Arial" panose="020B0604020202020204" pitchFamily="34" charset="0"/>
              </a:defRPr>
            </a:lvl2pPr>
            <a:lvl3pPr marL="1153287" indent="-230657">
              <a:defRPr>
                <a:solidFill>
                  <a:schemeClr val="tx1"/>
                </a:solidFill>
                <a:latin typeface="Arial" panose="020B0604020202020204" pitchFamily="34" charset="0"/>
                <a:cs typeface="Arial" panose="020B0604020202020204" pitchFamily="34" charset="0"/>
              </a:defRPr>
            </a:lvl3pPr>
            <a:lvl4pPr marL="1614602" indent="-230657">
              <a:defRPr>
                <a:solidFill>
                  <a:schemeClr val="tx1"/>
                </a:solidFill>
                <a:latin typeface="Arial" panose="020B0604020202020204" pitchFamily="34" charset="0"/>
                <a:cs typeface="Arial" panose="020B0604020202020204" pitchFamily="34" charset="0"/>
              </a:defRPr>
            </a:lvl4pPr>
            <a:lvl5pPr marL="2075917" indent="-230657">
              <a:defRPr>
                <a:solidFill>
                  <a:schemeClr val="tx1"/>
                </a:solidFill>
                <a:latin typeface="Arial" panose="020B0604020202020204" pitchFamily="34" charset="0"/>
                <a:cs typeface="Arial" panose="020B0604020202020204" pitchFamily="34" charset="0"/>
              </a:defRPr>
            </a:lvl5pPr>
            <a:lvl6pPr marL="2537231"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98546"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59861"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1176"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73AB51F-FDED-456C-840D-3FA55BBDC7A8}" type="slidenum">
              <a:rPr lang="en-US" altLang="en-US" smtClean="0"/>
              <a:pPr/>
              <a:t>105</a:t>
            </a:fld>
            <a:endParaRPr lang="en-US" altLang="en-US"/>
          </a:p>
        </p:txBody>
      </p:sp>
      <p:sp>
        <p:nvSpPr>
          <p:cNvPr id="54275" name="Rectangle 2">
            <a:extLst>
              <a:ext uri="{FF2B5EF4-FFF2-40B4-BE49-F238E27FC236}">
                <a16:creationId xmlns:a16="http://schemas.microsoft.com/office/drawing/2014/main" id="{72EA7649-8396-626A-2D87-D1C531159CE7}"/>
              </a:ext>
            </a:extLst>
          </p:cNvPr>
          <p:cNvSpPr>
            <a:spLocks noGrp="1" noRot="1" noChangeAspect="1" noChangeArrowheads="1" noTextEdit="1"/>
          </p:cNvSpPr>
          <p:nvPr>
            <p:ph type="sldImg"/>
          </p:nvPr>
        </p:nvSpPr>
        <p:spPr>
          <a:ln/>
        </p:spPr>
        <p:txBody>
          <a:bodyPr/>
          <a:lstStyle/>
          <a:p>
            <a:endParaRPr lang="en-US"/>
          </a:p>
        </p:txBody>
      </p:sp>
      <p:sp>
        <p:nvSpPr>
          <p:cNvPr id="54276" name="Rectangle 3">
            <a:extLst>
              <a:ext uri="{FF2B5EF4-FFF2-40B4-BE49-F238E27FC236}">
                <a16:creationId xmlns:a16="http://schemas.microsoft.com/office/drawing/2014/main" id="{54384112-8E94-6835-A987-6CBF4EDFC91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Review slide.</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While Contractor was working on a sewer line, a backhoe operator ruptured a pipeline carrying crude oil.</a:t>
            </a:r>
          </a:p>
          <a:p>
            <a:r>
              <a:rPr lang="en-US"/>
              <a:t>The Contractor used as-built drawings from 1957 to locate the pipeline which turned out not being accurate.</a:t>
            </a:r>
          </a:p>
          <a:p>
            <a:endParaRPr lang="en-US"/>
          </a:p>
          <a:p>
            <a:r>
              <a:rPr lang="en-US"/>
              <a:t>Resulted in 224 m3 of crude being spilled onto 44 properties and onto the shoreline through storm water outfall.</a:t>
            </a:r>
          </a:p>
          <a:p>
            <a:endParaRPr lang="en-US"/>
          </a:p>
        </p:txBody>
      </p:sp>
      <p:sp>
        <p:nvSpPr>
          <p:cNvPr id="4" name="Slide Number Placeholder 3"/>
          <p:cNvSpPr>
            <a:spLocks noGrp="1"/>
          </p:cNvSpPr>
          <p:nvPr>
            <p:ph type="sldNum" sz="quarter" idx="5"/>
          </p:nvPr>
        </p:nvSpPr>
        <p:spPr/>
        <p:txBody>
          <a:bodyPr/>
          <a:lstStyle/>
          <a:p>
            <a:fld id="{F4A4C7BA-69E5-4DB9-A514-7921A59A2A8C}" type="slidenum">
              <a:rPr lang="en-US" smtClean="0"/>
              <a:t>123</a:t>
            </a:fld>
            <a:endParaRPr lang="en-US"/>
          </a:p>
        </p:txBody>
      </p:sp>
    </p:spTree>
    <p:extLst>
      <p:ext uri="{BB962C8B-B14F-4D97-AF65-F5344CB8AC3E}">
        <p14:creationId xmlns:p14="http://schemas.microsoft.com/office/powerpoint/2010/main" val="219267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F96A3B2C-7360-D246-A05B-B6577E75ED9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9637" indent="-288322">
              <a:defRPr>
                <a:solidFill>
                  <a:schemeClr val="tx1"/>
                </a:solidFill>
                <a:latin typeface="Arial" panose="020B0604020202020204" pitchFamily="34" charset="0"/>
                <a:cs typeface="Arial" panose="020B0604020202020204" pitchFamily="34" charset="0"/>
              </a:defRPr>
            </a:lvl2pPr>
            <a:lvl3pPr marL="1153287" indent="-230657">
              <a:defRPr>
                <a:solidFill>
                  <a:schemeClr val="tx1"/>
                </a:solidFill>
                <a:latin typeface="Arial" panose="020B0604020202020204" pitchFamily="34" charset="0"/>
                <a:cs typeface="Arial" panose="020B0604020202020204" pitchFamily="34" charset="0"/>
              </a:defRPr>
            </a:lvl3pPr>
            <a:lvl4pPr marL="1614602" indent="-230657">
              <a:defRPr>
                <a:solidFill>
                  <a:schemeClr val="tx1"/>
                </a:solidFill>
                <a:latin typeface="Arial" panose="020B0604020202020204" pitchFamily="34" charset="0"/>
                <a:cs typeface="Arial" panose="020B0604020202020204" pitchFamily="34" charset="0"/>
              </a:defRPr>
            </a:lvl4pPr>
            <a:lvl5pPr marL="2075917" indent="-230657">
              <a:defRPr>
                <a:solidFill>
                  <a:schemeClr val="tx1"/>
                </a:solidFill>
                <a:latin typeface="Arial" panose="020B0604020202020204" pitchFamily="34" charset="0"/>
                <a:cs typeface="Arial" panose="020B0604020202020204" pitchFamily="34" charset="0"/>
              </a:defRPr>
            </a:lvl5pPr>
            <a:lvl6pPr marL="2537231"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98546"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59861"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1176"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9ECBD3A-6CEF-442C-8F3C-11E01A2BB7B4}" type="slidenum">
              <a:rPr lang="en-US" altLang="en-US" smtClean="0"/>
              <a:pPr/>
              <a:t>80</a:t>
            </a:fld>
            <a:endParaRPr lang="en-US" altLang="en-US"/>
          </a:p>
        </p:txBody>
      </p:sp>
      <p:sp>
        <p:nvSpPr>
          <p:cNvPr id="13315" name="Rectangle 2">
            <a:extLst>
              <a:ext uri="{FF2B5EF4-FFF2-40B4-BE49-F238E27FC236}">
                <a16:creationId xmlns:a16="http://schemas.microsoft.com/office/drawing/2014/main" id="{6AEC9072-E96C-5C4E-5D8E-9AA8CBF02B18}"/>
              </a:ext>
            </a:extLst>
          </p:cNvPr>
          <p:cNvSpPr>
            <a:spLocks noGrp="1" noRot="1" noChangeAspect="1" noChangeArrowheads="1" noTextEdit="1"/>
          </p:cNvSpPr>
          <p:nvPr>
            <p:ph type="sldImg"/>
          </p:nvPr>
        </p:nvSpPr>
        <p:spPr>
          <a:xfrm>
            <a:off x="420688" y="703263"/>
            <a:ext cx="6184900" cy="3479800"/>
          </a:xfrm>
          <a:ln w="12700" cap="flat">
            <a:solidFill>
              <a:schemeClr val="tx1"/>
            </a:solidFill>
          </a:ln>
        </p:spPr>
        <p:txBody>
          <a:bodyPr/>
          <a:lstStyle/>
          <a:p>
            <a:endParaRPr lang="en-US"/>
          </a:p>
        </p:txBody>
      </p:sp>
      <p:sp>
        <p:nvSpPr>
          <p:cNvPr id="13316" name="Rectangle 3">
            <a:extLst>
              <a:ext uri="{FF2B5EF4-FFF2-40B4-BE49-F238E27FC236}">
                <a16:creationId xmlns:a16="http://schemas.microsoft.com/office/drawing/2014/main" id="{460436B3-EC23-ED8F-186D-227814C6440C}"/>
              </a:ext>
            </a:extLst>
          </p:cNvPr>
          <p:cNvSpPr>
            <a:spLocks noGrp="1" noChangeArrowheads="1"/>
          </p:cNvSpPr>
          <p:nvPr>
            <p:ph type="body" idx="1"/>
          </p:nvPr>
        </p:nvSpPr>
        <p:spPr>
          <a:xfrm>
            <a:off x="888716" y="4654551"/>
            <a:ext cx="5149418" cy="374572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974" tIns="45181" rIns="91974" bIns="45181"/>
          <a:lstStyle/>
          <a:p>
            <a:pPr eaLnBrk="1" hangingPunct="1"/>
            <a:r>
              <a:rPr lang="en-US" altLang="en-US"/>
              <a:t>Describe the 5 fire classes pointing out the new (pictogram) and old (letters) symbols.</a:t>
            </a:r>
          </a:p>
          <a:p>
            <a:pPr eaLnBrk="1" hangingPunct="1"/>
            <a:r>
              <a:rPr lang="en-US" altLang="en-US"/>
              <a:t>Most everyone will be using a combination dry chemical extinguisher (ABC). Regardless of the extinguisher get proper training from your employer on its use</a:t>
            </a:r>
          </a:p>
          <a:p>
            <a:pPr eaLnBrk="1" hangingPunct="1"/>
            <a:r>
              <a:rPr lang="en-US" altLang="en-US" b="1"/>
              <a:t>NEVER </a:t>
            </a:r>
            <a:r>
              <a:rPr lang="en-US" altLang="en-US"/>
              <a:t>fight a metal fire. The fumes could </a:t>
            </a:r>
            <a:r>
              <a:rPr lang="en-US" altLang="en-US" u="sng"/>
              <a:t>kill</a:t>
            </a:r>
            <a:r>
              <a:rPr lang="en-US" altLang="en-US"/>
              <a:t> you.  Emergency Response Team ONLY fight metal fires.</a:t>
            </a:r>
            <a:endParaRPr lang="en-US" altLang="en-US" b="1"/>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txBody>
          <a:bodyPr/>
          <a:lstStyle/>
          <a:p>
            <a:endParaRPr lang="en-US"/>
          </a:p>
        </p:txBody>
      </p:sp>
      <p:sp>
        <p:nvSpPr>
          <p:cNvPr id="3" name="Notes Placeholder 2"/>
          <p:cNvSpPr>
            <a:spLocks noGrp="1"/>
          </p:cNvSpPr>
          <p:nvPr>
            <p:ph type="body" idx="1"/>
          </p:nvPr>
        </p:nvSpPr>
        <p:spPr/>
        <p:txBody>
          <a:bodyPr/>
          <a:lstStyle/>
          <a:p>
            <a:r>
              <a:rPr lang="en-US"/>
              <a:t>Top picture: aftermath of Burnaby oil spill</a:t>
            </a:r>
          </a:p>
          <a:p>
            <a:r>
              <a:rPr lang="en-US"/>
              <a:t>Bottom picture: aftermath of oil spill in wetland area</a:t>
            </a:r>
          </a:p>
        </p:txBody>
      </p:sp>
      <p:sp>
        <p:nvSpPr>
          <p:cNvPr id="4" name="Slide Number Placeholder 3"/>
          <p:cNvSpPr>
            <a:spLocks noGrp="1"/>
          </p:cNvSpPr>
          <p:nvPr>
            <p:ph type="sldNum" sz="quarter" idx="5"/>
          </p:nvPr>
        </p:nvSpPr>
        <p:spPr/>
        <p:txBody>
          <a:bodyPr/>
          <a:lstStyle/>
          <a:p>
            <a:fld id="{F4A4C7BA-69E5-4DB9-A514-7921A59A2A8C}" type="slidenum">
              <a:rPr lang="en-US" smtClean="0"/>
              <a:t>125</a:t>
            </a:fld>
            <a:endParaRPr lang="en-US"/>
          </a:p>
        </p:txBody>
      </p:sp>
    </p:spTree>
    <p:extLst>
      <p:ext uri="{BB962C8B-B14F-4D97-AF65-F5344CB8AC3E}">
        <p14:creationId xmlns:p14="http://schemas.microsoft.com/office/powerpoint/2010/main" val="13232031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Video is showing a controlled burst test.</a:t>
            </a:r>
          </a:p>
          <a:p>
            <a:endParaRPr lang="en-US"/>
          </a:p>
          <a:p>
            <a:r>
              <a:rPr lang="en-US"/>
              <a:t>A section of pipe is buried, filled with natural gas and ignited in a controlled manner.</a:t>
            </a:r>
          </a:p>
        </p:txBody>
      </p:sp>
      <p:sp>
        <p:nvSpPr>
          <p:cNvPr id="4" name="Slide Number Placeholder 3"/>
          <p:cNvSpPr>
            <a:spLocks noGrp="1"/>
          </p:cNvSpPr>
          <p:nvPr>
            <p:ph type="sldNum" sz="quarter" idx="5"/>
          </p:nvPr>
        </p:nvSpPr>
        <p:spPr/>
        <p:txBody>
          <a:bodyPr/>
          <a:lstStyle/>
          <a:p>
            <a:fld id="{F4A4C7BA-69E5-4DB9-A514-7921A59A2A8C}" type="slidenum">
              <a:rPr lang="en-US" smtClean="0"/>
              <a:t>127</a:t>
            </a:fld>
            <a:endParaRPr lang="en-US"/>
          </a:p>
        </p:txBody>
      </p:sp>
    </p:spTree>
    <p:extLst>
      <p:ext uri="{BB962C8B-B14F-4D97-AF65-F5344CB8AC3E}">
        <p14:creationId xmlns:p14="http://schemas.microsoft.com/office/powerpoint/2010/main" val="7942033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Video is showing the result of a natural gas pipeline explosion which burned for 12 hours and left 4,000 people without heat in the dead of winter.</a:t>
            </a:r>
          </a:p>
        </p:txBody>
      </p:sp>
      <p:sp>
        <p:nvSpPr>
          <p:cNvPr id="4" name="Slide Number Placeholder 3"/>
          <p:cNvSpPr>
            <a:spLocks noGrp="1"/>
          </p:cNvSpPr>
          <p:nvPr>
            <p:ph type="sldNum" sz="quarter" idx="5"/>
          </p:nvPr>
        </p:nvSpPr>
        <p:spPr/>
        <p:txBody>
          <a:bodyPr/>
          <a:lstStyle/>
          <a:p>
            <a:fld id="{F4A4C7BA-69E5-4DB9-A514-7921A59A2A8C}" type="slidenum">
              <a:rPr lang="en-US" smtClean="0"/>
              <a:t>129</a:t>
            </a:fld>
            <a:endParaRPr lang="en-US"/>
          </a:p>
        </p:txBody>
      </p:sp>
    </p:spTree>
    <p:extLst>
      <p:ext uri="{BB962C8B-B14F-4D97-AF65-F5344CB8AC3E}">
        <p14:creationId xmlns:p14="http://schemas.microsoft.com/office/powerpoint/2010/main" val="19460385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txBody>
          <a:bodyPr/>
          <a:lstStyle/>
          <a:p>
            <a:endParaRPr lang="en-US"/>
          </a:p>
        </p:txBody>
      </p:sp>
      <p:sp>
        <p:nvSpPr>
          <p:cNvPr id="3" name="Notes Placeholder 2"/>
          <p:cNvSpPr>
            <a:spLocks noGrp="1"/>
          </p:cNvSpPr>
          <p:nvPr>
            <p:ph type="body" idx="1"/>
          </p:nvPr>
        </p:nvSpPr>
        <p:spPr/>
        <p:txBody>
          <a:bodyPr/>
          <a:lstStyle/>
          <a:p>
            <a:r>
              <a:rPr lang="en-US"/>
              <a:t>Top right: natural gas pipeline explosion across large highway</a:t>
            </a:r>
          </a:p>
          <a:p>
            <a:r>
              <a:rPr lang="en-US"/>
              <a:t>Bottom right: aftermath of natural gas pipeline explosion showing large crater left behind</a:t>
            </a:r>
          </a:p>
        </p:txBody>
      </p:sp>
      <p:sp>
        <p:nvSpPr>
          <p:cNvPr id="4" name="Slide Number Placeholder 3"/>
          <p:cNvSpPr>
            <a:spLocks noGrp="1"/>
          </p:cNvSpPr>
          <p:nvPr>
            <p:ph type="sldNum" sz="quarter" idx="5"/>
          </p:nvPr>
        </p:nvSpPr>
        <p:spPr/>
        <p:txBody>
          <a:bodyPr/>
          <a:lstStyle/>
          <a:p>
            <a:fld id="{F4A4C7BA-69E5-4DB9-A514-7921A59A2A8C}" type="slidenum">
              <a:rPr lang="en-US" smtClean="0"/>
              <a:t>131</a:t>
            </a:fld>
            <a:endParaRPr lang="en-US"/>
          </a:p>
        </p:txBody>
      </p:sp>
    </p:spTree>
    <p:extLst>
      <p:ext uri="{BB962C8B-B14F-4D97-AF65-F5344CB8AC3E}">
        <p14:creationId xmlns:p14="http://schemas.microsoft.com/office/powerpoint/2010/main" val="13778498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Result of articulating truck bed making contact with overhead transmission lines</a:t>
            </a:r>
          </a:p>
        </p:txBody>
      </p:sp>
      <p:sp>
        <p:nvSpPr>
          <p:cNvPr id="4" name="Slide Number Placeholder 3"/>
          <p:cNvSpPr>
            <a:spLocks noGrp="1"/>
          </p:cNvSpPr>
          <p:nvPr>
            <p:ph type="sldNum" sz="quarter" idx="5"/>
          </p:nvPr>
        </p:nvSpPr>
        <p:spPr/>
        <p:txBody>
          <a:bodyPr/>
          <a:lstStyle/>
          <a:p>
            <a:fld id="{F4A4C7BA-69E5-4DB9-A514-7921A59A2A8C}" type="slidenum">
              <a:rPr lang="en-US" smtClean="0"/>
              <a:t>132</a:t>
            </a:fld>
            <a:endParaRPr lang="en-US"/>
          </a:p>
        </p:txBody>
      </p:sp>
    </p:spTree>
    <p:extLst>
      <p:ext uri="{BB962C8B-B14F-4D97-AF65-F5344CB8AC3E}">
        <p14:creationId xmlns:p14="http://schemas.microsoft.com/office/powerpoint/2010/main" val="4687940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C7BA-69E5-4DB9-A514-7921A59A2A8C}" type="slidenum">
              <a:rPr lang="en-US" smtClean="0"/>
              <a:t>134</a:t>
            </a:fld>
            <a:endParaRPr lang="en-US"/>
          </a:p>
        </p:txBody>
      </p:sp>
    </p:spTree>
    <p:extLst>
      <p:ext uri="{BB962C8B-B14F-4D97-AF65-F5344CB8AC3E}">
        <p14:creationId xmlns:p14="http://schemas.microsoft.com/office/powerpoint/2010/main" val="38412852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F3B8E3-E788-4A4F-BA9D-F25B4B560710}" type="slidenum">
              <a:rPr lang="en-US" smtClean="0"/>
              <a:t>207</a:t>
            </a:fld>
            <a:endParaRPr lang="en-US"/>
          </a:p>
        </p:txBody>
      </p:sp>
    </p:spTree>
    <p:extLst>
      <p:ext uri="{BB962C8B-B14F-4D97-AF65-F5344CB8AC3E}">
        <p14:creationId xmlns:p14="http://schemas.microsoft.com/office/powerpoint/2010/main" val="1918794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470603E3-93D6-EE26-D29A-24F496BD1BB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9637" indent="-288322">
              <a:defRPr>
                <a:solidFill>
                  <a:schemeClr val="tx1"/>
                </a:solidFill>
                <a:latin typeface="Arial" panose="020B0604020202020204" pitchFamily="34" charset="0"/>
                <a:cs typeface="Arial" panose="020B0604020202020204" pitchFamily="34" charset="0"/>
              </a:defRPr>
            </a:lvl2pPr>
            <a:lvl3pPr marL="1153287" indent="-230657">
              <a:defRPr>
                <a:solidFill>
                  <a:schemeClr val="tx1"/>
                </a:solidFill>
                <a:latin typeface="Arial" panose="020B0604020202020204" pitchFamily="34" charset="0"/>
                <a:cs typeface="Arial" panose="020B0604020202020204" pitchFamily="34" charset="0"/>
              </a:defRPr>
            </a:lvl3pPr>
            <a:lvl4pPr marL="1614602" indent="-230657">
              <a:defRPr>
                <a:solidFill>
                  <a:schemeClr val="tx1"/>
                </a:solidFill>
                <a:latin typeface="Arial" panose="020B0604020202020204" pitchFamily="34" charset="0"/>
                <a:cs typeface="Arial" panose="020B0604020202020204" pitchFamily="34" charset="0"/>
              </a:defRPr>
            </a:lvl4pPr>
            <a:lvl5pPr marL="2075917" indent="-230657">
              <a:defRPr>
                <a:solidFill>
                  <a:schemeClr val="tx1"/>
                </a:solidFill>
                <a:latin typeface="Arial" panose="020B0604020202020204" pitchFamily="34" charset="0"/>
                <a:cs typeface="Arial" panose="020B0604020202020204" pitchFamily="34" charset="0"/>
              </a:defRPr>
            </a:lvl5pPr>
            <a:lvl6pPr marL="2537231"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98546"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59861"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1176"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45E40AC-9EA1-44C6-8E54-10185D0AE101}" type="slidenum">
              <a:rPr lang="en-US" altLang="en-US" smtClean="0"/>
              <a:pPr/>
              <a:t>81</a:t>
            </a:fld>
            <a:endParaRPr lang="en-US" altLang="en-US"/>
          </a:p>
        </p:txBody>
      </p:sp>
      <p:sp>
        <p:nvSpPr>
          <p:cNvPr id="15363" name="Rectangle 2">
            <a:extLst>
              <a:ext uri="{FF2B5EF4-FFF2-40B4-BE49-F238E27FC236}">
                <a16:creationId xmlns:a16="http://schemas.microsoft.com/office/drawing/2014/main" id="{28BC28F5-A131-4807-5E42-E3DA04EEDCDC}"/>
              </a:ext>
            </a:extLst>
          </p:cNvPr>
          <p:cNvSpPr>
            <a:spLocks noGrp="1" noRot="1" noChangeAspect="1" noChangeArrowheads="1" noTextEdit="1"/>
          </p:cNvSpPr>
          <p:nvPr>
            <p:ph type="sldImg"/>
          </p:nvPr>
        </p:nvSpPr>
        <p:spPr>
          <a:xfrm>
            <a:off x="420688" y="703263"/>
            <a:ext cx="6184900" cy="3479800"/>
          </a:xfrm>
          <a:ln w="12700" cap="flat">
            <a:solidFill>
              <a:schemeClr val="tx1"/>
            </a:solidFill>
          </a:ln>
        </p:spPr>
        <p:txBody>
          <a:bodyPr/>
          <a:lstStyle/>
          <a:p>
            <a:endParaRPr lang="en-US"/>
          </a:p>
        </p:txBody>
      </p:sp>
      <p:sp>
        <p:nvSpPr>
          <p:cNvPr id="15364" name="Rectangle 3">
            <a:extLst>
              <a:ext uri="{FF2B5EF4-FFF2-40B4-BE49-F238E27FC236}">
                <a16:creationId xmlns:a16="http://schemas.microsoft.com/office/drawing/2014/main" id="{80FB0313-9D55-7BC2-5998-D8DF0388A622}"/>
              </a:ext>
            </a:extLst>
          </p:cNvPr>
          <p:cNvSpPr>
            <a:spLocks noGrp="1" noChangeArrowheads="1"/>
          </p:cNvSpPr>
          <p:nvPr>
            <p:ph type="body" idx="1"/>
          </p:nvPr>
        </p:nvSpPr>
        <p:spPr>
          <a:xfrm>
            <a:off x="936842" y="4422543"/>
            <a:ext cx="5149418" cy="418893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974" tIns="45181" rIns="91974" bIns="45181"/>
          <a:lstStyle/>
          <a:p>
            <a:pPr eaLnBrk="1" hangingPunct="1"/>
            <a:r>
              <a:rPr lang="en-US" altLang="en-US"/>
              <a:t>Point out different components of portable fire extinguisher.  Point out that co</a:t>
            </a:r>
            <a:r>
              <a:rPr lang="en-US" altLang="en-US" baseline="-25000"/>
              <a:t>2</a:t>
            </a:r>
            <a:r>
              <a:rPr lang="en-US" altLang="en-US"/>
              <a:t> extinguisher is unique in that it does not have pressure gauge. Emphasize that everyone should know the individual extinguishers in their area; how to find them and how to use them.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470603E3-93D6-EE26-D29A-24F496BD1BB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9637" indent="-288322">
              <a:defRPr>
                <a:solidFill>
                  <a:schemeClr val="tx1"/>
                </a:solidFill>
                <a:latin typeface="Arial" panose="020B0604020202020204" pitchFamily="34" charset="0"/>
                <a:cs typeface="Arial" panose="020B0604020202020204" pitchFamily="34" charset="0"/>
              </a:defRPr>
            </a:lvl2pPr>
            <a:lvl3pPr marL="1153287" indent="-230657">
              <a:defRPr>
                <a:solidFill>
                  <a:schemeClr val="tx1"/>
                </a:solidFill>
                <a:latin typeface="Arial" panose="020B0604020202020204" pitchFamily="34" charset="0"/>
                <a:cs typeface="Arial" panose="020B0604020202020204" pitchFamily="34" charset="0"/>
              </a:defRPr>
            </a:lvl3pPr>
            <a:lvl4pPr marL="1614602" indent="-230657">
              <a:defRPr>
                <a:solidFill>
                  <a:schemeClr val="tx1"/>
                </a:solidFill>
                <a:latin typeface="Arial" panose="020B0604020202020204" pitchFamily="34" charset="0"/>
                <a:cs typeface="Arial" panose="020B0604020202020204" pitchFamily="34" charset="0"/>
              </a:defRPr>
            </a:lvl4pPr>
            <a:lvl5pPr marL="2075917" indent="-230657">
              <a:defRPr>
                <a:solidFill>
                  <a:schemeClr val="tx1"/>
                </a:solidFill>
                <a:latin typeface="Arial" panose="020B0604020202020204" pitchFamily="34" charset="0"/>
                <a:cs typeface="Arial" panose="020B0604020202020204" pitchFamily="34" charset="0"/>
              </a:defRPr>
            </a:lvl5pPr>
            <a:lvl6pPr marL="2537231"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98546"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59861"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1176"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45E40AC-9EA1-44C6-8E54-10185D0AE101}" type="slidenum">
              <a:rPr lang="en-US" altLang="en-US" smtClean="0"/>
              <a:pPr/>
              <a:t>82</a:t>
            </a:fld>
            <a:endParaRPr lang="en-US" altLang="en-US"/>
          </a:p>
        </p:txBody>
      </p:sp>
      <p:sp>
        <p:nvSpPr>
          <p:cNvPr id="15363" name="Rectangle 2">
            <a:extLst>
              <a:ext uri="{FF2B5EF4-FFF2-40B4-BE49-F238E27FC236}">
                <a16:creationId xmlns:a16="http://schemas.microsoft.com/office/drawing/2014/main" id="{28BC28F5-A131-4807-5E42-E3DA04EEDCDC}"/>
              </a:ext>
            </a:extLst>
          </p:cNvPr>
          <p:cNvSpPr>
            <a:spLocks noGrp="1" noRot="1" noChangeAspect="1" noChangeArrowheads="1" noTextEdit="1"/>
          </p:cNvSpPr>
          <p:nvPr>
            <p:ph type="sldImg"/>
          </p:nvPr>
        </p:nvSpPr>
        <p:spPr>
          <a:xfrm>
            <a:off x="420688" y="703263"/>
            <a:ext cx="6184900" cy="3479800"/>
          </a:xfrm>
          <a:ln w="12700" cap="flat">
            <a:solidFill>
              <a:schemeClr val="tx1"/>
            </a:solidFill>
          </a:ln>
        </p:spPr>
        <p:txBody>
          <a:bodyPr/>
          <a:lstStyle/>
          <a:p>
            <a:endParaRPr lang="en-US"/>
          </a:p>
        </p:txBody>
      </p:sp>
      <p:sp>
        <p:nvSpPr>
          <p:cNvPr id="15364" name="Rectangle 3">
            <a:extLst>
              <a:ext uri="{FF2B5EF4-FFF2-40B4-BE49-F238E27FC236}">
                <a16:creationId xmlns:a16="http://schemas.microsoft.com/office/drawing/2014/main" id="{80FB0313-9D55-7BC2-5998-D8DF0388A622}"/>
              </a:ext>
            </a:extLst>
          </p:cNvPr>
          <p:cNvSpPr>
            <a:spLocks noGrp="1" noChangeArrowheads="1"/>
          </p:cNvSpPr>
          <p:nvPr>
            <p:ph type="body" idx="1"/>
          </p:nvPr>
        </p:nvSpPr>
        <p:spPr>
          <a:xfrm>
            <a:off x="936842" y="4422543"/>
            <a:ext cx="5149418" cy="418893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974" tIns="45181" rIns="91974" bIns="45181"/>
          <a:lstStyle/>
          <a:p>
            <a:pPr eaLnBrk="1" hangingPunct="1"/>
            <a:r>
              <a:rPr lang="en-US" altLang="en-US"/>
              <a:t>Before we dive into how to operate a fire extinguisher, let’s briefly discuss the different types of fire extinguishers. There are four main types of fire extinguishers, each designed to combat different types of fires:</a:t>
            </a:r>
          </a:p>
          <a:p>
            <a:pPr eaLnBrk="1" hangingPunct="1"/>
            <a:endParaRPr lang="en-US" altLang="en-US"/>
          </a:p>
          <a:p>
            <a:pPr eaLnBrk="1" hangingPunct="1"/>
            <a:r>
              <a:rPr lang="en-US" altLang="en-US"/>
              <a:t>Class A extinguishers are used for fires that involve ordinary combustibles such as wood, paper, or cloth.</a:t>
            </a:r>
          </a:p>
          <a:p>
            <a:pPr eaLnBrk="1" hangingPunct="1"/>
            <a:r>
              <a:rPr lang="en-US" altLang="en-US"/>
              <a:t>Class B extinguishers are used for fires that involve flammable liquids, such as gasoline, oil, or grease.</a:t>
            </a:r>
          </a:p>
          <a:p>
            <a:pPr eaLnBrk="1" hangingPunct="1"/>
            <a:r>
              <a:rPr lang="en-US" altLang="en-US"/>
              <a:t>Class C extinguishers are used for fires that involve electrical equipment, such as appliances or wiring.</a:t>
            </a:r>
          </a:p>
          <a:p>
            <a:pPr eaLnBrk="1" hangingPunct="1"/>
            <a:r>
              <a:rPr lang="en-US" altLang="en-US"/>
              <a:t>Class D extinguishers are used for fires that involve flammable metals, such as magnesium, titanium, or sodium.</a:t>
            </a:r>
          </a:p>
        </p:txBody>
      </p:sp>
    </p:spTree>
    <p:extLst>
      <p:ext uri="{BB962C8B-B14F-4D97-AF65-F5344CB8AC3E}">
        <p14:creationId xmlns:p14="http://schemas.microsoft.com/office/powerpoint/2010/main" val="1160663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DC75A8A3-C816-888E-46C4-A2A516E8FA6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9637" indent="-288322">
              <a:defRPr>
                <a:solidFill>
                  <a:schemeClr val="tx1"/>
                </a:solidFill>
                <a:latin typeface="Arial" panose="020B0604020202020204" pitchFamily="34" charset="0"/>
                <a:cs typeface="Arial" panose="020B0604020202020204" pitchFamily="34" charset="0"/>
              </a:defRPr>
            </a:lvl2pPr>
            <a:lvl3pPr marL="1153287" indent="-230657">
              <a:defRPr>
                <a:solidFill>
                  <a:schemeClr val="tx1"/>
                </a:solidFill>
                <a:latin typeface="Arial" panose="020B0604020202020204" pitchFamily="34" charset="0"/>
                <a:cs typeface="Arial" panose="020B0604020202020204" pitchFamily="34" charset="0"/>
              </a:defRPr>
            </a:lvl3pPr>
            <a:lvl4pPr marL="1614602" indent="-230657">
              <a:defRPr>
                <a:solidFill>
                  <a:schemeClr val="tx1"/>
                </a:solidFill>
                <a:latin typeface="Arial" panose="020B0604020202020204" pitchFamily="34" charset="0"/>
                <a:cs typeface="Arial" panose="020B0604020202020204" pitchFamily="34" charset="0"/>
              </a:defRPr>
            </a:lvl4pPr>
            <a:lvl5pPr marL="2075917" indent="-230657">
              <a:defRPr>
                <a:solidFill>
                  <a:schemeClr val="tx1"/>
                </a:solidFill>
                <a:latin typeface="Arial" panose="020B0604020202020204" pitchFamily="34" charset="0"/>
                <a:cs typeface="Arial" panose="020B0604020202020204" pitchFamily="34" charset="0"/>
              </a:defRPr>
            </a:lvl5pPr>
            <a:lvl6pPr marL="2537231"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98546"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59861"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1176"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A1545F7-8DC3-4580-8A52-EA3268C59E0E}" type="slidenum">
              <a:rPr lang="en-US" altLang="en-US" smtClean="0"/>
              <a:pPr/>
              <a:t>83</a:t>
            </a:fld>
            <a:endParaRPr lang="en-US" altLang="en-US"/>
          </a:p>
        </p:txBody>
      </p:sp>
      <p:sp>
        <p:nvSpPr>
          <p:cNvPr id="17411" name="Rectangle 2">
            <a:extLst>
              <a:ext uri="{FF2B5EF4-FFF2-40B4-BE49-F238E27FC236}">
                <a16:creationId xmlns:a16="http://schemas.microsoft.com/office/drawing/2014/main" id="{BA9F7E73-AA41-10B4-BFA5-E989475559F4}"/>
              </a:ext>
            </a:extLst>
          </p:cNvPr>
          <p:cNvSpPr>
            <a:spLocks noGrp="1" noRot="1" noChangeAspect="1" noChangeArrowheads="1" noTextEdit="1"/>
          </p:cNvSpPr>
          <p:nvPr>
            <p:ph type="sldImg"/>
          </p:nvPr>
        </p:nvSpPr>
        <p:spPr>
          <a:ln/>
        </p:spPr>
        <p:txBody>
          <a:bodyPr/>
          <a:lstStyle/>
          <a:p>
            <a:endParaRPr lang="en-US"/>
          </a:p>
        </p:txBody>
      </p:sp>
      <p:sp>
        <p:nvSpPr>
          <p:cNvPr id="17412" name="Rectangle 3">
            <a:extLst>
              <a:ext uri="{FF2B5EF4-FFF2-40B4-BE49-F238E27FC236}">
                <a16:creationId xmlns:a16="http://schemas.microsoft.com/office/drawing/2014/main" id="{0153BC2B-55AB-E6BF-C51D-37F8BA5F480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Review slide emphasis on getting familiar with where their extinguishers are and how to inspect and use them.  Repeat the warning not to discharge them while familiarizing themselves with the units.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329DF75F-29B4-BADE-0886-ECF7987D42F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9637" indent="-288322">
              <a:defRPr>
                <a:solidFill>
                  <a:schemeClr val="tx1"/>
                </a:solidFill>
                <a:latin typeface="Arial" panose="020B0604020202020204" pitchFamily="34" charset="0"/>
                <a:cs typeface="Arial" panose="020B0604020202020204" pitchFamily="34" charset="0"/>
              </a:defRPr>
            </a:lvl2pPr>
            <a:lvl3pPr marL="1153287" indent="-230657">
              <a:defRPr>
                <a:solidFill>
                  <a:schemeClr val="tx1"/>
                </a:solidFill>
                <a:latin typeface="Arial" panose="020B0604020202020204" pitchFamily="34" charset="0"/>
                <a:cs typeface="Arial" panose="020B0604020202020204" pitchFamily="34" charset="0"/>
              </a:defRPr>
            </a:lvl3pPr>
            <a:lvl4pPr marL="1614602" indent="-230657">
              <a:defRPr>
                <a:solidFill>
                  <a:schemeClr val="tx1"/>
                </a:solidFill>
                <a:latin typeface="Arial" panose="020B0604020202020204" pitchFamily="34" charset="0"/>
                <a:cs typeface="Arial" panose="020B0604020202020204" pitchFamily="34" charset="0"/>
              </a:defRPr>
            </a:lvl4pPr>
            <a:lvl5pPr marL="2075917" indent="-230657">
              <a:defRPr>
                <a:solidFill>
                  <a:schemeClr val="tx1"/>
                </a:solidFill>
                <a:latin typeface="Arial" panose="020B0604020202020204" pitchFamily="34" charset="0"/>
                <a:cs typeface="Arial" panose="020B0604020202020204" pitchFamily="34" charset="0"/>
              </a:defRPr>
            </a:lvl5pPr>
            <a:lvl6pPr marL="2537231"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98546"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59861"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1176"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DD317AA-04EB-4250-85F8-56EF3C6E7948}" type="slidenum">
              <a:rPr lang="en-US" altLang="en-US" smtClean="0"/>
              <a:pPr/>
              <a:t>84</a:t>
            </a:fld>
            <a:endParaRPr lang="en-US" altLang="en-US"/>
          </a:p>
        </p:txBody>
      </p:sp>
      <p:sp>
        <p:nvSpPr>
          <p:cNvPr id="19459" name="Rectangle 2">
            <a:extLst>
              <a:ext uri="{FF2B5EF4-FFF2-40B4-BE49-F238E27FC236}">
                <a16:creationId xmlns:a16="http://schemas.microsoft.com/office/drawing/2014/main" id="{62473A24-07CF-A5A5-D316-212A554D936B}"/>
              </a:ext>
            </a:extLst>
          </p:cNvPr>
          <p:cNvSpPr>
            <a:spLocks noGrp="1" noRot="1" noChangeAspect="1" noChangeArrowheads="1" noTextEdit="1"/>
          </p:cNvSpPr>
          <p:nvPr>
            <p:ph type="sldImg"/>
          </p:nvPr>
        </p:nvSpPr>
        <p:spPr>
          <a:ln/>
        </p:spPr>
        <p:txBody>
          <a:bodyPr/>
          <a:lstStyle/>
          <a:p>
            <a:endParaRPr lang="en-US"/>
          </a:p>
        </p:txBody>
      </p:sp>
      <p:sp>
        <p:nvSpPr>
          <p:cNvPr id="19460" name="Rectangle 3">
            <a:extLst>
              <a:ext uri="{FF2B5EF4-FFF2-40B4-BE49-F238E27FC236}">
                <a16:creationId xmlns:a16="http://schemas.microsoft.com/office/drawing/2014/main" id="{8B698EA2-8963-806A-07AE-E99C1EE1F44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Check the tag for yearly tests and monthly inspections.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965D083F-CB89-7545-9321-F7114CB30E3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9637" indent="-288322">
              <a:defRPr>
                <a:solidFill>
                  <a:schemeClr val="tx1"/>
                </a:solidFill>
                <a:latin typeface="Arial" panose="020B0604020202020204" pitchFamily="34" charset="0"/>
                <a:cs typeface="Arial" panose="020B0604020202020204" pitchFamily="34" charset="0"/>
              </a:defRPr>
            </a:lvl2pPr>
            <a:lvl3pPr marL="1153287" indent="-230657">
              <a:defRPr>
                <a:solidFill>
                  <a:schemeClr val="tx1"/>
                </a:solidFill>
                <a:latin typeface="Arial" panose="020B0604020202020204" pitchFamily="34" charset="0"/>
                <a:cs typeface="Arial" panose="020B0604020202020204" pitchFamily="34" charset="0"/>
              </a:defRPr>
            </a:lvl3pPr>
            <a:lvl4pPr marL="1614602" indent="-230657">
              <a:defRPr>
                <a:solidFill>
                  <a:schemeClr val="tx1"/>
                </a:solidFill>
                <a:latin typeface="Arial" panose="020B0604020202020204" pitchFamily="34" charset="0"/>
                <a:cs typeface="Arial" panose="020B0604020202020204" pitchFamily="34" charset="0"/>
              </a:defRPr>
            </a:lvl4pPr>
            <a:lvl5pPr marL="2075917" indent="-230657">
              <a:defRPr>
                <a:solidFill>
                  <a:schemeClr val="tx1"/>
                </a:solidFill>
                <a:latin typeface="Arial" panose="020B0604020202020204" pitchFamily="34" charset="0"/>
                <a:cs typeface="Arial" panose="020B0604020202020204" pitchFamily="34" charset="0"/>
              </a:defRPr>
            </a:lvl5pPr>
            <a:lvl6pPr marL="2537231"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98546"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59861"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1176"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26DDD1E-EFDE-4712-8441-89C3437AC53A}" type="slidenum">
              <a:rPr lang="en-US" altLang="en-US" smtClean="0"/>
              <a:pPr/>
              <a:t>85</a:t>
            </a:fld>
            <a:endParaRPr lang="en-US" altLang="en-US"/>
          </a:p>
        </p:txBody>
      </p:sp>
      <p:sp>
        <p:nvSpPr>
          <p:cNvPr id="21507" name="Rectangle 2">
            <a:extLst>
              <a:ext uri="{FF2B5EF4-FFF2-40B4-BE49-F238E27FC236}">
                <a16:creationId xmlns:a16="http://schemas.microsoft.com/office/drawing/2014/main" id="{07696514-2970-41F2-32A0-8538855F15EE}"/>
              </a:ext>
            </a:extLst>
          </p:cNvPr>
          <p:cNvSpPr>
            <a:spLocks noGrp="1" noRot="1" noChangeAspect="1" noChangeArrowheads="1" noTextEdit="1"/>
          </p:cNvSpPr>
          <p:nvPr>
            <p:ph type="sldImg"/>
          </p:nvPr>
        </p:nvSpPr>
        <p:spPr>
          <a:ln/>
        </p:spPr>
        <p:txBody>
          <a:bodyPr/>
          <a:lstStyle/>
          <a:p>
            <a:endParaRPr lang="en-US"/>
          </a:p>
        </p:txBody>
      </p:sp>
      <p:sp>
        <p:nvSpPr>
          <p:cNvPr id="21508" name="Rectangle 3">
            <a:extLst>
              <a:ext uri="{FF2B5EF4-FFF2-40B4-BE49-F238E27FC236}">
                <a16:creationId xmlns:a16="http://schemas.microsoft.com/office/drawing/2014/main" id="{24058876-DFC4-2A9E-BAE7-56902E8BB10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Review slide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85848035-BD2A-BE92-15A4-A54D931538D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9637" indent="-288322">
              <a:defRPr>
                <a:solidFill>
                  <a:schemeClr val="tx1"/>
                </a:solidFill>
                <a:latin typeface="Arial" panose="020B0604020202020204" pitchFamily="34" charset="0"/>
                <a:cs typeface="Arial" panose="020B0604020202020204" pitchFamily="34" charset="0"/>
              </a:defRPr>
            </a:lvl2pPr>
            <a:lvl3pPr marL="1153287" indent="-230657">
              <a:defRPr>
                <a:solidFill>
                  <a:schemeClr val="tx1"/>
                </a:solidFill>
                <a:latin typeface="Arial" panose="020B0604020202020204" pitchFamily="34" charset="0"/>
                <a:cs typeface="Arial" panose="020B0604020202020204" pitchFamily="34" charset="0"/>
              </a:defRPr>
            </a:lvl3pPr>
            <a:lvl4pPr marL="1614602" indent="-230657">
              <a:defRPr>
                <a:solidFill>
                  <a:schemeClr val="tx1"/>
                </a:solidFill>
                <a:latin typeface="Arial" panose="020B0604020202020204" pitchFamily="34" charset="0"/>
                <a:cs typeface="Arial" panose="020B0604020202020204" pitchFamily="34" charset="0"/>
              </a:defRPr>
            </a:lvl4pPr>
            <a:lvl5pPr marL="2075917" indent="-230657">
              <a:defRPr>
                <a:solidFill>
                  <a:schemeClr val="tx1"/>
                </a:solidFill>
                <a:latin typeface="Arial" panose="020B0604020202020204" pitchFamily="34" charset="0"/>
                <a:cs typeface="Arial" panose="020B0604020202020204" pitchFamily="34" charset="0"/>
              </a:defRPr>
            </a:lvl5pPr>
            <a:lvl6pPr marL="2537231"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98546"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59861"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1176" indent="-23065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253ECD6-2564-4FDB-93C0-7737CDE9852B}" type="slidenum">
              <a:rPr lang="en-US" altLang="en-US" smtClean="0"/>
              <a:pPr/>
              <a:t>86</a:t>
            </a:fld>
            <a:endParaRPr lang="en-US" altLang="en-US"/>
          </a:p>
        </p:txBody>
      </p:sp>
      <p:sp>
        <p:nvSpPr>
          <p:cNvPr id="23555" name="Rectangle 2">
            <a:extLst>
              <a:ext uri="{FF2B5EF4-FFF2-40B4-BE49-F238E27FC236}">
                <a16:creationId xmlns:a16="http://schemas.microsoft.com/office/drawing/2014/main" id="{C777B017-DF22-AE62-0281-08FC478C15EE}"/>
              </a:ext>
            </a:extLst>
          </p:cNvPr>
          <p:cNvSpPr>
            <a:spLocks noGrp="1" noRot="1" noChangeAspect="1" noChangeArrowheads="1" noTextEdit="1"/>
          </p:cNvSpPr>
          <p:nvPr>
            <p:ph type="sldImg"/>
          </p:nvPr>
        </p:nvSpPr>
        <p:spPr>
          <a:ln/>
        </p:spPr>
        <p:txBody>
          <a:bodyPr/>
          <a:lstStyle/>
          <a:p>
            <a:endParaRPr lang="en-US"/>
          </a:p>
        </p:txBody>
      </p:sp>
      <p:sp>
        <p:nvSpPr>
          <p:cNvPr id="23556" name="Rectangle 3">
            <a:extLst>
              <a:ext uri="{FF2B5EF4-FFF2-40B4-BE49-F238E27FC236}">
                <a16:creationId xmlns:a16="http://schemas.microsoft.com/office/drawing/2014/main" id="{979DFF74-955E-EE35-643A-7A9B9ED51E6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Review the slide.  Emphasis on monthly inspections and yearly tests.  These should be marked on the tag.</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323BF-376B-AE95-0411-D751235EE88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A5F5A0A-1444-F76D-6D37-C058800234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8C912E-163E-902E-50F1-FF6771BB5300}"/>
              </a:ext>
            </a:extLst>
          </p:cNvPr>
          <p:cNvSpPr>
            <a:spLocks noGrp="1"/>
          </p:cNvSpPr>
          <p:nvPr>
            <p:ph type="dt" sz="half" idx="10"/>
          </p:nvPr>
        </p:nvSpPr>
        <p:spPr/>
        <p:txBody>
          <a:bodyPr/>
          <a:lstStyle/>
          <a:p>
            <a:fld id="{53C57A89-F807-4AF0-8624-76D4F12150AF}" type="datetimeFigureOut">
              <a:rPr lang="en-US" smtClean="0"/>
              <a:t>4/16/2026</a:t>
            </a:fld>
            <a:endParaRPr lang="en-US"/>
          </a:p>
        </p:txBody>
      </p:sp>
      <p:sp>
        <p:nvSpPr>
          <p:cNvPr id="5" name="Footer Placeholder 4">
            <a:extLst>
              <a:ext uri="{FF2B5EF4-FFF2-40B4-BE49-F238E27FC236}">
                <a16:creationId xmlns:a16="http://schemas.microsoft.com/office/drawing/2014/main" id="{589528F5-0E92-A978-6733-72F48CF382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AA3732-465A-EC98-7F9C-BA22D41F4C4A}"/>
              </a:ext>
            </a:extLst>
          </p:cNvPr>
          <p:cNvSpPr>
            <a:spLocks noGrp="1"/>
          </p:cNvSpPr>
          <p:nvPr>
            <p:ph type="sldNum" sz="quarter" idx="12"/>
          </p:nvPr>
        </p:nvSpPr>
        <p:spPr/>
        <p:txBody>
          <a:bodyPr/>
          <a:lstStyle/>
          <a:p>
            <a:fld id="{018BCC74-2F2A-416B-85DC-39A47907C0A1}" type="slidenum">
              <a:rPr lang="en-US" smtClean="0"/>
              <a:t>‹#›</a:t>
            </a:fld>
            <a:endParaRPr lang="en-US"/>
          </a:p>
        </p:txBody>
      </p:sp>
    </p:spTree>
    <p:extLst>
      <p:ext uri="{BB962C8B-B14F-4D97-AF65-F5344CB8AC3E}">
        <p14:creationId xmlns:p14="http://schemas.microsoft.com/office/powerpoint/2010/main" val="3463611107"/>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FEFA9-1B12-9856-5785-B9E994E73A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8C47CA-B051-049B-CDC9-DF55C02D58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8DDB7D-FABB-E393-484A-C31891ECA9AA}"/>
              </a:ext>
            </a:extLst>
          </p:cNvPr>
          <p:cNvSpPr>
            <a:spLocks noGrp="1"/>
          </p:cNvSpPr>
          <p:nvPr>
            <p:ph type="dt" sz="half" idx="10"/>
          </p:nvPr>
        </p:nvSpPr>
        <p:spPr/>
        <p:txBody>
          <a:bodyPr/>
          <a:lstStyle/>
          <a:p>
            <a:fld id="{53C57A89-F807-4AF0-8624-76D4F12150AF}" type="datetimeFigureOut">
              <a:rPr lang="en-US" smtClean="0"/>
              <a:t>4/16/2026</a:t>
            </a:fld>
            <a:endParaRPr lang="en-US"/>
          </a:p>
        </p:txBody>
      </p:sp>
      <p:sp>
        <p:nvSpPr>
          <p:cNvPr id="5" name="Footer Placeholder 4">
            <a:extLst>
              <a:ext uri="{FF2B5EF4-FFF2-40B4-BE49-F238E27FC236}">
                <a16:creationId xmlns:a16="http://schemas.microsoft.com/office/drawing/2014/main" id="{D8B48AD2-FC72-E670-3463-315B911E08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CD5CB1-92BC-0283-E801-BAA0FA9FBE6B}"/>
              </a:ext>
            </a:extLst>
          </p:cNvPr>
          <p:cNvSpPr>
            <a:spLocks noGrp="1"/>
          </p:cNvSpPr>
          <p:nvPr>
            <p:ph type="sldNum" sz="quarter" idx="12"/>
          </p:nvPr>
        </p:nvSpPr>
        <p:spPr/>
        <p:txBody>
          <a:bodyPr/>
          <a:lstStyle/>
          <a:p>
            <a:fld id="{018BCC74-2F2A-416B-85DC-39A47907C0A1}" type="slidenum">
              <a:rPr lang="en-US" smtClean="0"/>
              <a:t>‹#›</a:t>
            </a:fld>
            <a:endParaRPr lang="en-US"/>
          </a:p>
        </p:txBody>
      </p:sp>
    </p:spTree>
    <p:extLst>
      <p:ext uri="{BB962C8B-B14F-4D97-AF65-F5344CB8AC3E}">
        <p14:creationId xmlns:p14="http://schemas.microsoft.com/office/powerpoint/2010/main" val="2073996342"/>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3263C9-6121-7DEC-FA02-424C2069E3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55E082-6DD0-F80F-F8F0-5A17632FF2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B4EDF7-DF10-D4D8-3F65-C65A6DB347B1}"/>
              </a:ext>
            </a:extLst>
          </p:cNvPr>
          <p:cNvSpPr>
            <a:spLocks noGrp="1"/>
          </p:cNvSpPr>
          <p:nvPr>
            <p:ph type="dt" sz="half" idx="10"/>
          </p:nvPr>
        </p:nvSpPr>
        <p:spPr/>
        <p:txBody>
          <a:bodyPr/>
          <a:lstStyle/>
          <a:p>
            <a:fld id="{53C57A89-F807-4AF0-8624-76D4F12150AF}" type="datetimeFigureOut">
              <a:rPr lang="en-US" smtClean="0"/>
              <a:t>4/16/2026</a:t>
            </a:fld>
            <a:endParaRPr lang="en-US"/>
          </a:p>
        </p:txBody>
      </p:sp>
      <p:sp>
        <p:nvSpPr>
          <p:cNvPr id="5" name="Footer Placeholder 4">
            <a:extLst>
              <a:ext uri="{FF2B5EF4-FFF2-40B4-BE49-F238E27FC236}">
                <a16:creationId xmlns:a16="http://schemas.microsoft.com/office/drawing/2014/main" id="{A18EAB36-414E-B7D0-2FE0-47AF54CE66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72CE90-13A0-6F2E-CB2C-5D189AAE72B1}"/>
              </a:ext>
            </a:extLst>
          </p:cNvPr>
          <p:cNvSpPr>
            <a:spLocks noGrp="1"/>
          </p:cNvSpPr>
          <p:nvPr>
            <p:ph type="sldNum" sz="quarter" idx="12"/>
          </p:nvPr>
        </p:nvSpPr>
        <p:spPr/>
        <p:txBody>
          <a:bodyPr/>
          <a:lstStyle/>
          <a:p>
            <a:fld id="{018BCC74-2F2A-416B-85DC-39A47907C0A1}" type="slidenum">
              <a:rPr lang="en-US" smtClean="0"/>
              <a:t>‹#›</a:t>
            </a:fld>
            <a:endParaRPr lang="en-US"/>
          </a:p>
        </p:txBody>
      </p:sp>
    </p:spTree>
    <p:extLst>
      <p:ext uri="{BB962C8B-B14F-4D97-AF65-F5344CB8AC3E}">
        <p14:creationId xmlns:p14="http://schemas.microsoft.com/office/powerpoint/2010/main" val="2671087668"/>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53FAF-1AE5-4E19-BDE8-687BBC4C8B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2243A31C-5688-4B81-9DF8-EC4F4A60FE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F35AE0B3-ACF3-402B-8CD3-57667EA6C0AD}"/>
              </a:ext>
            </a:extLst>
          </p:cNvPr>
          <p:cNvSpPr>
            <a:spLocks noGrp="1"/>
          </p:cNvSpPr>
          <p:nvPr>
            <p:ph type="dt" sz="half" idx="10"/>
          </p:nvPr>
        </p:nvSpPr>
        <p:spPr/>
        <p:txBody>
          <a:bodyPr/>
          <a:lstStyle/>
          <a:p>
            <a:endParaRPr lang="en-CA"/>
          </a:p>
        </p:txBody>
      </p:sp>
      <p:sp>
        <p:nvSpPr>
          <p:cNvPr id="5" name="Footer Placeholder 4">
            <a:extLst>
              <a:ext uri="{FF2B5EF4-FFF2-40B4-BE49-F238E27FC236}">
                <a16:creationId xmlns:a16="http://schemas.microsoft.com/office/drawing/2014/main" id="{95214DA3-A386-49D2-82F1-CAA2FD025C5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37BD80E-F4D5-4138-845A-DC0D938670DA}"/>
              </a:ext>
            </a:extLst>
          </p:cNvPr>
          <p:cNvSpPr>
            <a:spLocks noGrp="1"/>
          </p:cNvSpPr>
          <p:nvPr>
            <p:ph type="sldNum" sz="quarter" idx="12"/>
          </p:nvPr>
        </p:nvSpPr>
        <p:spPr/>
        <p:txBody>
          <a:bodyPr/>
          <a:lstStyle/>
          <a:p>
            <a:fld id="{EC3C0FE8-D495-4404-8085-BF75A3627A81}" type="slidenum">
              <a:rPr lang="en-CA" smtClean="0"/>
              <a:t>‹#›</a:t>
            </a:fld>
            <a:endParaRPr lang="en-CA"/>
          </a:p>
        </p:txBody>
      </p:sp>
    </p:spTree>
    <p:extLst>
      <p:ext uri="{BB962C8B-B14F-4D97-AF65-F5344CB8AC3E}">
        <p14:creationId xmlns:p14="http://schemas.microsoft.com/office/powerpoint/2010/main" val="1249061679"/>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B60F2-562E-4133-9C7A-CA551472C9D4}"/>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E08B45C-45F2-46FF-8354-DB6A0F6891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EDFC4EE-1684-41A7-AD04-FD4EE349D3B8}"/>
              </a:ext>
            </a:extLst>
          </p:cNvPr>
          <p:cNvSpPr>
            <a:spLocks noGrp="1"/>
          </p:cNvSpPr>
          <p:nvPr>
            <p:ph type="dt" sz="half" idx="10"/>
          </p:nvPr>
        </p:nvSpPr>
        <p:spPr/>
        <p:txBody>
          <a:bodyPr/>
          <a:lstStyle/>
          <a:p>
            <a:endParaRPr lang="en-CA"/>
          </a:p>
        </p:txBody>
      </p:sp>
      <p:sp>
        <p:nvSpPr>
          <p:cNvPr id="5" name="Footer Placeholder 4">
            <a:extLst>
              <a:ext uri="{FF2B5EF4-FFF2-40B4-BE49-F238E27FC236}">
                <a16:creationId xmlns:a16="http://schemas.microsoft.com/office/drawing/2014/main" id="{CA7A5D7B-6E4F-485D-B626-81DE0F78501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03C32B7-4FEB-481B-9061-FFA32F2365A9}"/>
              </a:ext>
            </a:extLst>
          </p:cNvPr>
          <p:cNvSpPr>
            <a:spLocks noGrp="1"/>
          </p:cNvSpPr>
          <p:nvPr>
            <p:ph type="sldNum" sz="quarter" idx="12"/>
          </p:nvPr>
        </p:nvSpPr>
        <p:spPr/>
        <p:txBody>
          <a:bodyPr/>
          <a:lstStyle/>
          <a:p>
            <a:fld id="{EC3C0FE8-D495-4404-8085-BF75A3627A81}" type="slidenum">
              <a:rPr lang="en-CA" smtClean="0"/>
              <a:t>‹#›</a:t>
            </a:fld>
            <a:endParaRPr lang="en-CA"/>
          </a:p>
        </p:txBody>
      </p:sp>
    </p:spTree>
    <p:extLst>
      <p:ext uri="{BB962C8B-B14F-4D97-AF65-F5344CB8AC3E}">
        <p14:creationId xmlns:p14="http://schemas.microsoft.com/office/powerpoint/2010/main" val="1368882947"/>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2B902-F37E-4BE3-9541-EBEA643CE53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B5D1A95A-A993-4961-BE49-3E3529E1E8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9B81BF-D10D-4BD5-9BD6-37E006A746ED}"/>
              </a:ext>
            </a:extLst>
          </p:cNvPr>
          <p:cNvSpPr>
            <a:spLocks noGrp="1"/>
          </p:cNvSpPr>
          <p:nvPr>
            <p:ph type="dt" sz="half" idx="10"/>
          </p:nvPr>
        </p:nvSpPr>
        <p:spPr/>
        <p:txBody>
          <a:bodyPr/>
          <a:lstStyle/>
          <a:p>
            <a:endParaRPr lang="en-CA"/>
          </a:p>
        </p:txBody>
      </p:sp>
      <p:sp>
        <p:nvSpPr>
          <p:cNvPr id="5" name="Footer Placeholder 4">
            <a:extLst>
              <a:ext uri="{FF2B5EF4-FFF2-40B4-BE49-F238E27FC236}">
                <a16:creationId xmlns:a16="http://schemas.microsoft.com/office/drawing/2014/main" id="{BF5E08EE-9ECF-476F-84D9-75E760DC175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4B4F8C2-4F94-432F-B718-B3659AA1CC84}"/>
              </a:ext>
            </a:extLst>
          </p:cNvPr>
          <p:cNvSpPr>
            <a:spLocks noGrp="1"/>
          </p:cNvSpPr>
          <p:nvPr>
            <p:ph type="sldNum" sz="quarter" idx="12"/>
          </p:nvPr>
        </p:nvSpPr>
        <p:spPr/>
        <p:txBody>
          <a:bodyPr/>
          <a:lstStyle/>
          <a:p>
            <a:fld id="{EC3C0FE8-D495-4404-8085-BF75A3627A81}" type="slidenum">
              <a:rPr lang="en-CA" smtClean="0"/>
              <a:t>‹#›</a:t>
            </a:fld>
            <a:endParaRPr lang="en-CA"/>
          </a:p>
        </p:txBody>
      </p:sp>
    </p:spTree>
    <p:extLst>
      <p:ext uri="{BB962C8B-B14F-4D97-AF65-F5344CB8AC3E}">
        <p14:creationId xmlns:p14="http://schemas.microsoft.com/office/powerpoint/2010/main" val="2922327031"/>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DC638-384D-4D7E-AB13-DA983FECA0F4}"/>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E75CE941-CD06-4151-91EB-9E184216B7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63735468-5928-49D9-B6AD-B38B7EA31D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1E51E1BD-53FB-405A-B65E-7568FAC7FEFA}"/>
              </a:ext>
            </a:extLst>
          </p:cNvPr>
          <p:cNvSpPr>
            <a:spLocks noGrp="1"/>
          </p:cNvSpPr>
          <p:nvPr>
            <p:ph type="dt" sz="half" idx="10"/>
          </p:nvPr>
        </p:nvSpPr>
        <p:spPr/>
        <p:txBody>
          <a:bodyPr/>
          <a:lstStyle/>
          <a:p>
            <a:endParaRPr lang="en-CA"/>
          </a:p>
        </p:txBody>
      </p:sp>
      <p:sp>
        <p:nvSpPr>
          <p:cNvPr id="6" name="Footer Placeholder 5">
            <a:extLst>
              <a:ext uri="{FF2B5EF4-FFF2-40B4-BE49-F238E27FC236}">
                <a16:creationId xmlns:a16="http://schemas.microsoft.com/office/drawing/2014/main" id="{156A18A1-844D-407A-A5CE-CE4BE5810396}"/>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31DAC13F-2AE9-40FF-B550-EC108E9063EF}"/>
              </a:ext>
            </a:extLst>
          </p:cNvPr>
          <p:cNvSpPr>
            <a:spLocks noGrp="1"/>
          </p:cNvSpPr>
          <p:nvPr>
            <p:ph type="sldNum" sz="quarter" idx="12"/>
          </p:nvPr>
        </p:nvSpPr>
        <p:spPr/>
        <p:txBody>
          <a:bodyPr/>
          <a:lstStyle/>
          <a:p>
            <a:fld id="{EC3C0FE8-D495-4404-8085-BF75A3627A81}" type="slidenum">
              <a:rPr lang="en-CA" smtClean="0"/>
              <a:t>‹#›</a:t>
            </a:fld>
            <a:endParaRPr lang="en-CA"/>
          </a:p>
        </p:txBody>
      </p:sp>
    </p:spTree>
    <p:extLst>
      <p:ext uri="{BB962C8B-B14F-4D97-AF65-F5344CB8AC3E}">
        <p14:creationId xmlns:p14="http://schemas.microsoft.com/office/powerpoint/2010/main" val="2129337030"/>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D4A96-74E9-4B9D-9643-4DB1326E23C2}"/>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13301F47-AAEB-4509-BF7C-BFFD6365B9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71CC3A-4EE5-4589-A732-5EF51BC8909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CC32DDAE-18E5-4419-ACB9-17B3483617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B6D2D9-52F8-4033-8612-2A2D222670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5676ACEA-6159-4301-96B3-4D86E0730D47}"/>
              </a:ext>
            </a:extLst>
          </p:cNvPr>
          <p:cNvSpPr>
            <a:spLocks noGrp="1"/>
          </p:cNvSpPr>
          <p:nvPr>
            <p:ph type="dt" sz="half" idx="10"/>
          </p:nvPr>
        </p:nvSpPr>
        <p:spPr/>
        <p:txBody>
          <a:bodyPr/>
          <a:lstStyle/>
          <a:p>
            <a:endParaRPr lang="en-CA"/>
          </a:p>
        </p:txBody>
      </p:sp>
      <p:sp>
        <p:nvSpPr>
          <p:cNvPr id="8" name="Footer Placeholder 7">
            <a:extLst>
              <a:ext uri="{FF2B5EF4-FFF2-40B4-BE49-F238E27FC236}">
                <a16:creationId xmlns:a16="http://schemas.microsoft.com/office/drawing/2014/main" id="{5478A963-F100-4298-8C26-230E619BE341}"/>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5212A25C-230A-4215-8802-6BCAC4CCE565}"/>
              </a:ext>
            </a:extLst>
          </p:cNvPr>
          <p:cNvSpPr>
            <a:spLocks noGrp="1"/>
          </p:cNvSpPr>
          <p:nvPr>
            <p:ph type="sldNum" sz="quarter" idx="12"/>
          </p:nvPr>
        </p:nvSpPr>
        <p:spPr/>
        <p:txBody>
          <a:bodyPr/>
          <a:lstStyle/>
          <a:p>
            <a:fld id="{EC3C0FE8-D495-4404-8085-BF75A3627A81}" type="slidenum">
              <a:rPr lang="en-CA" smtClean="0"/>
              <a:t>‹#›</a:t>
            </a:fld>
            <a:endParaRPr lang="en-CA"/>
          </a:p>
        </p:txBody>
      </p:sp>
    </p:spTree>
    <p:extLst>
      <p:ext uri="{BB962C8B-B14F-4D97-AF65-F5344CB8AC3E}">
        <p14:creationId xmlns:p14="http://schemas.microsoft.com/office/powerpoint/2010/main" val="1955015519"/>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77B2E-2F7C-4155-A74D-FE29ECF1BD48}"/>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2B81E24D-88CF-4230-99AE-382904FF034C}"/>
              </a:ext>
            </a:extLst>
          </p:cNvPr>
          <p:cNvSpPr>
            <a:spLocks noGrp="1"/>
          </p:cNvSpPr>
          <p:nvPr>
            <p:ph type="dt" sz="half" idx="10"/>
          </p:nvPr>
        </p:nvSpPr>
        <p:spPr/>
        <p:txBody>
          <a:bodyPr/>
          <a:lstStyle/>
          <a:p>
            <a:endParaRPr lang="en-CA"/>
          </a:p>
        </p:txBody>
      </p:sp>
      <p:sp>
        <p:nvSpPr>
          <p:cNvPr id="4" name="Footer Placeholder 3">
            <a:extLst>
              <a:ext uri="{FF2B5EF4-FFF2-40B4-BE49-F238E27FC236}">
                <a16:creationId xmlns:a16="http://schemas.microsoft.com/office/drawing/2014/main" id="{BF38FEA3-E16E-4FEC-AC60-A46ABE64127A}"/>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E12A16AF-870B-4B9E-A577-83E430E21D45}"/>
              </a:ext>
            </a:extLst>
          </p:cNvPr>
          <p:cNvSpPr>
            <a:spLocks noGrp="1"/>
          </p:cNvSpPr>
          <p:nvPr>
            <p:ph type="sldNum" sz="quarter" idx="12"/>
          </p:nvPr>
        </p:nvSpPr>
        <p:spPr/>
        <p:txBody>
          <a:bodyPr/>
          <a:lstStyle/>
          <a:p>
            <a:fld id="{EC3C0FE8-D495-4404-8085-BF75A3627A81}" type="slidenum">
              <a:rPr lang="en-CA" smtClean="0"/>
              <a:t>‹#›</a:t>
            </a:fld>
            <a:endParaRPr lang="en-CA"/>
          </a:p>
        </p:txBody>
      </p:sp>
    </p:spTree>
    <p:extLst>
      <p:ext uri="{BB962C8B-B14F-4D97-AF65-F5344CB8AC3E}">
        <p14:creationId xmlns:p14="http://schemas.microsoft.com/office/powerpoint/2010/main" val="4264166477"/>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0485EE-5629-4E7C-BCC4-DC8371B1556B}"/>
              </a:ext>
            </a:extLst>
          </p:cNvPr>
          <p:cNvSpPr>
            <a:spLocks noGrp="1"/>
          </p:cNvSpPr>
          <p:nvPr>
            <p:ph type="dt" sz="half" idx="10"/>
          </p:nvPr>
        </p:nvSpPr>
        <p:spPr/>
        <p:txBody>
          <a:bodyPr/>
          <a:lstStyle/>
          <a:p>
            <a:endParaRPr lang="en-CA"/>
          </a:p>
        </p:txBody>
      </p:sp>
      <p:sp>
        <p:nvSpPr>
          <p:cNvPr id="3" name="Footer Placeholder 2">
            <a:extLst>
              <a:ext uri="{FF2B5EF4-FFF2-40B4-BE49-F238E27FC236}">
                <a16:creationId xmlns:a16="http://schemas.microsoft.com/office/drawing/2014/main" id="{194E287D-CBDF-4BDA-BB52-9162C36F7A71}"/>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9D2C17F6-19F8-4E5D-A3EC-00C8F22A11DE}"/>
              </a:ext>
            </a:extLst>
          </p:cNvPr>
          <p:cNvSpPr>
            <a:spLocks noGrp="1"/>
          </p:cNvSpPr>
          <p:nvPr>
            <p:ph type="sldNum" sz="quarter" idx="12"/>
          </p:nvPr>
        </p:nvSpPr>
        <p:spPr/>
        <p:txBody>
          <a:bodyPr/>
          <a:lstStyle/>
          <a:p>
            <a:fld id="{EC3C0FE8-D495-4404-8085-BF75A3627A81}" type="slidenum">
              <a:rPr lang="en-CA" smtClean="0"/>
              <a:t>‹#›</a:t>
            </a:fld>
            <a:endParaRPr lang="en-CA"/>
          </a:p>
        </p:txBody>
      </p:sp>
    </p:spTree>
    <p:extLst>
      <p:ext uri="{BB962C8B-B14F-4D97-AF65-F5344CB8AC3E}">
        <p14:creationId xmlns:p14="http://schemas.microsoft.com/office/powerpoint/2010/main" val="3929064267"/>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2657C-B796-4A50-B096-EA36D64BEB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6240FD8F-86AB-4C48-99FC-CB8E433E81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2C13AD95-5563-442F-A248-F2A30B9FB4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684308-B82D-43E4-ACA7-79B4AF3B1D15}"/>
              </a:ext>
            </a:extLst>
          </p:cNvPr>
          <p:cNvSpPr>
            <a:spLocks noGrp="1"/>
          </p:cNvSpPr>
          <p:nvPr>
            <p:ph type="dt" sz="half" idx="10"/>
          </p:nvPr>
        </p:nvSpPr>
        <p:spPr/>
        <p:txBody>
          <a:bodyPr/>
          <a:lstStyle/>
          <a:p>
            <a:endParaRPr lang="en-CA"/>
          </a:p>
        </p:txBody>
      </p:sp>
      <p:sp>
        <p:nvSpPr>
          <p:cNvPr id="6" name="Footer Placeholder 5">
            <a:extLst>
              <a:ext uri="{FF2B5EF4-FFF2-40B4-BE49-F238E27FC236}">
                <a16:creationId xmlns:a16="http://schemas.microsoft.com/office/drawing/2014/main" id="{F828E6E2-DA98-4198-BF08-2DBCC417C56D}"/>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E835721-C043-43C6-B32C-29390896EDC6}"/>
              </a:ext>
            </a:extLst>
          </p:cNvPr>
          <p:cNvSpPr>
            <a:spLocks noGrp="1"/>
          </p:cNvSpPr>
          <p:nvPr>
            <p:ph type="sldNum" sz="quarter" idx="12"/>
          </p:nvPr>
        </p:nvSpPr>
        <p:spPr/>
        <p:txBody>
          <a:bodyPr/>
          <a:lstStyle/>
          <a:p>
            <a:fld id="{EC3C0FE8-D495-4404-8085-BF75A3627A81}" type="slidenum">
              <a:rPr lang="en-CA" smtClean="0"/>
              <a:t>‹#›</a:t>
            </a:fld>
            <a:endParaRPr lang="en-CA"/>
          </a:p>
        </p:txBody>
      </p:sp>
    </p:spTree>
    <p:extLst>
      <p:ext uri="{BB962C8B-B14F-4D97-AF65-F5344CB8AC3E}">
        <p14:creationId xmlns:p14="http://schemas.microsoft.com/office/powerpoint/2010/main" val="4077051697"/>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62C3E-1448-D70A-EED5-1CFDD2C658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6889F9-5B8B-2B37-D560-CDDCEA41E3D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60F96-587C-1977-4A6F-448E39207D17}"/>
              </a:ext>
            </a:extLst>
          </p:cNvPr>
          <p:cNvSpPr>
            <a:spLocks noGrp="1"/>
          </p:cNvSpPr>
          <p:nvPr>
            <p:ph type="dt" sz="half" idx="10"/>
          </p:nvPr>
        </p:nvSpPr>
        <p:spPr/>
        <p:txBody>
          <a:bodyPr/>
          <a:lstStyle/>
          <a:p>
            <a:fld id="{53C57A89-F807-4AF0-8624-76D4F12150AF}" type="datetimeFigureOut">
              <a:rPr lang="en-US" smtClean="0"/>
              <a:t>4/16/2026</a:t>
            </a:fld>
            <a:endParaRPr lang="en-US"/>
          </a:p>
        </p:txBody>
      </p:sp>
      <p:sp>
        <p:nvSpPr>
          <p:cNvPr id="5" name="Footer Placeholder 4">
            <a:extLst>
              <a:ext uri="{FF2B5EF4-FFF2-40B4-BE49-F238E27FC236}">
                <a16:creationId xmlns:a16="http://schemas.microsoft.com/office/drawing/2014/main" id="{31541377-4312-4317-DD4E-A5DFB2346A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045954-E5D9-5EBC-9FE0-DA3682E67D03}"/>
              </a:ext>
            </a:extLst>
          </p:cNvPr>
          <p:cNvSpPr>
            <a:spLocks noGrp="1"/>
          </p:cNvSpPr>
          <p:nvPr>
            <p:ph type="sldNum" sz="quarter" idx="12"/>
          </p:nvPr>
        </p:nvSpPr>
        <p:spPr/>
        <p:txBody>
          <a:bodyPr/>
          <a:lstStyle/>
          <a:p>
            <a:fld id="{018BCC74-2F2A-416B-85DC-39A47907C0A1}" type="slidenum">
              <a:rPr lang="en-US" smtClean="0"/>
              <a:t>‹#›</a:t>
            </a:fld>
            <a:endParaRPr lang="en-US"/>
          </a:p>
        </p:txBody>
      </p:sp>
    </p:spTree>
    <p:extLst>
      <p:ext uri="{BB962C8B-B14F-4D97-AF65-F5344CB8AC3E}">
        <p14:creationId xmlns:p14="http://schemas.microsoft.com/office/powerpoint/2010/main" val="1478240920"/>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058A9-F338-4D81-B0FA-70A3CC5AD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094B6146-6B42-444E-B54F-8B59B23CA4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DDEB6017-29CF-4CAD-8A21-2C7D4389F8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366E6C-4DE5-4A0C-B7C7-89580AB869E3}"/>
              </a:ext>
            </a:extLst>
          </p:cNvPr>
          <p:cNvSpPr>
            <a:spLocks noGrp="1"/>
          </p:cNvSpPr>
          <p:nvPr>
            <p:ph type="dt" sz="half" idx="10"/>
          </p:nvPr>
        </p:nvSpPr>
        <p:spPr/>
        <p:txBody>
          <a:bodyPr/>
          <a:lstStyle/>
          <a:p>
            <a:endParaRPr lang="en-CA"/>
          </a:p>
        </p:txBody>
      </p:sp>
      <p:sp>
        <p:nvSpPr>
          <p:cNvPr id="6" name="Footer Placeholder 5">
            <a:extLst>
              <a:ext uri="{FF2B5EF4-FFF2-40B4-BE49-F238E27FC236}">
                <a16:creationId xmlns:a16="http://schemas.microsoft.com/office/drawing/2014/main" id="{2F3416F5-23BF-40A8-8EB6-7B020363491B}"/>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F83A01CF-3184-4B50-8C2E-8D60015BE6DA}"/>
              </a:ext>
            </a:extLst>
          </p:cNvPr>
          <p:cNvSpPr>
            <a:spLocks noGrp="1"/>
          </p:cNvSpPr>
          <p:nvPr>
            <p:ph type="sldNum" sz="quarter" idx="12"/>
          </p:nvPr>
        </p:nvSpPr>
        <p:spPr/>
        <p:txBody>
          <a:bodyPr/>
          <a:lstStyle/>
          <a:p>
            <a:fld id="{EC3C0FE8-D495-4404-8085-BF75A3627A81}" type="slidenum">
              <a:rPr lang="en-CA" smtClean="0"/>
              <a:t>‹#›</a:t>
            </a:fld>
            <a:endParaRPr lang="en-CA"/>
          </a:p>
        </p:txBody>
      </p:sp>
    </p:spTree>
    <p:extLst>
      <p:ext uri="{BB962C8B-B14F-4D97-AF65-F5344CB8AC3E}">
        <p14:creationId xmlns:p14="http://schemas.microsoft.com/office/powerpoint/2010/main" val="3124182273"/>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F9C32-2EEF-417B-A5AD-B85B41D2F9E5}"/>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2B1FDA2C-EFAD-4278-A472-B318EC2550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A830230-B4D4-485A-AC19-BE327AE52737}"/>
              </a:ext>
            </a:extLst>
          </p:cNvPr>
          <p:cNvSpPr>
            <a:spLocks noGrp="1"/>
          </p:cNvSpPr>
          <p:nvPr>
            <p:ph type="dt" sz="half" idx="10"/>
          </p:nvPr>
        </p:nvSpPr>
        <p:spPr/>
        <p:txBody>
          <a:bodyPr/>
          <a:lstStyle/>
          <a:p>
            <a:endParaRPr lang="en-CA"/>
          </a:p>
        </p:txBody>
      </p:sp>
      <p:sp>
        <p:nvSpPr>
          <p:cNvPr id="5" name="Footer Placeholder 4">
            <a:extLst>
              <a:ext uri="{FF2B5EF4-FFF2-40B4-BE49-F238E27FC236}">
                <a16:creationId xmlns:a16="http://schemas.microsoft.com/office/drawing/2014/main" id="{1B12FD76-9F34-4647-AD33-DCE0597FB4A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679320D-024D-4E5B-BC7C-F46B0D33EC2C}"/>
              </a:ext>
            </a:extLst>
          </p:cNvPr>
          <p:cNvSpPr>
            <a:spLocks noGrp="1"/>
          </p:cNvSpPr>
          <p:nvPr>
            <p:ph type="sldNum" sz="quarter" idx="12"/>
          </p:nvPr>
        </p:nvSpPr>
        <p:spPr/>
        <p:txBody>
          <a:bodyPr/>
          <a:lstStyle/>
          <a:p>
            <a:fld id="{EC3C0FE8-D495-4404-8085-BF75A3627A81}" type="slidenum">
              <a:rPr lang="en-CA" smtClean="0"/>
              <a:t>‹#›</a:t>
            </a:fld>
            <a:endParaRPr lang="en-CA"/>
          </a:p>
        </p:txBody>
      </p:sp>
    </p:spTree>
    <p:extLst>
      <p:ext uri="{BB962C8B-B14F-4D97-AF65-F5344CB8AC3E}">
        <p14:creationId xmlns:p14="http://schemas.microsoft.com/office/powerpoint/2010/main" val="3297910376"/>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9268BE-08CB-439A-B5B7-7BF42111E4E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D0B1BE80-0925-4586-8FE3-3489F3A5B9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6D28A437-976C-429C-B8E5-0AB4D697E46E}"/>
              </a:ext>
            </a:extLst>
          </p:cNvPr>
          <p:cNvSpPr>
            <a:spLocks noGrp="1"/>
          </p:cNvSpPr>
          <p:nvPr>
            <p:ph type="dt" sz="half" idx="10"/>
          </p:nvPr>
        </p:nvSpPr>
        <p:spPr/>
        <p:txBody>
          <a:bodyPr/>
          <a:lstStyle/>
          <a:p>
            <a:endParaRPr lang="en-CA"/>
          </a:p>
        </p:txBody>
      </p:sp>
      <p:sp>
        <p:nvSpPr>
          <p:cNvPr id="5" name="Footer Placeholder 4">
            <a:extLst>
              <a:ext uri="{FF2B5EF4-FFF2-40B4-BE49-F238E27FC236}">
                <a16:creationId xmlns:a16="http://schemas.microsoft.com/office/drawing/2014/main" id="{FA7681B7-9430-4E57-9718-FFDB2295D86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EAE577D-5095-48CC-BA8A-08ED6E4003E6}"/>
              </a:ext>
            </a:extLst>
          </p:cNvPr>
          <p:cNvSpPr>
            <a:spLocks noGrp="1"/>
          </p:cNvSpPr>
          <p:nvPr>
            <p:ph type="sldNum" sz="quarter" idx="12"/>
          </p:nvPr>
        </p:nvSpPr>
        <p:spPr/>
        <p:txBody>
          <a:bodyPr/>
          <a:lstStyle/>
          <a:p>
            <a:fld id="{EC3C0FE8-D495-4404-8085-BF75A3627A81}" type="slidenum">
              <a:rPr lang="en-CA" smtClean="0"/>
              <a:t>‹#›</a:t>
            </a:fld>
            <a:endParaRPr lang="en-CA"/>
          </a:p>
        </p:txBody>
      </p:sp>
    </p:spTree>
    <p:extLst>
      <p:ext uri="{BB962C8B-B14F-4D97-AF65-F5344CB8AC3E}">
        <p14:creationId xmlns:p14="http://schemas.microsoft.com/office/powerpoint/2010/main" val="3950156216"/>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Image and Conten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096000" y="0"/>
            <a:ext cx="6096000" cy="6858000"/>
          </a:xfrm>
          <a:solidFill>
            <a:schemeClr val="bg1">
              <a:lumMod val="95000"/>
            </a:schemeClr>
          </a:solidFill>
        </p:spPr>
        <p:txBody>
          <a:bodyPr anchor="ctr">
            <a:normAutofit/>
          </a:bodyPr>
          <a:lstStyle>
            <a:lvl1pPr marL="0" indent="0" algn="ctr">
              <a:buNone/>
              <a:defRPr sz="1400"/>
            </a:lvl1pPr>
          </a:lstStyle>
          <a:p>
            <a:r>
              <a:rPr lang="en-US"/>
              <a:t>Click icon to add picture</a:t>
            </a: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1328737" y="786810"/>
            <a:ext cx="4008437" cy="1395208"/>
          </a:xfrm>
        </p:spPr>
        <p:txBody>
          <a:bodyPr lIns="0" anchor="b"/>
          <a:lstStyle/>
          <a:p>
            <a:r>
              <a:rPr lang="en-US"/>
              <a:t>TITLE GOES</a:t>
            </a:r>
            <a:br>
              <a:rPr lang="en-US"/>
            </a:br>
            <a:r>
              <a:rPr lang="en-US"/>
              <a:t>HERE</a:t>
            </a:r>
          </a:p>
        </p:txBody>
      </p:sp>
      <p:sp>
        <p:nvSpPr>
          <p:cNvPr id="12" name="Text Placeholder 11">
            <a:extLst>
              <a:ext uri="{FF2B5EF4-FFF2-40B4-BE49-F238E27FC236}">
                <a16:creationId xmlns:a16="http://schemas.microsoft.com/office/drawing/2014/main" id="{DA80A15A-88F2-2144-8707-F31DD26C52BD}"/>
              </a:ext>
            </a:extLst>
          </p:cNvPr>
          <p:cNvSpPr>
            <a:spLocks noGrp="1"/>
          </p:cNvSpPr>
          <p:nvPr>
            <p:ph type="body" sz="quarter" idx="11"/>
          </p:nvPr>
        </p:nvSpPr>
        <p:spPr>
          <a:xfrm>
            <a:off x="1328738" y="3019352"/>
            <a:ext cx="4008437" cy="3099153"/>
          </a:xfrm>
        </p:spPr>
        <p:txBody>
          <a:bodyPr lIns="0">
            <a:normAutofit/>
          </a:bodyPr>
          <a:lstStyle>
            <a:lvl1pPr>
              <a:lnSpc>
                <a:spcPct val="150000"/>
              </a:lnSpc>
              <a:defRPr sz="1600" spc="0">
                <a:solidFill>
                  <a:schemeClr val="tx2"/>
                </a:solidFill>
              </a:defRPr>
            </a:lvl1pPr>
            <a:lvl2pPr>
              <a:lnSpc>
                <a:spcPct val="150000"/>
              </a:lnSpc>
              <a:defRPr sz="1400" spc="0">
                <a:solidFill>
                  <a:schemeClr val="tx2"/>
                </a:solidFill>
              </a:defRPr>
            </a:lvl2pPr>
            <a:lvl3pPr>
              <a:lnSpc>
                <a:spcPct val="150000"/>
              </a:lnSpc>
              <a:defRPr sz="1200" spc="0">
                <a:solidFill>
                  <a:schemeClr val="tx2"/>
                </a:solidFill>
              </a:defRPr>
            </a:lvl3pPr>
            <a:lvl4pPr>
              <a:lnSpc>
                <a:spcPct val="150000"/>
              </a:lnSpc>
              <a:defRPr sz="1100" spc="0">
                <a:solidFill>
                  <a:schemeClr val="tx2"/>
                </a:solidFill>
              </a:defRPr>
            </a:lvl4pPr>
            <a:lvl5pPr>
              <a:lnSpc>
                <a:spcPct val="150000"/>
              </a:lnSpc>
              <a:defRPr sz="1100" spc="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1328738" y="2247679"/>
            <a:ext cx="4008437" cy="602887"/>
          </a:xfrm>
        </p:spPr>
        <p:txBody>
          <a:bodyPr lIns="0" anchor="t">
            <a:normAutofit/>
          </a:bodyPr>
          <a:lstStyle>
            <a:lvl1pPr marL="0" indent="0">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a:t>SUBTITLE HERE</a:t>
            </a:r>
          </a:p>
        </p:txBody>
      </p:sp>
      <p:sp>
        <p:nvSpPr>
          <p:cNvPr id="4" name="Text Placeholder 2">
            <a:extLst>
              <a:ext uri="{FF2B5EF4-FFF2-40B4-BE49-F238E27FC236}">
                <a16:creationId xmlns:a16="http://schemas.microsoft.com/office/drawing/2014/main" id="{D3522F9F-EB81-A0A9-3124-03576F3C9406}"/>
              </a:ext>
            </a:extLst>
          </p:cNvPr>
          <p:cNvSpPr>
            <a:spLocks noGrp="1"/>
          </p:cNvSpPr>
          <p:nvPr>
            <p:ph type="body" sz="quarter" idx="16" hasCustomPrompt="1"/>
          </p:nvPr>
        </p:nvSpPr>
        <p:spPr>
          <a:xfrm>
            <a:off x="129758" y="5998559"/>
            <a:ext cx="539496" cy="713232"/>
          </a:xfrm>
        </p:spPr>
        <p:txBody>
          <a:bodyPr anchor="ctr">
            <a:noAutofit/>
          </a:bodyPr>
          <a:lstStyle>
            <a:lvl1pPr marL="0" indent="0" algn="ctr">
              <a:lnSpc>
                <a:spcPct val="100000"/>
              </a:lnSpc>
              <a:spcBef>
                <a:spcPts val="0"/>
              </a:spcBef>
              <a:buNone/>
              <a:defRPr sz="4400" b="1" cap="all" baseline="0">
                <a:latin typeface="+mj-lt"/>
              </a:defRPr>
            </a:lvl1pPr>
          </a:lstStyle>
          <a:p>
            <a:pPr lvl="0"/>
            <a:r>
              <a:rPr lang="en-US"/>
              <a:t>X</a:t>
            </a:r>
          </a:p>
        </p:txBody>
      </p:sp>
      <p:sp>
        <p:nvSpPr>
          <p:cNvPr id="5" name="Footer Placeholder 4">
            <a:extLst>
              <a:ext uri="{FF2B5EF4-FFF2-40B4-BE49-F238E27FC236}">
                <a16:creationId xmlns:a16="http://schemas.microsoft.com/office/drawing/2014/main" id="{51C6B880-736A-41D0-4CDF-906D0D32D4A1}"/>
              </a:ext>
            </a:extLst>
          </p:cNvPr>
          <p:cNvSpPr>
            <a:spLocks noGrp="1"/>
          </p:cNvSpPr>
          <p:nvPr>
            <p:ph type="ftr" sz="quarter" idx="17"/>
          </p:nvPr>
        </p:nvSpPr>
        <p:spPr/>
        <p:txBody>
          <a:bodyPr/>
          <a:lstStyle/>
          <a:p>
            <a:r>
              <a:rPr lang="en-US"/>
              <a:t>Margie's Travel</a:t>
            </a:r>
          </a:p>
        </p:txBody>
      </p:sp>
    </p:spTree>
    <p:extLst>
      <p:ext uri="{BB962C8B-B14F-4D97-AF65-F5344CB8AC3E}">
        <p14:creationId xmlns:p14="http://schemas.microsoft.com/office/powerpoint/2010/main" val="1410443280"/>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ED7D0-5A05-8000-678F-8A4DCFEAB79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1921EA-BF17-1AFB-CA2B-0C5A6BDD80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B349BE8-3E18-BD0B-88EB-2CDC8E2C074D}"/>
              </a:ext>
            </a:extLst>
          </p:cNvPr>
          <p:cNvSpPr>
            <a:spLocks noGrp="1"/>
          </p:cNvSpPr>
          <p:nvPr>
            <p:ph type="dt" sz="half" idx="10"/>
          </p:nvPr>
        </p:nvSpPr>
        <p:spPr/>
        <p:txBody>
          <a:bodyPr/>
          <a:lstStyle/>
          <a:p>
            <a:fld id="{53C57A89-F807-4AF0-8624-76D4F12150AF}" type="datetimeFigureOut">
              <a:rPr lang="en-US" smtClean="0"/>
              <a:t>4/16/2026</a:t>
            </a:fld>
            <a:endParaRPr lang="en-US"/>
          </a:p>
        </p:txBody>
      </p:sp>
      <p:sp>
        <p:nvSpPr>
          <p:cNvPr id="5" name="Footer Placeholder 4">
            <a:extLst>
              <a:ext uri="{FF2B5EF4-FFF2-40B4-BE49-F238E27FC236}">
                <a16:creationId xmlns:a16="http://schemas.microsoft.com/office/drawing/2014/main" id="{A976F76B-6FA8-3785-9A0E-B4E66DB64F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771E88-9FFA-4003-CFDA-872C1E1FE8BC}"/>
              </a:ext>
            </a:extLst>
          </p:cNvPr>
          <p:cNvSpPr>
            <a:spLocks noGrp="1"/>
          </p:cNvSpPr>
          <p:nvPr>
            <p:ph type="sldNum" sz="quarter" idx="12"/>
          </p:nvPr>
        </p:nvSpPr>
        <p:spPr/>
        <p:txBody>
          <a:bodyPr/>
          <a:lstStyle/>
          <a:p>
            <a:fld id="{018BCC74-2F2A-416B-85DC-39A47907C0A1}" type="slidenum">
              <a:rPr lang="en-US" smtClean="0"/>
              <a:t>‹#›</a:t>
            </a:fld>
            <a:endParaRPr lang="en-US"/>
          </a:p>
        </p:txBody>
      </p:sp>
    </p:spTree>
    <p:extLst>
      <p:ext uri="{BB962C8B-B14F-4D97-AF65-F5344CB8AC3E}">
        <p14:creationId xmlns:p14="http://schemas.microsoft.com/office/powerpoint/2010/main" val="3940040786"/>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31650-D3AE-AABF-674E-1057FA0ADE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5A4DF6-7D92-644C-B204-6E1DC95AB34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FBEC1E1-7A63-14BF-CD0B-0D52EB620D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02A0E97-D286-1EC1-4619-5B0293712823}"/>
              </a:ext>
            </a:extLst>
          </p:cNvPr>
          <p:cNvSpPr>
            <a:spLocks noGrp="1"/>
          </p:cNvSpPr>
          <p:nvPr>
            <p:ph type="dt" sz="half" idx="10"/>
          </p:nvPr>
        </p:nvSpPr>
        <p:spPr/>
        <p:txBody>
          <a:bodyPr/>
          <a:lstStyle/>
          <a:p>
            <a:fld id="{53C57A89-F807-4AF0-8624-76D4F12150AF}" type="datetimeFigureOut">
              <a:rPr lang="en-US" smtClean="0"/>
              <a:t>4/16/2026</a:t>
            </a:fld>
            <a:endParaRPr lang="en-US"/>
          </a:p>
        </p:txBody>
      </p:sp>
      <p:sp>
        <p:nvSpPr>
          <p:cNvPr id="6" name="Footer Placeholder 5">
            <a:extLst>
              <a:ext uri="{FF2B5EF4-FFF2-40B4-BE49-F238E27FC236}">
                <a16:creationId xmlns:a16="http://schemas.microsoft.com/office/drawing/2014/main" id="{2E4EC07C-9BA4-40FA-6F61-DAE2BCF57A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091312-B08E-E418-E37C-47774AD15335}"/>
              </a:ext>
            </a:extLst>
          </p:cNvPr>
          <p:cNvSpPr>
            <a:spLocks noGrp="1"/>
          </p:cNvSpPr>
          <p:nvPr>
            <p:ph type="sldNum" sz="quarter" idx="12"/>
          </p:nvPr>
        </p:nvSpPr>
        <p:spPr/>
        <p:txBody>
          <a:bodyPr/>
          <a:lstStyle/>
          <a:p>
            <a:fld id="{018BCC74-2F2A-416B-85DC-39A47907C0A1}" type="slidenum">
              <a:rPr lang="en-US" smtClean="0"/>
              <a:t>‹#›</a:t>
            </a:fld>
            <a:endParaRPr lang="en-US"/>
          </a:p>
        </p:txBody>
      </p:sp>
    </p:spTree>
    <p:extLst>
      <p:ext uri="{BB962C8B-B14F-4D97-AF65-F5344CB8AC3E}">
        <p14:creationId xmlns:p14="http://schemas.microsoft.com/office/powerpoint/2010/main" val="1047063346"/>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3A85F-010F-FC55-784C-4FDAF586B98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92F560-90D1-080E-B691-53B72460DA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457233-9E2A-507C-7389-22673B2FC6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FE83523-FC66-0D79-CE73-B3492D0708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603B3F-3E69-79DC-1056-C5AAF473BCB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34823C2-9AE9-615B-9DA8-9E08C2CA7B98}"/>
              </a:ext>
            </a:extLst>
          </p:cNvPr>
          <p:cNvSpPr>
            <a:spLocks noGrp="1"/>
          </p:cNvSpPr>
          <p:nvPr>
            <p:ph type="dt" sz="half" idx="10"/>
          </p:nvPr>
        </p:nvSpPr>
        <p:spPr/>
        <p:txBody>
          <a:bodyPr/>
          <a:lstStyle/>
          <a:p>
            <a:fld id="{53C57A89-F807-4AF0-8624-76D4F12150AF}" type="datetimeFigureOut">
              <a:rPr lang="en-US" smtClean="0"/>
              <a:t>4/16/2026</a:t>
            </a:fld>
            <a:endParaRPr lang="en-US"/>
          </a:p>
        </p:txBody>
      </p:sp>
      <p:sp>
        <p:nvSpPr>
          <p:cNvPr id="8" name="Footer Placeholder 7">
            <a:extLst>
              <a:ext uri="{FF2B5EF4-FFF2-40B4-BE49-F238E27FC236}">
                <a16:creationId xmlns:a16="http://schemas.microsoft.com/office/drawing/2014/main" id="{E6525BA8-6850-59C7-35D9-DEDC37063E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0C4A717-034D-B151-DCAA-5963591577B1}"/>
              </a:ext>
            </a:extLst>
          </p:cNvPr>
          <p:cNvSpPr>
            <a:spLocks noGrp="1"/>
          </p:cNvSpPr>
          <p:nvPr>
            <p:ph type="sldNum" sz="quarter" idx="12"/>
          </p:nvPr>
        </p:nvSpPr>
        <p:spPr/>
        <p:txBody>
          <a:bodyPr/>
          <a:lstStyle/>
          <a:p>
            <a:fld id="{018BCC74-2F2A-416B-85DC-39A47907C0A1}" type="slidenum">
              <a:rPr lang="en-US" smtClean="0"/>
              <a:t>‹#›</a:t>
            </a:fld>
            <a:endParaRPr lang="en-US"/>
          </a:p>
        </p:txBody>
      </p:sp>
    </p:spTree>
    <p:extLst>
      <p:ext uri="{BB962C8B-B14F-4D97-AF65-F5344CB8AC3E}">
        <p14:creationId xmlns:p14="http://schemas.microsoft.com/office/powerpoint/2010/main" val="4108900223"/>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FC0A0-3FCE-4E40-B50B-AF7E754443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FD81A5-132B-FC90-791A-CBC5E09D0DE0}"/>
              </a:ext>
            </a:extLst>
          </p:cNvPr>
          <p:cNvSpPr>
            <a:spLocks noGrp="1"/>
          </p:cNvSpPr>
          <p:nvPr>
            <p:ph type="dt" sz="half" idx="10"/>
          </p:nvPr>
        </p:nvSpPr>
        <p:spPr/>
        <p:txBody>
          <a:bodyPr/>
          <a:lstStyle/>
          <a:p>
            <a:fld id="{53C57A89-F807-4AF0-8624-76D4F12150AF}" type="datetimeFigureOut">
              <a:rPr lang="en-US" smtClean="0"/>
              <a:t>4/16/2026</a:t>
            </a:fld>
            <a:endParaRPr lang="en-US"/>
          </a:p>
        </p:txBody>
      </p:sp>
      <p:sp>
        <p:nvSpPr>
          <p:cNvPr id="4" name="Footer Placeholder 3">
            <a:extLst>
              <a:ext uri="{FF2B5EF4-FFF2-40B4-BE49-F238E27FC236}">
                <a16:creationId xmlns:a16="http://schemas.microsoft.com/office/drawing/2014/main" id="{AE8C0CE7-C749-9D07-3E70-E9148B0480A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AA66FD1-8561-2EEF-B26B-6F0D81B3D879}"/>
              </a:ext>
            </a:extLst>
          </p:cNvPr>
          <p:cNvSpPr>
            <a:spLocks noGrp="1"/>
          </p:cNvSpPr>
          <p:nvPr>
            <p:ph type="sldNum" sz="quarter" idx="12"/>
          </p:nvPr>
        </p:nvSpPr>
        <p:spPr/>
        <p:txBody>
          <a:bodyPr/>
          <a:lstStyle/>
          <a:p>
            <a:fld id="{018BCC74-2F2A-416B-85DC-39A47907C0A1}" type="slidenum">
              <a:rPr lang="en-US" smtClean="0"/>
              <a:t>‹#›</a:t>
            </a:fld>
            <a:endParaRPr lang="en-US"/>
          </a:p>
        </p:txBody>
      </p:sp>
    </p:spTree>
    <p:extLst>
      <p:ext uri="{BB962C8B-B14F-4D97-AF65-F5344CB8AC3E}">
        <p14:creationId xmlns:p14="http://schemas.microsoft.com/office/powerpoint/2010/main" val="606771626"/>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CA6953-2816-1F07-9326-F6587B1418CB}"/>
              </a:ext>
            </a:extLst>
          </p:cNvPr>
          <p:cNvSpPr>
            <a:spLocks noGrp="1"/>
          </p:cNvSpPr>
          <p:nvPr>
            <p:ph type="dt" sz="half" idx="10"/>
          </p:nvPr>
        </p:nvSpPr>
        <p:spPr/>
        <p:txBody>
          <a:bodyPr/>
          <a:lstStyle/>
          <a:p>
            <a:fld id="{53C57A89-F807-4AF0-8624-76D4F12150AF}" type="datetimeFigureOut">
              <a:rPr lang="en-US" smtClean="0"/>
              <a:t>4/16/2026</a:t>
            </a:fld>
            <a:endParaRPr lang="en-US"/>
          </a:p>
        </p:txBody>
      </p:sp>
      <p:sp>
        <p:nvSpPr>
          <p:cNvPr id="3" name="Footer Placeholder 2">
            <a:extLst>
              <a:ext uri="{FF2B5EF4-FFF2-40B4-BE49-F238E27FC236}">
                <a16:creationId xmlns:a16="http://schemas.microsoft.com/office/drawing/2014/main" id="{62851400-4080-1BFF-B2CF-2D651D99AB4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99CCFC-F39B-9BD0-7D9C-B98E420F153D}"/>
              </a:ext>
            </a:extLst>
          </p:cNvPr>
          <p:cNvSpPr>
            <a:spLocks noGrp="1"/>
          </p:cNvSpPr>
          <p:nvPr>
            <p:ph type="sldNum" sz="quarter" idx="12"/>
          </p:nvPr>
        </p:nvSpPr>
        <p:spPr/>
        <p:txBody>
          <a:bodyPr/>
          <a:lstStyle/>
          <a:p>
            <a:fld id="{018BCC74-2F2A-416B-85DC-39A47907C0A1}" type="slidenum">
              <a:rPr lang="en-US" smtClean="0"/>
              <a:t>‹#›</a:t>
            </a:fld>
            <a:endParaRPr lang="en-US"/>
          </a:p>
        </p:txBody>
      </p:sp>
    </p:spTree>
    <p:extLst>
      <p:ext uri="{BB962C8B-B14F-4D97-AF65-F5344CB8AC3E}">
        <p14:creationId xmlns:p14="http://schemas.microsoft.com/office/powerpoint/2010/main" val="2969766763"/>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26F15-30B3-535D-69DD-919386833B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6921EA-9FEF-6A6C-ED83-B17E00AD96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068147-4042-6150-0FFC-CB18D780D7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9501B2-D1D4-EF5B-8688-3B0E60D6D992}"/>
              </a:ext>
            </a:extLst>
          </p:cNvPr>
          <p:cNvSpPr>
            <a:spLocks noGrp="1"/>
          </p:cNvSpPr>
          <p:nvPr>
            <p:ph type="dt" sz="half" idx="10"/>
          </p:nvPr>
        </p:nvSpPr>
        <p:spPr/>
        <p:txBody>
          <a:bodyPr/>
          <a:lstStyle/>
          <a:p>
            <a:fld id="{53C57A89-F807-4AF0-8624-76D4F12150AF}" type="datetimeFigureOut">
              <a:rPr lang="en-US" smtClean="0"/>
              <a:t>4/16/2026</a:t>
            </a:fld>
            <a:endParaRPr lang="en-US"/>
          </a:p>
        </p:txBody>
      </p:sp>
      <p:sp>
        <p:nvSpPr>
          <p:cNvPr id="6" name="Footer Placeholder 5">
            <a:extLst>
              <a:ext uri="{FF2B5EF4-FFF2-40B4-BE49-F238E27FC236}">
                <a16:creationId xmlns:a16="http://schemas.microsoft.com/office/drawing/2014/main" id="{197234A9-F24D-D4BB-B981-0C46DCAC50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33ADB8-B7E4-8907-5D40-57EC439D623A}"/>
              </a:ext>
            </a:extLst>
          </p:cNvPr>
          <p:cNvSpPr>
            <a:spLocks noGrp="1"/>
          </p:cNvSpPr>
          <p:nvPr>
            <p:ph type="sldNum" sz="quarter" idx="12"/>
          </p:nvPr>
        </p:nvSpPr>
        <p:spPr/>
        <p:txBody>
          <a:bodyPr/>
          <a:lstStyle/>
          <a:p>
            <a:fld id="{018BCC74-2F2A-416B-85DC-39A47907C0A1}" type="slidenum">
              <a:rPr lang="en-US" smtClean="0"/>
              <a:t>‹#›</a:t>
            </a:fld>
            <a:endParaRPr lang="en-US"/>
          </a:p>
        </p:txBody>
      </p:sp>
    </p:spTree>
    <p:extLst>
      <p:ext uri="{BB962C8B-B14F-4D97-AF65-F5344CB8AC3E}">
        <p14:creationId xmlns:p14="http://schemas.microsoft.com/office/powerpoint/2010/main" val="1576303373"/>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C68F4-BB2D-F3C6-3079-1DEDB1F8D6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941CB91-A59D-3E98-8C89-048B80E790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5D0A4F-C3CB-31E3-9E08-8D3BD5524C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A77132-2EA7-369A-95D0-5A489CDEA618}"/>
              </a:ext>
            </a:extLst>
          </p:cNvPr>
          <p:cNvSpPr>
            <a:spLocks noGrp="1"/>
          </p:cNvSpPr>
          <p:nvPr>
            <p:ph type="dt" sz="half" idx="10"/>
          </p:nvPr>
        </p:nvSpPr>
        <p:spPr/>
        <p:txBody>
          <a:bodyPr/>
          <a:lstStyle/>
          <a:p>
            <a:fld id="{53C57A89-F807-4AF0-8624-76D4F12150AF}" type="datetimeFigureOut">
              <a:rPr lang="en-US" smtClean="0"/>
              <a:t>4/16/2026</a:t>
            </a:fld>
            <a:endParaRPr lang="en-US"/>
          </a:p>
        </p:txBody>
      </p:sp>
      <p:sp>
        <p:nvSpPr>
          <p:cNvPr id="6" name="Footer Placeholder 5">
            <a:extLst>
              <a:ext uri="{FF2B5EF4-FFF2-40B4-BE49-F238E27FC236}">
                <a16:creationId xmlns:a16="http://schemas.microsoft.com/office/drawing/2014/main" id="{C303BC1E-9499-E540-4DC4-59C60412B3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8ACB57-61E9-0F00-A610-D7AD6B368E7C}"/>
              </a:ext>
            </a:extLst>
          </p:cNvPr>
          <p:cNvSpPr>
            <a:spLocks noGrp="1"/>
          </p:cNvSpPr>
          <p:nvPr>
            <p:ph type="sldNum" sz="quarter" idx="12"/>
          </p:nvPr>
        </p:nvSpPr>
        <p:spPr/>
        <p:txBody>
          <a:bodyPr/>
          <a:lstStyle/>
          <a:p>
            <a:fld id="{018BCC74-2F2A-416B-85DC-39A47907C0A1}" type="slidenum">
              <a:rPr lang="en-US" smtClean="0"/>
              <a:t>‹#›</a:t>
            </a:fld>
            <a:endParaRPr lang="en-US"/>
          </a:p>
        </p:txBody>
      </p:sp>
    </p:spTree>
    <p:extLst>
      <p:ext uri="{BB962C8B-B14F-4D97-AF65-F5344CB8AC3E}">
        <p14:creationId xmlns:p14="http://schemas.microsoft.com/office/powerpoint/2010/main" val="3697739048"/>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947A0A-E934-7EF0-E57E-DD1D66E04D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2D7DAA0-223D-CAE4-EF03-A655F458D3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652281-93F6-5DF0-0FCE-8B4251108A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3C57A89-F807-4AF0-8624-76D4F12150AF}" type="datetimeFigureOut">
              <a:rPr lang="en-US" smtClean="0"/>
              <a:t>4/16/2026</a:t>
            </a:fld>
            <a:endParaRPr lang="en-US"/>
          </a:p>
        </p:txBody>
      </p:sp>
      <p:sp>
        <p:nvSpPr>
          <p:cNvPr id="5" name="Footer Placeholder 4">
            <a:extLst>
              <a:ext uri="{FF2B5EF4-FFF2-40B4-BE49-F238E27FC236}">
                <a16:creationId xmlns:a16="http://schemas.microsoft.com/office/drawing/2014/main" id="{97C7695F-8EFD-C949-7176-3304EC6E86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2C71D91-557B-1695-E257-235402C9E5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18BCC74-2F2A-416B-85DC-39A47907C0A1}" type="slidenum">
              <a:rPr lang="en-US" smtClean="0"/>
              <a:t>‹#›</a:t>
            </a:fld>
            <a:endParaRPr lang="en-US"/>
          </a:p>
        </p:txBody>
      </p:sp>
    </p:spTree>
    <p:extLst>
      <p:ext uri="{BB962C8B-B14F-4D97-AF65-F5344CB8AC3E}">
        <p14:creationId xmlns:p14="http://schemas.microsoft.com/office/powerpoint/2010/main" val="22321776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D090B9-566C-49A1-A0FA-6EB870FBF2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21C75249-3034-4EFF-B49C-181445DA41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7F917CA-EB3F-47E8-93AD-3DCBC7B0DA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CA"/>
          </a:p>
        </p:txBody>
      </p:sp>
      <p:sp>
        <p:nvSpPr>
          <p:cNvPr id="5" name="Footer Placeholder 4">
            <a:extLst>
              <a:ext uri="{FF2B5EF4-FFF2-40B4-BE49-F238E27FC236}">
                <a16:creationId xmlns:a16="http://schemas.microsoft.com/office/drawing/2014/main" id="{C03371E7-5B52-4B08-B35E-9CCE68C83D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0274A2BB-D767-4152-9139-632B730F72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3C0FE8-D495-4404-8085-BF75A3627A81}" type="slidenum">
              <a:rPr lang="en-CA" smtClean="0"/>
              <a:t>‹#›</a:t>
            </a:fld>
            <a:endParaRPr lang="en-CA"/>
          </a:p>
        </p:txBody>
      </p:sp>
    </p:spTree>
    <p:extLst>
      <p:ext uri="{BB962C8B-B14F-4D97-AF65-F5344CB8AC3E}">
        <p14:creationId xmlns:p14="http://schemas.microsoft.com/office/powerpoint/2010/main" val="131318012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63.png"/></Relationships>
</file>

<file path=ppt/slides/_rels/slide10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63.png"/><Relationship Id="rId4" Type="http://schemas.openxmlformats.org/officeDocument/2006/relationships/image" Target="../media/image94.jpeg"/></Relationships>
</file>

<file path=ppt/slides/_rels/slide10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63.png"/></Relationships>
</file>

<file path=ppt/slides/_rels/slide10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63.png"/><Relationship Id="rId4" Type="http://schemas.openxmlformats.org/officeDocument/2006/relationships/image" Target="../media/image97.jpeg"/></Relationships>
</file>

<file path=ppt/slides/_rels/slide10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63.png"/></Relationships>
</file>

<file path=ppt/slides/_rels/slide10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99.jpeg"/><Relationship Id="rId4" Type="http://schemas.openxmlformats.org/officeDocument/2006/relationships/image" Target="../media/image5.png"/></Relationships>
</file>

<file path=ppt/slides/_rels/slide10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01.png"/><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6.xml"/><Relationship Id="rId4" Type="http://schemas.openxmlformats.org/officeDocument/2006/relationships/image" Target="../media/image101.png"/></Relationships>
</file>

<file path=ppt/slides/_rels/slide11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10.pn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6.emf"/><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11.emf"/><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01.png"/><Relationship Id="rId1" Type="http://schemas.openxmlformats.org/officeDocument/2006/relationships/slideLayout" Target="../slideLayouts/slideLayout6.xml"/><Relationship Id="rId5" Type="http://schemas.openxmlformats.org/officeDocument/2006/relationships/image" Target="../media/image114.png"/><Relationship Id="rId4" Type="http://schemas.openxmlformats.org/officeDocument/2006/relationships/image" Target="../media/image113.png"/></Relationships>
</file>

<file path=ppt/slides/_rels/slide1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9.png"/><Relationship Id="rId4" Type="http://schemas.openxmlformats.org/officeDocument/2006/relationships/notesSlide" Target="../notesSlides/notesSlide29.xml"/></Relationships>
</file>

<file path=ppt/slides/_rels/slide1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21.jpeg"/></Relationships>
</file>

<file path=ppt/slides/_rels/slide1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3.png"/><Relationship Id="rId4" Type="http://schemas.openxmlformats.org/officeDocument/2006/relationships/notesSlide" Target="../notesSlides/notesSlide31.xml"/></Relationships>
</file>

<file path=ppt/slides/_rels/slide1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24.png"/><Relationship Id="rId4" Type="http://schemas.openxmlformats.org/officeDocument/2006/relationships/notesSlide" Target="../notesSlides/notesSlide32.xml"/></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diagramLayout" Target="../diagrams/layout1.xml"/><Relationship Id="rId7" Type="http://schemas.openxmlformats.org/officeDocument/2006/relationships/image" Target="../media/image10.png"/><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5.png"/><Relationship Id="rId4" Type="http://schemas.openxmlformats.org/officeDocument/2006/relationships/diagramQuickStyle" Target="../diagrams/quickStyle1.xml"/><Relationship Id="rId9" Type="http://schemas.openxmlformats.org/officeDocument/2006/relationships/image" Target="../media/image11.jpeg"/></Relationships>
</file>

<file path=ppt/slides/_rels/slide1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26.jpeg"/></Relationships>
</file>

<file path=ppt/slides/_rels/slide1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27.png"/><Relationship Id="rId4" Type="http://schemas.openxmlformats.org/officeDocument/2006/relationships/notesSlide" Target="../notesSlides/notesSlide34.xml"/></Relationships>
</file>

<file path=ppt/slides/_rels/slide1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33.png"/><Relationship Id="rId4" Type="http://schemas.openxmlformats.org/officeDocument/2006/relationships/image" Target="../media/image132.png"/></Relationships>
</file>

<file path=ppt/slides/_rels/slide1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56.png"/><Relationship Id="rId4" Type="http://schemas.openxmlformats.org/officeDocument/2006/relationships/image" Target="../media/image155.png"/></Relationships>
</file>

<file path=ppt/slides/_rels/slide158.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5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6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64.png"/></Relationships>
</file>

<file path=ppt/slides/_rels/slide16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68.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69.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7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72.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73.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74.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jp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75.xml.rels><?xml version="1.0" encoding="UTF-8" standalone="yes"?>
<Relationships xmlns="http://schemas.openxmlformats.org/package/2006/relationships"><Relationship Id="rId3" Type="http://schemas.openxmlformats.org/officeDocument/2006/relationships/image" Target="../media/image185.jpg"/><Relationship Id="rId2" Type="http://schemas.openxmlformats.org/officeDocument/2006/relationships/image" Target="../media/image184.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76.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186.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77.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image" Target="../media/image188.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78.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190.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92.jpeg"/></Relationships>
</file>

<file path=ppt/slides/_rels/slide179.xml.rels><?xml version="1.0" encoding="UTF-8" standalone="yes"?>
<Relationships xmlns="http://schemas.openxmlformats.org/package/2006/relationships"><Relationship Id="rId3" Type="http://schemas.openxmlformats.org/officeDocument/2006/relationships/image" Target="../media/image194.jpg"/><Relationship Id="rId2" Type="http://schemas.openxmlformats.org/officeDocument/2006/relationships/image" Target="../media/image193.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96.png"/><Relationship Id="rId4" Type="http://schemas.openxmlformats.org/officeDocument/2006/relationships/image" Target="../media/image195.jpg"/></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image" Target="../media/image197.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99.jpeg"/></Relationships>
</file>

<file path=ppt/slides/_rels/slide181.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image" Target="../media/image200.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82.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202.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03.jpeg"/></Relationships>
</file>

<file path=ppt/slides/_rels/slide183.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0.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84.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image" Target="../media/image200.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85.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image" Target="../media/image206.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08.jpeg"/></Relationships>
</file>

<file path=ppt/slides/_rels/slide186.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image" Target="../media/image209.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87.xml.rels><?xml version="1.0" encoding="UTF-8" standalone="yes"?>
<Relationships xmlns="http://schemas.openxmlformats.org/package/2006/relationships"><Relationship Id="rId3" Type="http://schemas.openxmlformats.org/officeDocument/2006/relationships/image" Target="../media/image212.jpg"/><Relationship Id="rId7" Type="http://schemas.openxmlformats.org/officeDocument/2006/relationships/image" Target="../media/image5.png"/><Relationship Id="rId2" Type="http://schemas.openxmlformats.org/officeDocument/2006/relationships/image" Target="../media/image211.jpeg"/><Relationship Id="rId1" Type="http://schemas.openxmlformats.org/officeDocument/2006/relationships/slideLayout" Target="../slideLayouts/slideLayout7.xml"/><Relationship Id="rId6" Type="http://schemas.openxmlformats.org/officeDocument/2006/relationships/image" Target="../media/image215.png"/><Relationship Id="rId5" Type="http://schemas.openxmlformats.org/officeDocument/2006/relationships/image" Target="../media/image214.png"/><Relationship Id="rId4" Type="http://schemas.openxmlformats.org/officeDocument/2006/relationships/image" Target="../media/image213.png"/></Relationships>
</file>

<file path=ppt/slides/_rels/slide188.xml.rels><?xml version="1.0" encoding="UTF-8" standalone="yes"?>
<Relationships xmlns="http://schemas.openxmlformats.org/package/2006/relationships"><Relationship Id="rId3" Type="http://schemas.openxmlformats.org/officeDocument/2006/relationships/image" Target="../media/image217.jpeg"/><Relationship Id="rId7" Type="http://schemas.openxmlformats.org/officeDocument/2006/relationships/image" Target="../media/image5.png"/><Relationship Id="rId2" Type="http://schemas.openxmlformats.org/officeDocument/2006/relationships/image" Target="../media/image216.jpeg"/><Relationship Id="rId1" Type="http://schemas.openxmlformats.org/officeDocument/2006/relationships/slideLayout" Target="../slideLayouts/slideLayout7.xml"/><Relationship Id="rId6" Type="http://schemas.openxmlformats.org/officeDocument/2006/relationships/image" Target="../media/image220.png"/><Relationship Id="rId5" Type="http://schemas.openxmlformats.org/officeDocument/2006/relationships/image" Target="../media/image219.jpeg"/><Relationship Id="rId4" Type="http://schemas.openxmlformats.org/officeDocument/2006/relationships/image" Target="../media/image218.png"/></Relationships>
</file>

<file path=ppt/slides/_rels/slide189.xml.rels><?xml version="1.0" encoding="UTF-8" standalone="yes"?>
<Relationships xmlns="http://schemas.openxmlformats.org/package/2006/relationships"><Relationship Id="rId3" Type="http://schemas.openxmlformats.org/officeDocument/2006/relationships/image" Target="../media/image222.jpeg"/><Relationship Id="rId7" Type="http://schemas.openxmlformats.org/officeDocument/2006/relationships/image" Target="../media/image5.png"/><Relationship Id="rId2" Type="http://schemas.openxmlformats.org/officeDocument/2006/relationships/image" Target="../media/image221.jpeg"/><Relationship Id="rId1" Type="http://schemas.openxmlformats.org/officeDocument/2006/relationships/slideLayout" Target="../slideLayouts/slideLayout7.xml"/><Relationship Id="rId6" Type="http://schemas.openxmlformats.org/officeDocument/2006/relationships/image" Target="../media/image225.png"/><Relationship Id="rId5" Type="http://schemas.openxmlformats.org/officeDocument/2006/relationships/image" Target="../media/image224.jpeg"/><Relationship Id="rId4" Type="http://schemas.openxmlformats.org/officeDocument/2006/relationships/image" Target="../media/image223.png"/></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0.jpe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image" Target="../media/image226.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9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8.jpe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image" Target="../media/image229.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94.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image" Target="../media/image231.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95.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image" Target="../media/image233.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96.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35.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37.png"/></Relationships>
</file>

<file path=ppt/slides/_rels/slide197.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image" Target="../media/image238.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40.png"/></Relationships>
</file>

<file path=ppt/slides/_rels/slide198.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image" Target="../media/image241.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9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5.png"/><Relationship Id="rId1" Type="http://schemas.openxmlformats.org/officeDocument/2006/relationships/slideLayout" Target="../slideLayouts/slideLayout1.xml"/></Relationships>
</file>

<file path=ppt/slides/_rels/slide20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6.pn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5.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0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54.png"/><Relationship Id="rId7" Type="http://schemas.openxmlformats.org/officeDocument/2006/relationships/image" Target="../media/image258.png"/><Relationship Id="rId2" Type="http://schemas.openxmlformats.org/officeDocument/2006/relationships/image" Target="../media/image253.png"/><Relationship Id="rId1" Type="http://schemas.openxmlformats.org/officeDocument/2006/relationships/slideLayout" Target="../slideLayouts/slideLayout2.xml"/><Relationship Id="rId6" Type="http://schemas.openxmlformats.org/officeDocument/2006/relationships/image" Target="../media/image257.png"/><Relationship Id="rId5" Type="http://schemas.openxmlformats.org/officeDocument/2006/relationships/image" Target="../media/image256.png"/><Relationship Id="rId4" Type="http://schemas.openxmlformats.org/officeDocument/2006/relationships/image" Target="../media/image255.png"/></Relationships>
</file>

<file path=ppt/slides/_rels/slide20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0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3.png"/><Relationship Id="rId1" Type="http://schemas.openxmlformats.org/officeDocument/2006/relationships/slideLayout" Target="../slideLayouts/slideLayout9.xml"/></Relationships>
</file>

<file path=ppt/slides/_rels/slide2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5.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15.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image" Target="../media/image265.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7.pn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8.pn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9.png"/><Relationship Id="rId1" Type="http://schemas.openxmlformats.org/officeDocument/2006/relationships/slideLayout" Target="../slideLayouts/slideLayout6.xml"/></Relationships>
</file>

<file path=ppt/slides/_rels/slide2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0.jpeg"/><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1.jpeg"/><Relationship Id="rId1" Type="http://schemas.openxmlformats.org/officeDocument/2006/relationships/slideLayout" Target="../slideLayouts/slideLayout6.xml"/></Relationships>
</file>

<file path=ppt/slides/_rels/slide226.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5.png"/><Relationship Id="rId1" Type="http://schemas.openxmlformats.org/officeDocument/2006/relationships/slideLayout" Target="../slideLayouts/slideLayout6.xml"/><Relationship Id="rId5" Type="http://schemas.openxmlformats.org/officeDocument/2006/relationships/image" Target="../media/image274.png"/><Relationship Id="rId4" Type="http://schemas.openxmlformats.org/officeDocument/2006/relationships/image" Target="../media/image273.png"/></Relationships>
</file>

<file path=ppt/slides/_rels/slide2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2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6.png"/><Relationship Id="rId1" Type="http://schemas.openxmlformats.org/officeDocument/2006/relationships/slideLayout" Target="../slideLayouts/slideLayout1.xml"/></Relationships>
</file>

<file path=ppt/slides/_rels/slide2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7.png"/><Relationship Id="rId1" Type="http://schemas.openxmlformats.org/officeDocument/2006/relationships/slideLayout" Target="../slideLayouts/slideLayout6.xml"/></Relationships>
</file>

<file path=ppt/slides/_rels/slide2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78.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9.png"/><Relationship Id="rId1" Type="http://schemas.openxmlformats.org/officeDocument/2006/relationships/slideLayout" Target="../slideLayouts/slideLayout6.xml"/></Relationships>
</file>

<file path=ppt/slides/_rels/slide2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0.png"/><Relationship Id="rId1" Type="http://schemas.openxmlformats.org/officeDocument/2006/relationships/slideLayout" Target="../slideLayouts/slideLayout6.xml"/></Relationships>
</file>

<file path=ppt/slides/_rels/slide2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1.emf"/><Relationship Id="rId1" Type="http://schemas.openxmlformats.org/officeDocument/2006/relationships/slideLayout" Target="../slideLayouts/slideLayout6.xml"/></Relationships>
</file>

<file path=ppt/slides/_rels/slide2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2.emf"/><Relationship Id="rId1" Type="http://schemas.openxmlformats.org/officeDocument/2006/relationships/slideLayout" Target="../slideLayouts/slideLayout6.xml"/></Relationships>
</file>

<file path=ppt/slides/_rels/slide2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3.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2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4.png"/><Relationship Id="rId1" Type="http://schemas.openxmlformats.org/officeDocument/2006/relationships/slideLayout" Target="../slideLayouts/slideLayout6.xml"/></Relationships>
</file>

<file path=ppt/slides/_rels/slide2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5.png"/><Relationship Id="rId1" Type="http://schemas.openxmlformats.org/officeDocument/2006/relationships/slideLayout" Target="../slideLayouts/slideLayout6.xml"/></Relationships>
</file>

<file path=ppt/slides/_rels/slide2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4.png"/><Relationship Id="rId1" Type="http://schemas.openxmlformats.org/officeDocument/2006/relationships/slideLayout" Target="../slideLayouts/slideLayout6.xml"/></Relationships>
</file>

<file path=ppt/slides/_rels/slide2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287.png"/></Relationships>
</file>

<file path=ppt/slides/_rels/slide2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89.png"/><Relationship Id="rId7" Type="http://schemas.openxmlformats.org/officeDocument/2006/relationships/image" Target="../media/image293.png"/><Relationship Id="rId2" Type="http://schemas.openxmlformats.org/officeDocument/2006/relationships/image" Target="../media/image288.png"/><Relationship Id="rId1" Type="http://schemas.openxmlformats.org/officeDocument/2006/relationships/slideLayout" Target="../slideLayouts/slideLayout2.xml"/><Relationship Id="rId6" Type="http://schemas.openxmlformats.org/officeDocument/2006/relationships/image" Target="../media/image292.png"/><Relationship Id="rId5" Type="http://schemas.openxmlformats.org/officeDocument/2006/relationships/image" Target="../media/image291.png"/><Relationship Id="rId4" Type="http://schemas.openxmlformats.org/officeDocument/2006/relationships/image" Target="../media/image290.png"/></Relationships>
</file>

<file path=ppt/slides/_rels/slide2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5.png"/><Relationship Id="rId1" Type="http://schemas.openxmlformats.org/officeDocument/2006/relationships/slideLayout" Target="../slideLayouts/slideLayout9.xml"/></Relationships>
</file>

<file path=ppt/slides/_rels/slide2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8" Type="http://schemas.openxmlformats.org/officeDocument/2006/relationships/image" Target="../media/image302.jpeg"/><Relationship Id="rId13" Type="http://schemas.openxmlformats.org/officeDocument/2006/relationships/image" Target="../media/image307.jpeg"/><Relationship Id="rId3" Type="http://schemas.openxmlformats.org/officeDocument/2006/relationships/image" Target="../media/image297.emf"/><Relationship Id="rId7" Type="http://schemas.openxmlformats.org/officeDocument/2006/relationships/image" Target="../media/image301.jpeg"/><Relationship Id="rId12" Type="http://schemas.openxmlformats.org/officeDocument/2006/relationships/image" Target="../media/image306.jpeg"/><Relationship Id="rId2" Type="http://schemas.openxmlformats.org/officeDocument/2006/relationships/image" Target="../media/image296.emf"/><Relationship Id="rId1" Type="http://schemas.openxmlformats.org/officeDocument/2006/relationships/slideLayout" Target="../slideLayouts/slideLayout12.xml"/><Relationship Id="rId6" Type="http://schemas.openxmlformats.org/officeDocument/2006/relationships/image" Target="../media/image300.jpeg"/><Relationship Id="rId11" Type="http://schemas.openxmlformats.org/officeDocument/2006/relationships/image" Target="../media/image305.jpeg"/><Relationship Id="rId5" Type="http://schemas.openxmlformats.org/officeDocument/2006/relationships/image" Target="../media/image299.emf"/><Relationship Id="rId10" Type="http://schemas.openxmlformats.org/officeDocument/2006/relationships/image" Target="../media/image304.jpeg"/><Relationship Id="rId4" Type="http://schemas.openxmlformats.org/officeDocument/2006/relationships/image" Target="../media/image298.jpeg"/><Relationship Id="rId9" Type="http://schemas.openxmlformats.org/officeDocument/2006/relationships/image" Target="../media/image303.jpeg"/></Relationships>
</file>

<file path=ppt/slides/_rels/slide254.xml.rels><?xml version="1.0" encoding="UTF-8" standalone="yes"?>
<Relationships xmlns="http://schemas.openxmlformats.org/package/2006/relationships"><Relationship Id="rId2" Type="http://schemas.openxmlformats.org/officeDocument/2006/relationships/image" Target="../media/image307.jpeg"/><Relationship Id="rId1" Type="http://schemas.openxmlformats.org/officeDocument/2006/relationships/slideLayout" Target="../slideLayouts/slideLayout12.xml"/></Relationships>
</file>

<file path=ppt/slides/_rels/slide255.xml.rels><?xml version="1.0" encoding="UTF-8" standalone="yes"?>
<Relationships xmlns="http://schemas.openxmlformats.org/package/2006/relationships"><Relationship Id="rId3" Type="http://schemas.openxmlformats.org/officeDocument/2006/relationships/image" Target="../media/image307.jpeg"/><Relationship Id="rId2" Type="http://schemas.openxmlformats.org/officeDocument/2006/relationships/image" Target="../media/image296.emf"/><Relationship Id="rId1" Type="http://schemas.openxmlformats.org/officeDocument/2006/relationships/slideLayout" Target="../slideLayouts/slideLayout12.xml"/></Relationships>
</file>

<file path=ppt/slides/_rels/slide256.xml.rels><?xml version="1.0" encoding="UTF-8" standalone="yes"?>
<Relationships xmlns="http://schemas.openxmlformats.org/package/2006/relationships"><Relationship Id="rId3" Type="http://schemas.openxmlformats.org/officeDocument/2006/relationships/image" Target="../media/image307.jpeg"/><Relationship Id="rId2" Type="http://schemas.openxmlformats.org/officeDocument/2006/relationships/image" Target="../media/image296.emf"/><Relationship Id="rId1" Type="http://schemas.openxmlformats.org/officeDocument/2006/relationships/slideLayout" Target="../slideLayouts/slideLayout12.xml"/></Relationships>
</file>

<file path=ppt/slides/_rels/slide257.xml.rels><?xml version="1.0" encoding="UTF-8" standalone="yes"?>
<Relationships xmlns="http://schemas.openxmlformats.org/package/2006/relationships"><Relationship Id="rId3" Type="http://schemas.openxmlformats.org/officeDocument/2006/relationships/image" Target="../media/image307.jpeg"/><Relationship Id="rId2" Type="http://schemas.openxmlformats.org/officeDocument/2006/relationships/image" Target="../media/image296.emf"/><Relationship Id="rId1" Type="http://schemas.openxmlformats.org/officeDocument/2006/relationships/slideLayout" Target="../slideLayouts/slideLayout12.xml"/></Relationships>
</file>

<file path=ppt/slides/_rels/slide258.xml.rels><?xml version="1.0" encoding="UTF-8" standalone="yes"?>
<Relationships xmlns="http://schemas.openxmlformats.org/package/2006/relationships"><Relationship Id="rId3" Type="http://schemas.openxmlformats.org/officeDocument/2006/relationships/image" Target="../media/image307.jpeg"/><Relationship Id="rId2" Type="http://schemas.openxmlformats.org/officeDocument/2006/relationships/image" Target="../media/image308.emf"/><Relationship Id="rId1" Type="http://schemas.openxmlformats.org/officeDocument/2006/relationships/slideLayout" Target="../slideLayouts/slideLayout12.xml"/></Relationships>
</file>

<file path=ppt/slides/_rels/slide259.xml.rels><?xml version="1.0" encoding="UTF-8" standalone="yes"?>
<Relationships xmlns="http://schemas.openxmlformats.org/package/2006/relationships"><Relationship Id="rId3" Type="http://schemas.openxmlformats.org/officeDocument/2006/relationships/image" Target="../media/image307.jpeg"/><Relationship Id="rId2" Type="http://schemas.openxmlformats.org/officeDocument/2006/relationships/image" Target="../media/image308.emf"/><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260.xml.rels><?xml version="1.0" encoding="UTF-8" standalone="yes"?>
<Relationships xmlns="http://schemas.openxmlformats.org/package/2006/relationships"><Relationship Id="rId3" Type="http://schemas.openxmlformats.org/officeDocument/2006/relationships/image" Target="../media/image307.jpeg"/><Relationship Id="rId2" Type="http://schemas.openxmlformats.org/officeDocument/2006/relationships/image" Target="../media/image308.emf"/><Relationship Id="rId1" Type="http://schemas.openxmlformats.org/officeDocument/2006/relationships/slideLayout" Target="../slideLayouts/slideLayout12.xml"/></Relationships>
</file>

<file path=ppt/slides/_rels/slide261.xml.rels><?xml version="1.0" encoding="UTF-8" standalone="yes"?>
<Relationships xmlns="http://schemas.openxmlformats.org/package/2006/relationships"><Relationship Id="rId3" Type="http://schemas.openxmlformats.org/officeDocument/2006/relationships/image" Target="../media/image307.jpeg"/><Relationship Id="rId2" Type="http://schemas.openxmlformats.org/officeDocument/2006/relationships/image" Target="../media/image297.emf"/><Relationship Id="rId1" Type="http://schemas.openxmlformats.org/officeDocument/2006/relationships/slideLayout" Target="../slideLayouts/slideLayout12.xml"/></Relationships>
</file>

<file path=ppt/slides/_rels/slide262.xml.rels><?xml version="1.0" encoding="UTF-8" standalone="yes"?>
<Relationships xmlns="http://schemas.openxmlformats.org/package/2006/relationships"><Relationship Id="rId3" Type="http://schemas.openxmlformats.org/officeDocument/2006/relationships/image" Target="../media/image307.jpeg"/><Relationship Id="rId2" Type="http://schemas.openxmlformats.org/officeDocument/2006/relationships/image" Target="../media/image297.emf"/><Relationship Id="rId1" Type="http://schemas.openxmlformats.org/officeDocument/2006/relationships/slideLayout" Target="../slideLayouts/slideLayout12.xml"/></Relationships>
</file>

<file path=ppt/slides/_rels/slide263.xml.rels><?xml version="1.0" encoding="UTF-8" standalone="yes"?>
<Relationships xmlns="http://schemas.openxmlformats.org/package/2006/relationships"><Relationship Id="rId3" Type="http://schemas.openxmlformats.org/officeDocument/2006/relationships/image" Target="../media/image307.jpeg"/><Relationship Id="rId2" Type="http://schemas.openxmlformats.org/officeDocument/2006/relationships/image" Target="../media/image309.jpeg"/><Relationship Id="rId1" Type="http://schemas.openxmlformats.org/officeDocument/2006/relationships/slideLayout" Target="../slideLayouts/slideLayout12.xml"/></Relationships>
</file>

<file path=ppt/slides/_rels/slide264.xml.rels><?xml version="1.0" encoding="UTF-8" standalone="yes"?>
<Relationships xmlns="http://schemas.openxmlformats.org/package/2006/relationships"><Relationship Id="rId3" Type="http://schemas.openxmlformats.org/officeDocument/2006/relationships/image" Target="../media/image307.jpeg"/><Relationship Id="rId2" Type="http://schemas.openxmlformats.org/officeDocument/2006/relationships/image" Target="../media/image310.jpeg"/><Relationship Id="rId1" Type="http://schemas.openxmlformats.org/officeDocument/2006/relationships/slideLayout" Target="../slideLayouts/slideLayout12.xml"/></Relationships>
</file>

<file path=ppt/slides/_rels/slide265.xml.rels><?xml version="1.0" encoding="UTF-8" standalone="yes"?>
<Relationships xmlns="http://schemas.openxmlformats.org/package/2006/relationships"><Relationship Id="rId3" Type="http://schemas.openxmlformats.org/officeDocument/2006/relationships/image" Target="../media/image307.jpeg"/><Relationship Id="rId2" Type="http://schemas.openxmlformats.org/officeDocument/2006/relationships/image" Target="../media/image310.jpeg"/><Relationship Id="rId1" Type="http://schemas.openxmlformats.org/officeDocument/2006/relationships/slideLayout" Target="../slideLayouts/slideLayout12.xml"/></Relationships>
</file>

<file path=ppt/slides/_rels/slide266.xml.rels><?xml version="1.0" encoding="UTF-8" standalone="yes"?>
<Relationships xmlns="http://schemas.openxmlformats.org/package/2006/relationships"><Relationship Id="rId3" Type="http://schemas.openxmlformats.org/officeDocument/2006/relationships/image" Target="../media/image307.jpeg"/><Relationship Id="rId2" Type="http://schemas.openxmlformats.org/officeDocument/2006/relationships/image" Target="../media/image311.emf"/><Relationship Id="rId1" Type="http://schemas.openxmlformats.org/officeDocument/2006/relationships/slideLayout" Target="../slideLayouts/slideLayout12.xml"/></Relationships>
</file>

<file path=ppt/slides/_rels/slide267.xml.rels><?xml version="1.0" encoding="UTF-8" standalone="yes"?>
<Relationships xmlns="http://schemas.openxmlformats.org/package/2006/relationships"><Relationship Id="rId3" Type="http://schemas.openxmlformats.org/officeDocument/2006/relationships/image" Target="../media/image307.jpeg"/><Relationship Id="rId2" Type="http://schemas.openxmlformats.org/officeDocument/2006/relationships/image" Target="../media/image311.emf"/><Relationship Id="rId1" Type="http://schemas.openxmlformats.org/officeDocument/2006/relationships/slideLayout" Target="../slideLayouts/slideLayout12.xml"/></Relationships>
</file>

<file path=ppt/slides/_rels/slide268.xml.rels><?xml version="1.0" encoding="UTF-8" standalone="yes"?>
<Relationships xmlns="http://schemas.openxmlformats.org/package/2006/relationships"><Relationship Id="rId3" Type="http://schemas.openxmlformats.org/officeDocument/2006/relationships/image" Target="../media/image307.jpeg"/><Relationship Id="rId2" Type="http://schemas.openxmlformats.org/officeDocument/2006/relationships/image" Target="../media/image311.emf"/><Relationship Id="rId1" Type="http://schemas.openxmlformats.org/officeDocument/2006/relationships/slideLayout" Target="../slideLayouts/slideLayout12.xml"/></Relationships>
</file>

<file path=ppt/slides/_rels/slide269.xml.rels><?xml version="1.0" encoding="UTF-8" standalone="yes"?>
<Relationships xmlns="http://schemas.openxmlformats.org/package/2006/relationships"><Relationship Id="rId3" Type="http://schemas.openxmlformats.org/officeDocument/2006/relationships/image" Target="../media/image307.jpeg"/><Relationship Id="rId2" Type="http://schemas.openxmlformats.org/officeDocument/2006/relationships/image" Target="../media/image312.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3" Type="http://schemas.openxmlformats.org/officeDocument/2006/relationships/image" Target="../media/image307.jpeg"/><Relationship Id="rId2" Type="http://schemas.openxmlformats.org/officeDocument/2006/relationships/image" Target="../media/image313.jpeg"/><Relationship Id="rId1" Type="http://schemas.openxmlformats.org/officeDocument/2006/relationships/slideLayout" Target="../slideLayouts/slideLayout12.xml"/></Relationships>
</file>

<file path=ppt/slides/_rels/slide271.xml.rels><?xml version="1.0" encoding="UTF-8" standalone="yes"?>
<Relationships xmlns="http://schemas.openxmlformats.org/package/2006/relationships"><Relationship Id="rId3" Type="http://schemas.openxmlformats.org/officeDocument/2006/relationships/image" Target="../media/image307.jpeg"/><Relationship Id="rId2" Type="http://schemas.openxmlformats.org/officeDocument/2006/relationships/image" Target="../media/image313.jpeg"/><Relationship Id="rId1" Type="http://schemas.openxmlformats.org/officeDocument/2006/relationships/slideLayout" Target="../slideLayouts/slideLayout12.xml"/></Relationships>
</file>

<file path=ppt/slides/_rels/slide272.xml.rels><?xml version="1.0" encoding="UTF-8" standalone="yes"?>
<Relationships xmlns="http://schemas.openxmlformats.org/package/2006/relationships"><Relationship Id="rId3" Type="http://schemas.openxmlformats.org/officeDocument/2006/relationships/image" Target="../media/image307.jpeg"/><Relationship Id="rId2" Type="http://schemas.openxmlformats.org/officeDocument/2006/relationships/image" Target="../media/image314.jpeg"/><Relationship Id="rId1" Type="http://schemas.openxmlformats.org/officeDocument/2006/relationships/slideLayout" Target="../slideLayouts/slideLayout12.xml"/></Relationships>
</file>

<file path=ppt/slides/_rels/slide273.xml.rels><?xml version="1.0" encoding="UTF-8" standalone="yes"?>
<Relationships xmlns="http://schemas.openxmlformats.org/package/2006/relationships"><Relationship Id="rId3" Type="http://schemas.openxmlformats.org/officeDocument/2006/relationships/hyperlink" Target="https://www.youtube.com/watch?v=i-4p9be2sR4" TargetMode="External"/><Relationship Id="rId2" Type="http://schemas.openxmlformats.org/officeDocument/2006/relationships/image" Target="../media/image314.jpeg"/><Relationship Id="rId1" Type="http://schemas.openxmlformats.org/officeDocument/2006/relationships/slideLayout" Target="../slideLayouts/slideLayout12.xml"/><Relationship Id="rId4" Type="http://schemas.openxmlformats.org/officeDocument/2006/relationships/image" Target="../media/image307.jpeg"/></Relationships>
</file>

<file path=ppt/slides/_rels/slide274.xml.rels><?xml version="1.0" encoding="UTF-8" standalone="yes"?>
<Relationships xmlns="http://schemas.openxmlformats.org/package/2006/relationships"><Relationship Id="rId3" Type="http://schemas.openxmlformats.org/officeDocument/2006/relationships/image" Target="../media/image307.jpeg"/><Relationship Id="rId2" Type="http://schemas.openxmlformats.org/officeDocument/2006/relationships/image" Target="../media/image315.jpeg"/><Relationship Id="rId1" Type="http://schemas.openxmlformats.org/officeDocument/2006/relationships/slideLayout" Target="../slideLayouts/slideLayout12.xml"/></Relationships>
</file>

<file path=ppt/slides/_rels/slide275.xml.rels><?xml version="1.0" encoding="UTF-8" standalone="yes"?>
<Relationships xmlns="http://schemas.openxmlformats.org/package/2006/relationships"><Relationship Id="rId3" Type="http://schemas.openxmlformats.org/officeDocument/2006/relationships/image" Target="../media/image307.jpeg"/><Relationship Id="rId2" Type="http://schemas.openxmlformats.org/officeDocument/2006/relationships/image" Target="../media/image315.jpeg"/><Relationship Id="rId1" Type="http://schemas.openxmlformats.org/officeDocument/2006/relationships/slideLayout" Target="../slideLayouts/slideLayout12.xml"/></Relationships>
</file>

<file path=ppt/slides/_rels/slide276.xml.rels><?xml version="1.0" encoding="UTF-8" standalone="yes"?>
<Relationships xmlns="http://schemas.openxmlformats.org/package/2006/relationships"><Relationship Id="rId3" Type="http://schemas.openxmlformats.org/officeDocument/2006/relationships/image" Target="../media/image316.jpeg"/><Relationship Id="rId2" Type="http://schemas.openxmlformats.org/officeDocument/2006/relationships/hyperlink" Target="https://hikertrack.com/does-bear-spray-work/" TargetMode="External"/><Relationship Id="rId1" Type="http://schemas.openxmlformats.org/officeDocument/2006/relationships/slideLayout" Target="../slideLayouts/slideLayout12.xml"/><Relationship Id="rId4" Type="http://schemas.openxmlformats.org/officeDocument/2006/relationships/image" Target="../media/image307.jpeg"/></Relationships>
</file>

<file path=ppt/slides/_rels/slide277.xml.rels><?xml version="1.0" encoding="UTF-8" standalone="yes"?>
<Relationships xmlns="http://schemas.openxmlformats.org/package/2006/relationships"><Relationship Id="rId3" Type="http://schemas.openxmlformats.org/officeDocument/2006/relationships/image" Target="../media/image307.jpeg"/><Relationship Id="rId2" Type="http://schemas.openxmlformats.org/officeDocument/2006/relationships/image" Target="../media/image317.jpeg"/><Relationship Id="rId1" Type="http://schemas.openxmlformats.org/officeDocument/2006/relationships/slideLayout" Target="../slideLayouts/slideLayout12.xml"/></Relationships>
</file>

<file path=ppt/slides/_rels/slide278.xml.rels><?xml version="1.0" encoding="UTF-8" standalone="yes"?>
<Relationships xmlns="http://schemas.openxmlformats.org/package/2006/relationships"><Relationship Id="rId3" Type="http://schemas.openxmlformats.org/officeDocument/2006/relationships/image" Target="../media/image318.jpeg"/><Relationship Id="rId2" Type="http://schemas.openxmlformats.org/officeDocument/2006/relationships/hyperlink" Target="https://www.youtube.com/watch?v=4vKtWvERhFI" TargetMode="External"/><Relationship Id="rId1" Type="http://schemas.openxmlformats.org/officeDocument/2006/relationships/slideLayout" Target="../slideLayouts/slideLayout12.xml"/><Relationship Id="rId4" Type="http://schemas.openxmlformats.org/officeDocument/2006/relationships/image" Target="../media/image307.jpeg"/></Relationships>
</file>

<file path=ppt/slides/_rels/slide279.xml.rels><?xml version="1.0" encoding="UTF-8" standalone="yes"?>
<Relationships xmlns="http://schemas.openxmlformats.org/package/2006/relationships"><Relationship Id="rId3" Type="http://schemas.openxmlformats.org/officeDocument/2006/relationships/image" Target="../media/image307.jpeg"/><Relationship Id="rId2" Type="http://schemas.openxmlformats.org/officeDocument/2006/relationships/image" Target="../media/image319.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280.xml.rels><?xml version="1.0" encoding="UTF-8" standalone="yes"?>
<Relationships xmlns="http://schemas.openxmlformats.org/package/2006/relationships"><Relationship Id="rId3" Type="http://schemas.openxmlformats.org/officeDocument/2006/relationships/image" Target="../media/image307.jpeg"/><Relationship Id="rId2" Type="http://schemas.openxmlformats.org/officeDocument/2006/relationships/image" Target="../media/image320.jpeg"/><Relationship Id="rId1" Type="http://schemas.openxmlformats.org/officeDocument/2006/relationships/slideLayout" Target="../slideLayouts/slideLayout12.xml"/></Relationships>
</file>

<file path=ppt/slides/_rels/slide281.xml.rels><?xml version="1.0" encoding="UTF-8" standalone="yes"?>
<Relationships xmlns="http://schemas.openxmlformats.org/package/2006/relationships"><Relationship Id="rId3" Type="http://schemas.openxmlformats.org/officeDocument/2006/relationships/image" Target="../media/image307.jpeg"/><Relationship Id="rId2" Type="http://schemas.openxmlformats.org/officeDocument/2006/relationships/image" Target="../media/image321.jpeg"/><Relationship Id="rId1" Type="http://schemas.openxmlformats.org/officeDocument/2006/relationships/slideLayout" Target="../slideLayouts/slideLayout12.xml"/></Relationships>
</file>

<file path=ppt/slides/_rels/slide282.xml.rels><?xml version="1.0" encoding="UTF-8" standalone="yes"?>
<Relationships xmlns="http://schemas.openxmlformats.org/package/2006/relationships"><Relationship Id="rId3" Type="http://schemas.openxmlformats.org/officeDocument/2006/relationships/image" Target="../media/image307.jpeg"/><Relationship Id="rId2" Type="http://schemas.openxmlformats.org/officeDocument/2006/relationships/image" Target="../media/image322.jpeg"/><Relationship Id="rId1" Type="http://schemas.openxmlformats.org/officeDocument/2006/relationships/slideLayout" Target="../slideLayouts/slideLayout12.xml"/></Relationships>
</file>

<file path=ppt/slides/_rels/slide283.xml.rels><?xml version="1.0" encoding="UTF-8" standalone="yes"?>
<Relationships xmlns="http://schemas.openxmlformats.org/package/2006/relationships"><Relationship Id="rId2" Type="http://schemas.openxmlformats.org/officeDocument/2006/relationships/image" Target="../media/image307.jpeg"/><Relationship Id="rId1" Type="http://schemas.openxmlformats.org/officeDocument/2006/relationships/slideLayout" Target="../slideLayouts/slideLayout12.xml"/></Relationships>
</file>

<file path=ppt/slides/_rels/slide284.xml.rels><?xml version="1.0" encoding="UTF-8" standalone="yes"?>
<Relationships xmlns="http://schemas.openxmlformats.org/package/2006/relationships"><Relationship Id="rId2" Type="http://schemas.openxmlformats.org/officeDocument/2006/relationships/image" Target="../media/image307.jpeg"/><Relationship Id="rId1" Type="http://schemas.openxmlformats.org/officeDocument/2006/relationships/slideLayout" Target="../slideLayouts/slideLayout12.xml"/></Relationships>
</file>

<file path=ppt/slides/_rels/slide285.xml.rels><?xml version="1.0" encoding="UTF-8" standalone="yes"?>
<Relationships xmlns="http://schemas.openxmlformats.org/package/2006/relationships"><Relationship Id="rId3" Type="http://schemas.openxmlformats.org/officeDocument/2006/relationships/image" Target="../media/image307.jpeg"/><Relationship Id="rId2" Type="http://schemas.openxmlformats.org/officeDocument/2006/relationships/hyperlink" Target="https://www.bing.com/ck/a?!&amp;&amp;p=2a81974306529ca112ddadd24087eb4bdf3c30c11af3f52648c55defcf7b602dJmltdHM9MTc2NDI4ODAwMA&amp;ptn=3&amp;ver=2&amp;hsh=4&amp;fclid=3116a266-99b4-6a2a-082e-b6d9980c6b04&amp;psq=poisonous+spiders+in+BC&amp;u=a1aHR0cHM6Ly9zcGlkZXJpZGVudGlmaWNhdGlvbnMuY29tL3NwaWRlcnMtaW4tY2FuYWRhL3NwaWRlcnMtaW4tYmM&amp;ntb=1" TargetMode="External"/><Relationship Id="rId1" Type="http://schemas.openxmlformats.org/officeDocument/2006/relationships/slideLayout" Target="../slideLayouts/slideLayout12.xml"/><Relationship Id="rId4" Type="http://schemas.openxmlformats.org/officeDocument/2006/relationships/image" Target="../media/image323.png"/></Relationships>
</file>

<file path=ppt/slides/_rels/slide286.xml.rels><?xml version="1.0" encoding="UTF-8" standalone="yes"?>
<Relationships xmlns="http://schemas.openxmlformats.org/package/2006/relationships"><Relationship Id="rId3" Type="http://schemas.openxmlformats.org/officeDocument/2006/relationships/image" Target="../media/image324.png"/><Relationship Id="rId2" Type="http://schemas.openxmlformats.org/officeDocument/2006/relationships/image" Target="../media/image307.jpeg"/><Relationship Id="rId1" Type="http://schemas.openxmlformats.org/officeDocument/2006/relationships/slideLayout" Target="../slideLayouts/slideLayout12.xml"/></Relationships>
</file>

<file path=ppt/slides/_rels/slide287.xml.rels><?xml version="1.0" encoding="UTF-8" standalone="yes"?>
<Relationships xmlns="http://schemas.openxmlformats.org/package/2006/relationships"><Relationship Id="rId3" Type="http://schemas.openxmlformats.org/officeDocument/2006/relationships/image" Target="../media/image325.png"/><Relationship Id="rId2" Type="http://schemas.openxmlformats.org/officeDocument/2006/relationships/image" Target="../media/image307.jpeg"/><Relationship Id="rId1" Type="http://schemas.openxmlformats.org/officeDocument/2006/relationships/slideLayout" Target="../slideLayouts/slideLayout12.xml"/></Relationships>
</file>

<file path=ppt/slides/_rels/slide288.xml.rels><?xml version="1.0" encoding="UTF-8" standalone="yes"?>
<Relationships xmlns="http://schemas.openxmlformats.org/package/2006/relationships"><Relationship Id="rId3" Type="http://schemas.openxmlformats.org/officeDocument/2006/relationships/image" Target="../media/image326.png"/><Relationship Id="rId2" Type="http://schemas.openxmlformats.org/officeDocument/2006/relationships/image" Target="../media/image307.jpeg"/><Relationship Id="rId1" Type="http://schemas.openxmlformats.org/officeDocument/2006/relationships/slideLayout" Target="../slideLayouts/slideLayout12.xml"/></Relationships>
</file>

<file path=ppt/slides/_rels/slide289.xml.rels><?xml version="1.0" encoding="UTF-8" standalone="yes"?>
<Relationships xmlns="http://schemas.openxmlformats.org/package/2006/relationships"><Relationship Id="rId2" Type="http://schemas.openxmlformats.org/officeDocument/2006/relationships/image" Target="../media/image327.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19.png"/><Relationship Id="rId4" Type="http://schemas.openxmlformats.org/officeDocument/2006/relationships/image" Target="../media/image18.png"/></Relationships>
</file>

<file path=ppt/slides/_rels/slide290.xml.rels><?xml version="1.0" encoding="UTF-8" standalone="yes"?>
<Relationships xmlns="http://schemas.openxmlformats.org/package/2006/relationships"><Relationship Id="rId3" Type="http://schemas.openxmlformats.org/officeDocument/2006/relationships/image" Target="../media/image307.jpeg"/><Relationship Id="rId2" Type="http://schemas.openxmlformats.org/officeDocument/2006/relationships/image" Target="../media/image328.jpeg"/><Relationship Id="rId1" Type="http://schemas.openxmlformats.org/officeDocument/2006/relationships/slideLayout" Target="../slideLayouts/slideLayout12.xml"/></Relationships>
</file>

<file path=ppt/slides/_rels/slide291.xml.rels><?xml version="1.0" encoding="UTF-8" standalone="yes"?>
<Relationships xmlns="http://schemas.openxmlformats.org/package/2006/relationships"><Relationship Id="rId3" Type="http://schemas.openxmlformats.org/officeDocument/2006/relationships/image" Target="../media/image307.jpeg"/><Relationship Id="rId2" Type="http://schemas.openxmlformats.org/officeDocument/2006/relationships/image" Target="../media/image328.jpeg"/><Relationship Id="rId1" Type="http://schemas.openxmlformats.org/officeDocument/2006/relationships/slideLayout" Target="../slideLayouts/slideLayout12.xml"/></Relationships>
</file>

<file path=ppt/slides/_rels/slide292.xml.rels><?xml version="1.0" encoding="UTF-8" standalone="yes"?>
<Relationships xmlns="http://schemas.openxmlformats.org/package/2006/relationships"><Relationship Id="rId3" Type="http://schemas.openxmlformats.org/officeDocument/2006/relationships/image" Target="../media/image307.jpeg"/><Relationship Id="rId2" Type="http://schemas.openxmlformats.org/officeDocument/2006/relationships/image" Target="../media/image329.jpeg"/><Relationship Id="rId1" Type="http://schemas.openxmlformats.org/officeDocument/2006/relationships/slideLayout" Target="../slideLayouts/slideLayout12.xml"/></Relationships>
</file>

<file path=ppt/slides/_rels/slide293.xml.rels><?xml version="1.0" encoding="UTF-8" standalone="yes"?>
<Relationships xmlns="http://schemas.openxmlformats.org/package/2006/relationships"><Relationship Id="rId3" Type="http://schemas.openxmlformats.org/officeDocument/2006/relationships/image" Target="../media/image307.jpeg"/><Relationship Id="rId2" Type="http://schemas.openxmlformats.org/officeDocument/2006/relationships/image" Target="../media/image298.jpeg"/><Relationship Id="rId1" Type="http://schemas.openxmlformats.org/officeDocument/2006/relationships/slideLayout" Target="../slideLayouts/slideLayout12.xml"/></Relationships>
</file>

<file path=ppt/slides/_rels/slide294.xml.rels><?xml version="1.0" encoding="UTF-8" standalone="yes"?>
<Relationships xmlns="http://schemas.openxmlformats.org/package/2006/relationships"><Relationship Id="rId3" Type="http://schemas.openxmlformats.org/officeDocument/2006/relationships/image" Target="../media/image307.jpeg"/><Relationship Id="rId2" Type="http://schemas.openxmlformats.org/officeDocument/2006/relationships/image" Target="../media/image330.jpeg"/><Relationship Id="rId1" Type="http://schemas.openxmlformats.org/officeDocument/2006/relationships/slideLayout" Target="../slideLayouts/slideLayout12.xml"/></Relationships>
</file>

<file path=ppt/slides/_rels/slide295.xml.rels><?xml version="1.0" encoding="UTF-8" standalone="yes"?>
<Relationships xmlns="http://schemas.openxmlformats.org/package/2006/relationships"><Relationship Id="rId3" Type="http://schemas.openxmlformats.org/officeDocument/2006/relationships/image" Target="../media/image307.jpeg"/><Relationship Id="rId2" Type="http://schemas.openxmlformats.org/officeDocument/2006/relationships/image" Target="../media/image331.png"/><Relationship Id="rId1" Type="http://schemas.openxmlformats.org/officeDocument/2006/relationships/slideLayout" Target="../slideLayouts/slideLayout12.xml"/></Relationships>
</file>

<file path=ppt/slides/_rels/slide296.xml.rels><?xml version="1.0" encoding="UTF-8" standalone="yes"?>
<Relationships xmlns="http://schemas.openxmlformats.org/package/2006/relationships"><Relationship Id="rId2" Type="http://schemas.openxmlformats.org/officeDocument/2006/relationships/image" Target="../media/image307.jpeg"/><Relationship Id="rId1" Type="http://schemas.openxmlformats.org/officeDocument/2006/relationships/slideLayout" Target="../slideLayouts/slideLayout12.xml"/></Relationships>
</file>

<file path=ppt/slides/_rels/slide297.xml.rels><?xml version="1.0" encoding="UTF-8" standalone="yes"?>
<Relationships xmlns="http://schemas.openxmlformats.org/package/2006/relationships"><Relationship Id="rId3" Type="http://schemas.openxmlformats.org/officeDocument/2006/relationships/image" Target="../media/image307.jpeg"/><Relationship Id="rId2" Type="http://schemas.openxmlformats.org/officeDocument/2006/relationships/image" Target="../media/image332.png"/><Relationship Id="rId1" Type="http://schemas.openxmlformats.org/officeDocument/2006/relationships/slideLayout" Target="../slideLayouts/slideLayout12.xml"/></Relationships>
</file>

<file path=ppt/slides/_rels/slide298.xml.rels><?xml version="1.0" encoding="UTF-8" standalone="yes"?>
<Relationships xmlns="http://schemas.openxmlformats.org/package/2006/relationships"><Relationship Id="rId3" Type="http://schemas.openxmlformats.org/officeDocument/2006/relationships/image" Target="../media/image307.jpeg"/><Relationship Id="rId2" Type="http://schemas.openxmlformats.org/officeDocument/2006/relationships/image" Target="../media/image333.jpeg"/><Relationship Id="rId1" Type="http://schemas.openxmlformats.org/officeDocument/2006/relationships/slideLayout" Target="../slideLayouts/slideLayout12.xml"/></Relationships>
</file>

<file path=ppt/slides/_rels/slide299.xml.rels><?xml version="1.0" encoding="UTF-8" standalone="yes"?>
<Relationships xmlns="http://schemas.openxmlformats.org/package/2006/relationships"><Relationship Id="rId3" Type="http://schemas.openxmlformats.org/officeDocument/2006/relationships/image" Target="../media/image307.jpeg"/><Relationship Id="rId2" Type="http://schemas.openxmlformats.org/officeDocument/2006/relationships/image" Target="../media/image334.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3" Type="http://schemas.openxmlformats.org/officeDocument/2006/relationships/image" Target="../media/image307.jpeg"/><Relationship Id="rId2" Type="http://schemas.openxmlformats.org/officeDocument/2006/relationships/image" Target="../media/image335.jpeg"/><Relationship Id="rId1" Type="http://schemas.openxmlformats.org/officeDocument/2006/relationships/slideLayout" Target="../slideLayouts/slideLayout12.xml"/></Relationships>
</file>

<file path=ppt/slides/_rels/slide301.xml.rels><?xml version="1.0" encoding="UTF-8" standalone="yes"?>
<Relationships xmlns="http://schemas.openxmlformats.org/package/2006/relationships"><Relationship Id="rId2" Type="http://schemas.openxmlformats.org/officeDocument/2006/relationships/image" Target="../media/image336.jpeg"/><Relationship Id="rId1" Type="http://schemas.openxmlformats.org/officeDocument/2006/relationships/slideLayout" Target="../slideLayouts/slideLayout13.xml"/></Relationships>
</file>

<file path=ppt/slides/_rels/slide302.xml.rels><?xml version="1.0" encoding="UTF-8" standalone="yes"?>
<Relationships xmlns="http://schemas.openxmlformats.org/package/2006/relationships"><Relationship Id="rId2" Type="http://schemas.openxmlformats.org/officeDocument/2006/relationships/image" Target="../media/image337.jpeg"/><Relationship Id="rId1" Type="http://schemas.openxmlformats.org/officeDocument/2006/relationships/slideLayout" Target="../slideLayouts/slideLayout13.xml"/></Relationships>
</file>

<file path=ppt/slides/_rels/slide303.xml.rels><?xml version="1.0" encoding="UTF-8" standalone="yes"?>
<Relationships xmlns="http://schemas.openxmlformats.org/package/2006/relationships"><Relationship Id="rId3" Type="http://schemas.openxmlformats.org/officeDocument/2006/relationships/image" Target="../media/image339.jpeg"/><Relationship Id="rId2" Type="http://schemas.openxmlformats.org/officeDocument/2006/relationships/image" Target="../media/image338.jpeg"/><Relationship Id="rId1" Type="http://schemas.openxmlformats.org/officeDocument/2006/relationships/slideLayout" Target="../slideLayouts/slideLayout13.xml"/></Relationships>
</file>

<file path=ppt/slides/_rels/slide304.xml.rels><?xml version="1.0" encoding="UTF-8" standalone="yes"?>
<Relationships xmlns="http://schemas.openxmlformats.org/package/2006/relationships"><Relationship Id="rId3" Type="http://schemas.openxmlformats.org/officeDocument/2006/relationships/image" Target="../media/image341.jpeg"/><Relationship Id="rId2" Type="http://schemas.openxmlformats.org/officeDocument/2006/relationships/image" Target="../media/image340.jpeg"/><Relationship Id="rId1" Type="http://schemas.openxmlformats.org/officeDocument/2006/relationships/slideLayout" Target="../slideLayouts/slideLayout12.xml"/><Relationship Id="rId5" Type="http://schemas.openxmlformats.org/officeDocument/2006/relationships/image" Target="../media/image307.jpeg"/><Relationship Id="rId4" Type="http://schemas.openxmlformats.org/officeDocument/2006/relationships/image" Target="../media/image342.jpeg"/></Relationships>
</file>

<file path=ppt/slides/_rels/slide305.xml.rels><?xml version="1.0" encoding="UTF-8" standalone="yes"?>
<Relationships xmlns="http://schemas.openxmlformats.org/package/2006/relationships"><Relationship Id="rId3" Type="http://schemas.openxmlformats.org/officeDocument/2006/relationships/hyperlink" Target="https://youtu.be/AihvuZiDhsg" TargetMode="External"/><Relationship Id="rId2" Type="http://schemas.openxmlformats.org/officeDocument/2006/relationships/image" Target="../media/image343.jpeg"/><Relationship Id="rId1" Type="http://schemas.openxmlformats.org/officeDocument/2006/relationships/slideLayout" Target="../slideLayouts/slideLayout12.xml"/><Relationship Id="rId4" Type="http://schemas.openxmlformats.org/officeDocument/2006/relationships/image" Target="../media/image307.jpeg"/></Relationships>
</file>

<file path=ppt/slides/_rels/slide306.xml.rels><?xml version="1.0" encoding="UTF-8" standalone="yes"?>
<Relationships xmlns="http://schemas.openxmlformats.org/package/2006/relationships"><Relationship Id="rId2" Type="http://schemas.openxmlformats.org/officeDocument/2006/relationships/image" Target="../media/image344.jpeg"/><Relationship Id="rId1" Type="http://schemas.openxmlformats.org/officeDocument/2006/relationships/slideLayout" Target="../slideLayouts/slideLayout13.xml"/></Relationships>
</file>

<file path=ppt/slides/_rels/slide307.xml.rels><?xml version="1.0" encoding="UTF-8" standalone="yes"?>
<Relationships xmlns="http://schemas.openxmlformats.org/package/2006/relationships"><Relationship Id="rId2" Type="http://schemas.openxmlformats.org/officeDocument/2006/relationships/image" Target="../media/image345.jpeg"/><Relationship Id="rId1" Type="http://schemas.openxmlformats.org/officeDocument/2006/relationships/slideLayout" Target="../slideLayouts/slideLayout13.xml"/></Relationships>
</file>

<file path=ppt/slides/_rels/slide308.xml.rels><?xml version="1.0" encoding="UTF-8" standalone="yes"?>
<Relationships xmlns="http://schemas.openxmlformats.org/package/2006/relationships"><Relationship Id="rId2" Type="http://schemas.openxmlformats.org/officeDocument/2006/relationships/image" Target="../media/image346.jpeg"/><Relationship Id="rId1" Type="http://schemas.openxmlformats.org/officeDocument/2006/relationships/slideLayout" Target="../slideLayouts/slideLayout13.xml"/></Relationships>
</file>

<file path=ppt/slides/_rels/slide309.xml.rels><?xml version="1.0" encoding="UTF-8" standalone="yes"?>
<Relationships xmlns="http://schemas.openxmlformats.org/package/2006/relationships"><Relationship Id="rId3" Type="http://schemas.openxmlformats.org/officeDocument/2006/relationships/image" Target="../media/image307.jpeg"/><Relationship Id="rId2" Type="http://schemas.openxmlformats.org/officeDocument/2006/relationships/image" Target="../media/image347.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310.xml.rels><?xml version="1.0" encoding="UTF-8" standalone="yes"?>
<Relationships xmlns="http://schemas.openxmlformats.org/package/2006/relationships"><Relationship Id="rId3" Type="http://schemas.openxmlformats.org/officeDocument/2006/relationships/image" Target="../media/image349.jpeg"/><Relationship Id="rId2" Type="http://schemas.openxmlformats.org/officeDocument/2006/relationships/image" Target="../media/image348.jpeg"/><Relationship Id="rId1" Type="http://schemas.openxmlformats.org/officeDocument/2006/relationships/slideLayout" Target="../slideLayouts/slideLayout12.xml"/><Relationship Id="rId5" Type="http://schemas.openxmlformats.org/officeDocument/2006/relationships/image" Target="../media/image307.jpeg"/><Relationship Id="rId4" Type="http://schemas.openxmlformats.org/officeDocument/2006/relationships/image" Target="../media/image350.jpeg"/></Relationships>
</file>

<file path=ppt/slides/_rels/slide311.xml.rels><?xml version="1.0" encoding="UTF-8" standalone="yes"?>
<Relationships xmlns="http://schemas.openxmlformats.org/package/2006/relationships"><Relationship Id="rId3" Type="http://schemas.openxmlformats.org/officeDocument/2006/relationships/image" Target="../media/image352.jpeg"/><Relationship Id="rId2" Type="http://schemas.openxmlformats.org/officeDocument/2006/relationships/image" Target="../media/image351.jpeg"/><Relationship Id="rId1" Type="http://schemas.openxmlformats.org/officeDocument/2006/relationships/slideLayout" Target="../slideLayouts/slideLayout12.xml"/><Relationship Id="rId4" Type="http://schemas.openxmlformats.org/officeDocument/2006/relationships/image" Target="../media/image307.jpeg"/></Relationships>
</file>

<file path=ppt/slides/_rels/slide312.xml.rels><?xml version="1.0" encoding="UTF-8" standalone="yes"?>
<Relationships xmlns="http://schemas.openxmlformats.org/package/2006/relationships"><Relationship Id="rId3" Type="http://schemas.openxmlformats.org/officeDocument/2006/relationships/image" Target="../media/image307.jpeg"/><Relationship Id="rId2" Type="http://schemas.openxmlformats.org/officeDocument/2006/relationships/image" Target="../media/image353.jpeg"/><Relationship Id="rId1" Type="http://schemas.openxmlformats.org/officeDocument/2006/relationships/slideLayout" Target="../slideLayouts/slideLayout12.xml"/></Relationships>
</file>

<file path=ppt/slides/_rels/slide313.xml.rels><?xml version="1.0" encoding="UTF-8" standalone="yes"?>
<Relationships xmlns="http://schemas.openxmlformats.org/package/2006/relationships"><Relationship Id="rId3" Type="http://schemas.openxmlformats.org/officeDocument/2006/relationships/image" Target="../media/image307.jpeg"/><Relationship Id="rId2" Type="http://schemas.openxmlformats.org/officeDocument/2006/relationships/image" Target="../media/image354.png"/><Relationship Id="rId1" Type="http://schemas.openxmlformats.org/officeDocument/2006/relationships/slideLayout" Target="../slideLayouts/slideLayout12.xml"/></Relationships>
</file>

<file path=ppt/slides/_rels/slide314.xml.rels><?xml version="1.0" encoding="UTF-8" standalone="yes"?>
<Relationships xmlns="http://schemas.openxmlformats.org/package/2006/relationships"><Relationship Id="rId3" Type="http://schemas.openxmlformats.org/officeDocument/2006/relationships/image" Target="../media/image307.jpeg"/><Relationship Id="rId2" Type="http://schemas.openxmlformats.org/officeDocument/2006/relationships/image" Target="../media/image354.png"/><Relationship Id="rId1" Type="http://schemas.openxmlformats.org/officeDocument/2006/relationships/slideLayout" Target="../slideLayouts/slideLayout12.xml"/></Relationships>
</file>

<file path=ppt/slides/_rels/slide315.xml.rels><?xml version="1.0" encoding="UTF-8" standalone="yes"?>
<Relationships xmlns="http://schemas.openxmlformats.org/package/2006/relationships"><Relationship Id="rId2" Type="http://schemas.openxmlformats.org/officeDocument/2006/relationships/image" Target="../media/image307.jpeg"/><Relationship Id="rId1" Type="http://schemas.openxmlformats.org/officeDocument/2006/relationships/slideLayout" Target="../slideLayouts/slideLayout12.xml"/></Relationships>
</file>

<file path=ppt/slides/_rels/slide316.xml.rels><?xml version="1.0" encoding="UTF-8" standalone="yes"?>
<Relationships xmlns="http://schemas.openxmlformats.org/package/2006/relationships"><Relationship Id="rId2" Type="http://schemas.openxmlformats.org/officeDocument/2006/relationships/image" Target="../media/image307.jpeg"/><Relationship Id="rId1" Type="http://schemas.openxmlformats.org/officeDocument/2006/relationships/slideLayout" Target="../slideLayouts/slideLayout12.xml"/></Relationships>
</file>

<file path=ppt/slides/_rels/slide3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3" Type="http://schemas.openxmlformats.org/officeDocument/2006/relationships/image" Target="../media/image355.png"/><Relationship Id="rId2" Type="http://schemas.openxmlformats.org/officeDocument/2006/relationships/image" Target="../media/image5.png"/><Relationship Id="rId1" Type="http://schemas.openxmlformats.org/officeDocument/2006/relationships/slideLayout" Target="../slideLayouts/slideLayout18.xml"/><Relationship Id="rId6" Type="http://schemas.openxmlformats.org/officeDocument/2006/relationships/hyperlink" Target="https://www.youtube.com/watch?v=lA6NwJuHWZU&amp;t=1s" TargetMode="External"/><Relationship Id="rId5" Type="http://schemas.openxmlformats.org/officeDocument/2006/relationships/hyperlink" Target="https://www.youtube.com/watch?v=eKYreBVH0y4&amp;t=72s" TargetMode="External"/><Relationship Id="rId4" Type="http://schemas.openxmlformats.org/officeDocument/2006/relationships/hyperlink" Target="https://www.youtube.com/watch?v=lR_9Of_Iqf8" TargetMode="External"/></Relationships>
</file>

<file path=ppt/slides/_rels/slide3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3.xml"/><Relationship Id="rId5" Type="http://schemas.openxmlformats.org/officeDocument/2006/relationships/image" Target="../media/image5.png"/><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png"/><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5.png"/><Relationship Id="rId3" Type="http://schemas.openxmlformats.org/officeDocument/2006/relationships/image" Target="../media/image29.jpeg"/><Relationship Id="rId7" Type="http://schemas.openxmlformats.org/officeDocument/2006/relationships/image" Target="../media/image33.jpeg"/><Relationship Id="rId12" Type="http://schemas.openxmlformats.org/officeDocument/2006/relationships/image" Target="../media/image38.png"/><Relationship Id="rId2" Type="http://schemas.openxmlformats.org/officeDocument/2006/relationships/image" Target="../media/image28.jpeg"/><Relationship Id="rId1" Type="http://schemas.openxmlformats.org/officeDocument/2006/relationships/slideLayout" Target="../slideLayouts/slideLayout13.xml"/><Relationship Id="rId6" Type="http://schemas.openxmlformats.org/officeDocument/2006/relationships/image" Target="../media/image32.jpeg"/><Relationship Id="rId11" Type="http://schemas.openxmlformats.org/officeDocument/2006/relationships/image" Target="../media/image37.png"/><Relationship Id="rId5" Type="http://schemas.openxmlformats.org/officeDocument/2006/relationships/image" Target="../media/image31.gif"/><Relationship Id="rId10" Type="http://schemas.openxmlformats.org/officeDocument/2006/relationships/image" Target="../media/image36.jpeg"/><Relationship Id="rId4" Type="http://schemas.openxmlformats.org/officeDocument/2006/relationships/image" Target="../media/image30.jpeg"/><Relationship Id="rId9" Type="http://schemas.openxmlformats.org/officeDocument/2006/relationships/image" Target="../media/image35.jpeg"/></Relationships>
</file>

<file path=ppt/slides/_rels/slide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9.jpe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52.png"/></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4.png"/><Relationship Id="rId1" Type="http://schemas.openxmlformats.org/officeDocument/2006/relationships/slideLayout" Target="../slideLayouts/slideLayout13.xml"/><Relationship Id="rId5" Type="http://schemas.openxmlformats.org/officeDocument/2006/relationships/image" Target="../media/image55.png"/><Relationship Id="rId4" Type="http://schemas.openxmlformats.org/officeDocument/2006/relationships/image" Target="../media/image5.png"/></Relationships>
</file>

<file path=ppt/slides/_rels/slide6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7.jpe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23.xml"/></Relationships>
</file>

<file path=ppt/slides/_rels/slide7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8.jpe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7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65.png"/><Relationship Id="rId4" Type="http://schemas.openxmlformats.org/officeDocument/2006/relationships/image" Target="../media/image64.jpeg"/></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3.png"/><Relationship Id="rId7" Type="http://schemas.openxmlformats.org/officeDocument/2006/relationships/image" Target="../media/image6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8.wmf"/><Relationship Id="rId5" Type="http://schemas.openxmlformats.org/officeDocument/2006/relationships/image" Target="../media/image67.wmf"/><Relationship Id="rId4" Type="http://schemas.openxmlformats.org/officeDocument/2006/relationships/image" Target="../media/image66.wmf"/><Relationship Id="rId9" Type="http://schemas.openxmlformats.org/officeDocument/2006/relationships/image" Target="../media/image5.png"/></Relationships>
</file>

<file path=ppt/slides/_rels/slide8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71.wmf"/></Relationships>
</file>

<file path=ppt/slides/_rels/slide8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image" Target="../media/image5.png"/></Relationships>
</file>

<file path=ppt/slides/_rels/slide8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5.png"/></Relationships>
</file>

<file path=ppt/slides/_rels/slide8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png"/><Relationship Id="rId4" Type="http://schemas.openxmlformats.org/officeDocument/2006/relationships/image" Target="../media/image5.png"/></Relationships>
</file>

<file path=ppt/slides/_rels/slide8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76.jpeg"/></Relationships>
</file>

<file path=ppt/slides/_rels/slide8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5.png"/></Relationships>
</file>

<file path=ppt/slides/_rels/slide8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78.jpeg"/></Relationships>
</file>

<file path=ppt/slides/_rels/slide8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63.png"/></Relationships>
</file>

<file path=ppt/slides/_rels/slide8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8.png"/></Relationships>
</file>

<file path=ppt/slides/_rels/slide9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5.png"/></Relationships>
</file>

<file path=ppt/slides/_rels/slide9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5.png"/></Relationships>
</file>

<file path=ppt/slides/_rels/slide9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5.png"/></Relationships>
</file>

<file path=ppt/slides/_rels/slide9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85.jpeg"/><Relationship Id="rId4" Type="http://schemas.openxmlformats.org/officeDocument/2006/relationships/image" Target="../media/image5.png"/></Relationships>
</file>

<file path=ppt/slides/_rels/slide9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86.jpeg"/><Relationship Id="rId4" Type="http://schemas.openxmlformats.org/officeDocument/2006/relationships/image" Target="../media/image5.png"/></Relationships>
</file>

<file path=ppt/slides/_rels/slide9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87.jpeg"/><Relationship Id="rId4" Type="http://schemas.openxmlformats.org/officeDocument/2006/relationships/image" Target="../media/image5.png"/></Relationships>
</file>

<file path=ppt/slides/_rels/slide9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88.jpeg"/><Relationship Id="rId4" Type="http://schemas.openxmlformats.org/officeDocument/2006/relationships/image" Target="../media/image5.png"/></Relationships>
</file>

<file path=ppt/slides/_rels/slide9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63.png"/><Relationship Id="rId4" Type="http://schemas.openxmlformats.org/officeDocument/2006/relationships/image" Target="../media/image90.jpeg"/></Relationships>
</file>

<file path=ppt/slides/_rels/slide9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91.jpe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ign with a black tube&#10;&#10;Description automatically generated">
            <a:extLst>
              <a:ext uri="{FF2B5EF4-FFF2-40B4-BE49-F238E27FC236}">
                <a16:creationId xmlns:a16="http://schemas.microsoft.com/office/drawing/2014/main" id="{42F68CC1-84D6-88F4-3EFF-8F57779E2AEE}"/>
              </a:ext>
            </a:extLst>
          </p:cNvPr>
          <p:cNvPicPr>
            <a:picLocks noChangeAspect="1"/>
          </p:cNvPicPr>
          <p:nvPr/>
        </p:nvPicPr>
        <p:blipFill rotWithShape="1">
          <a:blip r:embed="rId2" cstate="screen">
            <a:alphaModFix amt="50000"/>
            <a:extLst>
              <a:ext uri="{28A0092B-C50C-407E-A947-70E740481C1C}">
                <a14:useLocalDpi xmlns:a14="http://schemas.microsoft.com/office/drawing/2010/main"/>
              </a:ext>
            </a:extLst>
          </a:blip>
          <a:srcRect/>
          <a:stretch>
            <a:fillRect/>
          </a:stretch>
        </p:blipFill>
        <p:spPr>
          <a:xfrm>
            <a:off x="-3161788" y="-385997"/>
            <a:ext cx="12191980" cy="6857999"/>
          </a:xfrm>
          <a:prstGeom prst="rect">
            <a:avLst/>
          </a:prstGeom>
          <a:scene3d>
            <a:camera prst="perspectiveContrastingLeftFacing">
              <a:rot lat="300000" lon="19800000" rev="0"/>
            </a:camera>
            <a:lightRig rig="threePt" dir="t">
              <a:rot lat="0" lon="0" rev="2700000"/>
            </a:lightRig>
          </a:scene3d>
          <a:sp3d>
            <a:bevelT w="63500" h="50800"/>
          </a:sp3d>
        </p:spPr>
      </p:pic>
      <p:sp>
        <p:nvSpPr>
          <p:cNvPr id="5" name="TextBox 4">
            <a:extLst>
              <a:ext uri="{FF2B5EF4-FFF2-40B4-BE49-F238E27FC236}">
                <a16:creationId xmlns:a16="http://schemas.microsoft.com/office/drawing/2014/main" id="{071FE8B8-B902-C425-F24B-F7C2CF9F3A31}"/>
              </a:ext>
            </a:extLst>
          </p:cNvPr>
          <p:cNvSpPr txBox="1"/>
          <p:nvPr/>
        </p:nvSpPr>
        <p:spPr>
          <a:xfrm>
            <a:off x="-559634" y="3043003"/>
            <a:ext cx="12191979" cy="1489542"/>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8000" b="1" dirty="0">
                <a:solidFill>
                  <a:srgbClr val="FFFFFF"/>
                </a:solidFill>
                <a:latin typeface="+mj-lt"/>
                <a:ea typeface="+mj-ea"/>
                <a:cs typeface="+mj-cs"/>
              </a:rPr>
              <a:t>Orientation</a:t>
            </a:r>
          </a:p>
        </p:txBody>
      </p:sp>
    </p:spTree>
    <p:extLst>
      <p:ext uri="{BB962C8B-B14F-4D97-AF65-F5344CB8AC3E}">
        <p14:creationId xmlns:p14="http://schemas.microsoft.com/office/powerpoint/2010/main" val="37118531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73F2C014-DEE0-3784-17C2-0F722760C3CF}"/>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96656131-0412-848B-50C6-7A94BD6DB3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ign with a black tube&#10;&#10;Description automatically generated">
            <a:extLst>
              <a:ext uri="{FF2B5EF4-FFF2-40B4-BE49-F238E27FC236}">
                <a16:creationId xmlns:a16="http://schemas.microsoft.com/office/drawing/2014/main" id="{6AFD6EB3-F53F-F976-7A9A-6EB31A4D8CAB}"/>
              </a:ext>
            </a:extLst>
          </p:cNvPr>
          <p:cNvPicPr>
            <a:picLocks noChangeAspect="1"/>
          </p:cNvPicPr>
          <p:nvPr/>
        </p:nvPicPr>
        <p:blipFill rotWithShape="1">
          <a:blip r:embed="rId2" cstate="screen">
            <a:alphaModFix amt="50000"/>
            <a:extLst>
              <a:ext uri="{28A0092B-C50C-407E-A947-70E740481C1C}">
                <a14:useLocalDpi xmlns:a14="http://schemas.microsoft.com/office/drawing/2010/main"/>
              </a:ext>
            </a:extLst>
          </a:blip>
          <a:srcRect/>
          <a:stretch>
            <a:fillRect/>
          </a:stretch>
        </p:blipFill>
        <p:spPr>
          <a:xfrm>
            <a:off x="20" y="1"/>
            <a:ext cx="12191980" cy="6857999"/>
          </a:xfrm>
          <a:prstGeom prst="rect">
            <a:avLst/>
          </a:prstGeom>
          <a:scene3d>
            <a:camera prst="perspectiveContrastingLeftFacing">
              <a:rot lat="300000" lon="19800000" rev="0"/>
            </a:camera>
            <a:lightRig rig="threePt" dir="t">
              <a:rot lat="0" lon="0" rev="2700000"/>
            </a:lightRig>
          </a:scene3d>
          <a:sp3d>
            <a:bevelT w="63500" h="50800"/>
          </a:sp3d>
        </p:spPr>
      </p:pic>
      <p:sp>
        <p:nvSpPr>
          <p:cNvPr id="5" name="TextBox 4">
            <a:extLst>
              <a:ext uri="{FF2B5EF4-FFF2-40B4-BE49-F238E27FC236}">
                <a16:creationId xmlns:a16="http://schemas.microsoft.com/office/drawing/2014/main" id="{BA7C831C-A9B6-034A-953C-2E81C8FE8F82}"/>
              </a:ext>
            </a:extLst>
          </p:cNvPr>
          <p:cNvSpPr txBox="1"/>
          <p:nvPr/>
        </p:nvSpPr>
        <p:spPr>
          <a:xfrm>
            <a:off x="-559634" y="3043003"/>
            <a:ext cx="12191979" cy="1489542"/>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8000" b="1">
                <a:solidFill>
                  <a:srgbClr val="FFFFFF"/>
                </a:solidFill>
                <a:latin typeface="+mj-lt"/>
                <a:ea typeface="+mj-ea"/>
                <a:cs typeface="+mj-cs"/>
              </a:rPr>
              <a:t>Disciplinary Procedure</a:t>
            </a:r>
          </a:p>
        </p:txBody>
      </p:sp>
    </p:spTree>
    <p:extLst>
      <p:ext uri="{BB962C8B-B14F-4D97-AF65-F5344CB8AC3E}">
        <p14:creationId xmlns:p14="http://schemas.microsoft.com/office/powerpoint/2010/main" val="8598204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8137" name="Picture 9" descr="Bulldozer operators give fire crews a fighting chance - ABC30 Fresno">
            <a:extLst>
              <a:ext uri="{FF2B5EF4-FFF2-40B4-BE49-F238E27FC236}">
                <a16:creationId xmlns:a16="http://schemas.microsoft.com/office/drawing/2014/main" id="{0192F03F-0F2D-DF22-6E0F-4453FF0F476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09697" y="900709"/>
            <a:ext cx="9144000" cy="5195292"/>
          </a:xfrm>
          <a:prstGeom prst="rect">
            <a:avLst/>
          </a:prstGeom>
          <a:noFill/>
          <a:extLst>
            <a:ext uri="{909E8E84-426E-40DD-AFC4-6F175D3DCCD1}">
              <a14:hiddenFill xmlns:a14="http://schemas.microsoft.com/office/drawing/2010/main">
                <a:solidFill>
                  <a:srgbClr val="FFFFFF"/>
                </a:solidFill>
              </a14:hiddenFill>
            </a:ext>
          </a:extLst>
        </p:spPr>
      </p:pic>
      <p:sp>
        <p:nvSpPr>
          <p:cNvPr id="48130" name="Slide Number Placeholder 3">
            <a:extLst>
              <a:ext uri="{FF2B5EF4-FFF2-40B4-BE49-F238E27FC236}">
                <a16:creationId xmlns:a16="http://schemas.microsoft.com/office/drawing/2014/main" id="{6B94C5DA-3227-7734-A9CA-E7B4FF106EFF}"/>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200">
                <a:solidFill>
                  <a:schemeClr val="bg2"/>
                </a:solidFill>
              </a:rPr>
              <a:t>| Fire Extinguisher Awareness</a:t>
            </a:r>
          </a:p>
        </p:txBody>
      </p:sp>
      <p:sp>
        <p:nvSpPr>
          <p:cNvPr id="601090" name="Rectangle 2">
            <a:extLst>
              <a:ext uri="{FF2B5EF4-FFF2-40B4-BE49-F238E27FC236}">
                <a16:creationId xmlns:a16="http://schemas.microsoft.com/office/drawing/2014/main" id="{20BCF3F0-C19E-3827-F746-0C58DF99CB4B}"/>
              </a:ext>
            </a:extLst>
          </p:cNvPr>
          <p:cNvSpPr>
            <a:spLocks noGrp="1" noChangeArrowheads="1"/>
          </p:cNvSpPr>
          <p:nvPr>
            <p:ph type="title"/>
          </p:nvPr>
        </p:nvSpPr>
        <p:spPr>
          <a:xfrm>
            <a:off x="1682892" y="1134570"/>
            <a:ext cx="5029200" cy="1143000"/>
          </a:xfrm>
        </p:spPr>
        <p:txBody>
          <a:bodyPr>
            <a:normAutofit fontScale="90000"/>
          </a:bodyPr>
          <a:lstStyle/>
          <a:p>
            <a:pPr eaLnBrk="1" hangingPunct="1"/>
            <a:r>
              <a:rPr lang="en-US" altLang="en-US" sz="7200">
                <a:ln>
                  <a:solidFill>
                    <a:schemeClr val="bg1"/>
                  </a:solidFill>
                </a:ln>
                <a:solidFill>
                  <a:srgbClr val="C00000"/>
                </a:solidFill>
                <a:effectLst>
                  <a:glow rad="101600">
                    <a:schemeClr val="tx1">
                      <a:alpha val="60000"/>
                    </a:schemeClr>
                  </a:glow>
                </a:effectLst>
                <a:latin typeface="+mn-lt"/>
              </a:rPr>
              <a:t>Wildfires……</a:t>
            </a:r>
          </a:p>
        </p:txBody>
      </p:sp>
      <p:pic>
        <p:nvPicPr>
          <p:cNvPr id="2" name="Picture 1">
            <a:extLst>
              <a:ext uri="{FF2B5EF4-FFF2-40B4-BE49-F238E27FC236}">
                <a16:creationId xmlns:a16="http://schemas.microsoft.com/office/drawing/2014/main" id="{52D6D0D2-A47A-FCC6-F484-6AF3619A994B}"/>
              </a:ext>
            </a:extLst>
          </p:cNvPr>
          <p:cNvPicPr>
            <a:picLocks noChangeAspect="1"/>
          </p:cNvPicPr>
          <p:nvPr/>
        </p:nvPicPr>
        <p:blipFill>
          <a:blip r:embed="rId4"/>
          <a:stretch>
            <a:fillRect/>
          </a:stretch>
        </p:blipFill>
        <p:spPr>
          <a:xfrm>
            <a:off x="1524000" y="0"/>
            <a:ext cx="9144000" cy="871870"/>
          </a:xfrm>
          <a:prstGeom prst="rect">
            <a:avLst/>
          </a:prstGeom>
        </p:spPr>
      </p:pic>
      <p:pic>
        <p:nvPicPr>
          <p:cNvPr id="3" name="Picture 6">
            <a:extLst>
              <a:ext uri="{FF2B5EF4-FFF2-40B4-BE49-F238E27FC236}">
                <a16:creationId xmlns:a16="http://schemas.microsoft.com/office/drawing/2014/main" id="{176A1E69-755C-8966-5E95-3AC505C73A16}"/>
              </a:ext>
            </a:extLst>
          </p:cNvPr>
          <p:cNvPicPr>
            <a:picLocks noChangeAspect="1" noChangeArrowheads="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693053" y="149758"/>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childTnLst>
                                    <p:set>
                                      <p:cBhvr>
                                        <p:cTn id="6" dur="1" fill="hold">
                                          <p:stCondLst>
                                            <p:cond delay="499"/>
                                          </p:stCondLst>
                                        </p:cTn>
                                        <p:tgtEl>
                                          <p:spTgt spid="6010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1090" grpId="0"/>
      <p:bldP spid="601090" grpId="1"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4" name="Slide Number Placeholder 3">
            <a:extLst>
              <a:ext uri="{FF2B5EF4-FFF2-40B4-BE49-F238E27FC236}">
                <a16:creationId xmlns:a16="http://schemas.microsoft.com/office/drawing/2014/main" id="{57C34A32-658A-28F7-E1C9-B8FE9275DF65}"/>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200">
                <a:solidFill>
                  <a:schemeClr val="bg2"/>
                </a:solidFill>
              </a:rPr>
              <a:t>| Fire Extinguisher Awareness</a:t>
            </a:r>
          </a:p>
        </p:txBody>
      </p:sp>
      <p:sp>
        <p:nvSpPr>
          <p:cNvPr id="625666" name="Rectangle 2">
            <a:extLst>
              <a:ext uri="{FF2B5EF4-FFF2-40B4-BE49-F238E27FC236}">
                <a16:creationId xmlns:a16="http://schemas.microsoft.com/office/drawing/2014/main" id="{EF74CFBD-5444-EE79-9E6E-04483D0B25B8}"/>
              </a:ext>
            </a:extLst>
          </p:cNvPr>
          <p:cNvSpPr>
            <a:spLocks noGrp="1" noChangeArrowheads="1"/>
          </p:cNvSpPr>
          <p:nvPr>
            <p:ph type="title"/>
          </p:nvPr>
        </p:nvSpPr>
        <p:spPr>
          <a:xfrm>
            <a:off x="1981200" y="1371600"/>
            <a:ext cx="8229600" cy="1143000"/>
          </a:xfrm>
        </p:spPr>
        <p:txBody>
          <a:bodyPr/>
          <a:lstStyle/>
          <a:p>
            <a:pPr eaLnBrk="1" hangingPunct="1"/>
            <a:r>
              <a:rPr lang="en-US" altLang="en-US" sz="2800">
                <a:latin typeface="+mn-lt"/>
              </a:rPr>
              <a:t>Kitchen and cooking fires…….</a:t>
            </a:r>
          </a:p>
        </p:txBody>
      </p:sp>
      <p:pic>
        <p:nvPicPr>
          <p:cNvPr id="49157" name="Picture 4">
            <a:extLst>
              <a:ext uri="{FF2B5EF4-FFF2-40B4-BE49-F238E27FC236}">
                <a16:creationId xmlns:a16="http://schemas.microsoft.com/office/drawing/2014/main" id="{26656CD3-E7FC-B53B-BA8E-52E8DE159E4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90801" y="2895600"/>
            <a:ext cx="2868613" cy="306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5">
            <a:extLst>
              <a:ext uri="{FF2B5EF4-FFF2-40B4-BE49-F238E27FC236}">
                <a16:creationId xmlns:a16="http://schemas.microsoft.com/office/drawing/2014/main" id="{D1B8FDD3-57EF-3CD0-8C9E-FC837B3C111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24601" y="2895600"/>
            <a:ext cx="3097213"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68B1D46D-BFD4-13DF-D06A-1A14B96408BB}"/>
              </a:ext>
            </a:extLst>
          </p:cNvPr>
          <p:cNvPicPr>
            <a:picLocks noChangeAspect="1"/>
          </p:cNvPicPr>
          <p:nvPr/>
        </p:nvPicPr>
        <p:blipFill>
          <a:blip r:embed="rId5"/>
          <a:stretch>
            <a:fillRect/>
          </a:stretch>
        </p:blipFill>
        <p:spPr>
          <a:xfrm>
            <a:off x="1524000" y="0"/>
            <a:ext cx="9144000" cy="871870"/>
          </a:xfrm>
          <a:prstGeom prst="rect">
            <a:avLst/>
          </a:prstGeom>
        </p:spPr>
      </p:pic>
      <p:pic>
        <p:nvPicPr>
          <p:cNvPr id="3" name="Picture 6">
            <a:extLst>
              <a:ext uri="{FF2B5EF4-FFF2-40B4-BE49-F238E27FC236}">
                <a16:creationId xmlns:a16="http://schemas.microsoft.com/office/drawing/2014/main" id="{E2BD164B-C525-2B6B-BCA2-C824662BF620}"/>
              </a:ext>
            </a:extLst>
          </p:cNvPr>
          <p:cNvPicPr>
            <a:picLocks noChangeAspect="1" noChangeArrowheads="1"/>
          </p:cNvPicPr>
          <p:nvPr/>
        </p:nvPicPr>
        <p:blipFill>
          <a:blip r:embed="rId6"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693053" y="149758"/>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25666"/>
                                        </p:tgtEl>
                                        <p:attrNameLst>
                                          <p:attrName>style.visibility</p:attrName>
                                        </p:attrNameLst>
                                      </p:cBhvr>
                                      <p:to>
                                        <p:strVal val="visible"/>
                                      </p:to>
                                    </p:set>
                                    <p:anim calcmode="lin" valueType="num">
                                      <p:cBhvr>
                                        <p:cTn id="7" dur="1000" fill="hold"/>
                                        <p:tgtEl>
                                          <p:spTgt spid="625666"/>
                                        </p:tgtEl>
                                        <p:attrNameLst>
                                          <p:attrName>ppt_w</p:attrName>
                                        </p:attrNameLst>
                                      </p:cBhvr>
                                      <p:tavLst>
                                        <p:tav tm="0">
                                          <p:val>
                                            <p:strVal val="#ppt_w+.3"/>
                                          </p:val>
                                        </p:tav>
                                        <p:tav tm="100000">
                                          <p:val>
                                            <p:strVal val="#ppt_w"/>
                                          </p:val>
                                        </p:tav>
                                      </p:tavLst>
                                    </p:anim>
                                    <p:anim calcmode="lin" valueType="num">
                                      <p:cBhvr>
                                        <p:cTn id="8" dur="1000" fill="hold"/>
                                        <p:tgtEl>
                                          <p:spTgt spid="625666"/>
                                        </p:tgtEl>
                                        <p:attrNameLst>
                                          <p:attrName>ppt_h</p:attrName>
                                        </p:attrNameLst>
                                      </p:cBhvr>
                                      <p:tavLst>
                                        <p:tav tm="0">
                                          <p:val>
                                            <p:strVal val="#ppt_h"/>
                                          </p:val>
                                        </p:tav>
                                        <p:tav tm="100000">
                                          <p:val>
                                            <p:strVal val="#ppt_h"/>
                                          </p:val>
                                        </p:tav>
                                      </p:tavLst>
                                    </p:anim>
                                    <p:animEffect transition="in" filter="fade">
                                      <p:cBhvr>
                                        <p:cTn id="9" dur="1000"/>
                                        <p:tgtEl>
                                          <p:spTgt spid="6256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5666" grpId="0"/>
    </p:bldLst>
  </p:timing>
</p:sld>
</file>

<file path=ppt/slides/slide1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Slide Number Placeholder 3">
            <a:extLst>
              <a:ext uri="{FF2B5EF4-FFF2-40B4-BE49-F238E27FC236}">
                <a16:creationId xmlns:a16="http://schemas.microsoft.com/office/drawing/2014/main" id="{1393D94D-C155-7B8E-0B0F-05E6E6D7E52A}"/>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200">
                <a:solidFill>
                  <a:schemeClr val="bg2"/>
                </a:solidFill>
              </a:rPr>
              <a:t>| Fire Extinguisher Awareness</a:t>
            </a:r>
          </a:p>
        </p:txBody>
      </p:sp>
      <p:sp>
        <p:nvSpPr>
          <p:cNvPr id="602114" name="Rectangle 2">
            <a:extLst>
              <a:ext uri="{FF2B5EF4-FFF2-40B4-BE49-F238E27FC236}">
                <a16:creationId xmlns:a16="http://schemas.microsoft.com/office/drawing/2014/main" id="{49B9E0FB-E896-FC0E-BDDB-377BF5BFFD87}"/>
              </a:ext>
            </a:extLst>
          </p:cNvPr>
          <p:cNvSpPr>
            <a:spLocks noGrp="1" noChangeArrowheads="1"/>
          </p:cNvSpPr>
          <p:nvPr>
            <p:ph type="title"/>
          </p:nvPr>
        </p:nvSpPr>
        <p:spPr>
          <a:xfrm>
            <a:off x="2016919" y="1064744"/>
            <a:ext cx="8229600" cy="1143000"/>
          </a:xfrm>
        </p:spPr>
        <p:txBody>
          <a:bodyPr/>
          <a:lstStyle/>
          <a:p>
            <a:pPr eaLnBrk="1" hangingPunct="1"/>
            <a:r>
              <a:rPr lang="en-US" altLang="en-US" sz="2800">
                <a:latin typeface="+mn-lt"/>
              </a:rPr>
              <a:t>A grease fire….</a:t>
            </a:r>
          </a:p>
        </p:txBody>
      </p:sp>
      <p:sp>
        <p:nvSpPr>
          <p:cNvPr id="602115" name="Rectangle 3">
            <a:extLst>
              <a:ext uri="{FF2B5EF4-FFF2-40B4-BE49-F238E27FC236}">
                <a16:creationId xmlns:a16="http://schemas.microsoft.com/office/drawing/2014/main" id="{A7BA33A9-C394-8C68-27EC-35C9F0CEF741}"/>
              </a:ext>
            </a:extLst>
          </p:cNvPr>
          <p:cNvSpPr>
            <a:spLocks noGrp="1" noChangeArrowheads="1"/>
          </p:cNvSpPr>
          <p:nvPr>
            <p:ph type="body" idx="1"/>
          </p:nvPr>
        </p:nvSpPr>
        <p:spPr>
          <a:xfrm>
            <a:off x="2016919" y="2011125"/>
            <a:ext cx="8229600" cy="4525962"/>
          </a:xfrm>
        </p:spPr>
        <p:txBody>
          <a:bodyPr/>
          <a:lstStyle/>
          <a:p>
            <a:pPr eaLnBrk="1" hangingPunct="1"/>
            <a:r>
              <a:rPr lang="en-US" altLang="en-US" sz="2400"/>
              <a:t>Grease fires are one of the most common and most damaging fires that can occur in kitchens.</a:t>
            </a:r>
          </a:p>
        </p:txBody>
      </p:sp>
      <p:pic>
        <p:nvPicPr>
          <p:cNvPr id="50181" name="Picture 4">
            <a:extLst>
              <a:ext uri="{FF2B5EF4-FFF2-40B4-BE49-F238E27FC236}">
                <a16:creationId xmlns:a16="http://schemas.microsoft.com/office/drawing/2014/main" id="{3368AC14-E5B3-73AC-303A-FA511A476D4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11675" y="3284539"/>
            <a:ext cx="3240088"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E796E2E4-121D-3F81-7FA1-6581D878822D}"/>
              </a:ext>
            </a:extLst>
          </p:cNvPr>
          <p:cNvPicPr>
            <a:picLocks noChangeAspect="1"/>
          </p:cNvPicPr>
          <p:nvPr/>
        </p:nvPicPr>
        <p:blipFill>
          <a:blip r:embed="rId4"/>
          <a:stretch>
            <a:fillRect/>
          </a:stretch>
        </p:blipFill>
        <p:spPr>
          <a:xfrm>
            <a:off x="1524000" y="0"/>
            <a:ext cx="9144000" cy="871870"/>
          </a:xfrm>
          <a:prstGeom prst="rect">
            <a:avLst/>
          </a:prstGeom>
        </p:spPr>
      </p:pic>
      <p:pic>
        <p:nvPicPr>
          <p:cNvPr id="3" name="Picture 6">
            <a:extLst>
              <a:ext uri="{FF2B5EF4-FFF2-40B4-BE49-F238E27FC236}">
                <a16:creationId xmlns:a16="http://schemas.microsoft.com/office/drawing/2014/main" id="{12CFB4AD-31D3-9887-7AE3-A42962E32608}"/>
              </a:ext>
            </a:extLst>
          </p:cNvPr>
          <p:cNvPicPr>
            <a:picLocks noChangeAspect="1" noChangeArrowheads="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693053" y="149758"/>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withEffect">
                                  <p:stCondLst>
                                    <p:cond delay="0"/>
                                  </p:stCondLst>
                                  <p:childTnLst>
                                    <p:set>
                                      <p:cBhvr>
                                        <p:cTn id="6" dur="1" fill="hold">
                                          <p:stCondLst>
                                            <p:cond delay="0"/>
                                          </p:stCondLst>
                                        </p:cTn>
                                        <p:tgtEl>
                                          <p:spTgt spid="602114"/>
                                        </p:tgtEl>
                                        <p:attrNameLst>
                                          <p:attrName>style.visibility</p:attrName>
                                        </p:attrNameLst>
                                      </p:cBhvr>
                                      <p:to>
                                        <p:strVal val="visible"/>
                                      </p:to>
                                    </p:set>
                                    <p:anim calcmode="lin" valueType="num">
                                      <p:cBhvr>
                                        <p:cTn id="7" dur="1000" fill="hold"/>
                                        <p:tgtEl>
                                          <p:spTgt spid="602114"/>
                                        </p:tgtEl>
                                        <p:attrNameLst>
                                          <p:attrName>ppt_x</p:attrName>
                                        </p:attrNameLst>
                                      </p:cBhvr>
                                      <p:tavLst>
                                        <p:tav tm="0">
                                          <p:val>
                                            <p:strVal val="#ppt_x-.2"/>
                                          </p:val>
                                        </p:tav>
                                        <p:tav tm="100000">
                                          <p:val>
                                            <p:strVal val="#ppt_x"/>
                                          </p:val>
                                        </p:tav>
                                      </p:tavLst>
                                    </p:anim>
                                    <p:anim calcmode="lin" valueType="num">
                                      <p:cBhvr>
                                        <p:cTn id="8" dur="1000" fill="hold"/>
                                        <p:tgtEl>
                                          <p:spTgt spid="602114"/>
                                        </p:tgtEl>
                                        <p:attrNameLst>
                                          <p:attrName>ppt_y</p:attrName>
                                        </p:attrNameLst>
                                      </p:cBhvr>
                                      <p:tavLst>
                                        <p:tav tm="0">
                                          <p:val>
                                            <p:strVal val="#ppt_y"/>
                                          </p:val>
                                        </p:tav>
                                        <p:tav tm="100000">
                                          <p:val>
                                            <p:strVal val="#ppt_y"/>
                                          </p:val>
                                        </p:tav>
                                      </p:tavLst>
                                    </p:anim>
                                    <p:animEffect transition="in" filter="wipe(right)" prLst="gradientSize: 0.1">
                                      <p:cBhvr>
                                        <p:cTn id="9" dur="1000"/>
                                        <p:tgtEl>
                                          <p:spTgt spid="60211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nodeType="clickEffect">
                                  <p:stCondLst>
                                    <p:cond delay="0"/>
                                  </p:stCondLst>
                                  <p:childTnLst>
                                    <p:set>
                                      <p:cBhvr>
                                        <p:cTn id="13" dur="1" fill="hold">
                                          <p:stCondLst>
                                            <p:cond delay="0"/>
                                          </p:stCondLst>
                                        </p:cTn>
                                        <p:tgtEl>
                                          <p:spTgt spid="602115">
                                            <p:txEl>
                                              <p:pRg st="0" end="0"/>
                                            </p:txEl>
                                          </p:spTgt>
                                        </p:tgtEl>
                                        <p:attrNameLst>
                                          <p:attrName>style.visibility</p:attrName>
                                        </p:attrNameLst>
                                      </p:cBhvr>
                                      <p:to>
                                        <p:strVal val="visible"/>
                                      </p:to>
                                    </p:set>
                                    <p:animEffect transition="in" filter="fade">
                                      <p:cBhvr>
                                        <p:cTn id="14" dur="500"/>
                                        <p:tgtEl>
                                          <p:spTgt spid="602115">
                                            <p:txEl>
                                              <p:pRg st="0" end="0"/>
                                            </p:txEl>
                                          </p:spTgt>
                                        </p:tgtEl>
                                      </p:cBhvr>
                                    </p:animEffect>
                                    <p:anim calcmode="lin" valueType="num">
                                      <p:cBhvr>
                                        <p:cTn id="15" dur="500" fill="hold"/>
                                        <p:tgtEl>
                                          <p:spTgt spid="602115">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602115">
                                            <p:txEl>
                                              <p:pRg st="0" end="0"/>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2114" grpId="0"/>
      <p:bldP spid="602115" grpId="0" build="p"/>
    </p:bldLst>
  </p:timing>
</p:sld>
</file>

<file path=ppt/slides/slide1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Slide Number Placeholder 3">
            <a:extLst>
              <a:ext uri="{FF2B5EF4-FFF2-40B4-BE49-F238E27FC236}">
                <a16:creationId xmlns:a16="http://schemas.microsoft.com/office/drawing/2014/main" id="{5569CCDA-EF0B-81DA-671C-C85AF44D1E41}"/>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200">
                <a:solidFill>
                  <a:schemeClr val="bg2"/>
                </a:solidFill>
              </a:rPr>
              <a:t>| Fire Extinguisher Awareness</a:t>
            </a:r>
          </a:p>
        </p:txBody>
      </p:sp>
      <p:sp>
        <p:nvSpPr>
          <p:cNvPr id="603138" name="Rectangle 2">
            <a:extLst>
              <a:ext uri="{FF2B5EF4-FFF2-40B4-BE49-F238E27FC236}">
                <a16:creationId xmlns:a16="http://schemas.microsoft.com/office/drawing/2014/main" id="{A9A13C7A-D7A6-A3D1-BF6B-661D1683951A}"/>
              </a:ext>
            </a:extLst>
          </p:cNvPr>
          <p:cNvSpPr>
            <a:spLocks noGrp="1" noChangeArrowheads="1"/>
          </p:cNvSpPr>
          <p:nvPr>
            <p:ph type="title"/>
          </p:nvPr>
        </p:nvSpPr>
        <p:spPr>
          <a:xfrm>
            <a:off x="2057400" y="762000"/>
            <a:ext cx="8229600" cy="1143000"/>
          </a:xfrm>
        </p:spPr>
        <p:txBody>
          <a:bodyPr/>
          <a:lstStyle/>
          <a:p>
            <a:pPr eaLnBrk="1" hangingPunct="1"/>
            <a:r>
              <a:rPr lang="en-US" altLang="en-US" sz="3200">
                <a:latin typeface="+mn-lt"/>
              </a:rPr>
              <a:t>The office fire…..</a:t>
            </a:r>
          </a:p>
        </p:txBody>
      </p:sp>
      <p:sp>
        <p:nvSpPr>
          <p:cNvPr id="603139" name="Rectangle 3">
            <a:extLst>
              <a:ext uri="{FF2B5EF4-FFF2-40B4-BE49-F238E27FC236}">
                <a16:creationId xmlns:a16="http://schemas.microsoft.com/office/drawing/2014/main" id="{65CFEA74-C077-D7FC-1A5D-ABD1A5EB9EE1}"/>
              </a:ext>
            </a:extLst>
          </p:cNvPr>
          <p:cNvSpPr>
            <a:spLocks noGrp="1" noChangeArrowheads="1"/>
          </p:cNvSpPr>
          <p:nvPr>
            <p:ph type="body" idx="1"/>
          </p:nvPr>
        </p:nvSpPr>
        <p:spPr>
          <a:xfrm>
            <a:off x="1981200" y="1905001"/>
            <a:ext cx="8229600" cy="4525963"/>
          </a:xfrm>
        </p:spPr>
        <p:txBody>
          <a:bodyPr/>
          <a:lstStyle/>
          <a:p>
            <a:pPr eaLnBrk="1" hangingPunct="1"/>
            <a:r>
              <a:rPr lang="en-US" altLang="en-US" sz="2400"/>
              <a:t>Offices are full of combustible materials as well as electrical outlets and equipment</a:t>
            </a:r>
            <a:r>
              <a:rPr lang="en-US" altLang="en-US"/>
              <a:t>.</a:t>
            </a:r>
          </a:p>
        </p:txBody>
      </p:sp>
      <p:pic>
        <p:nvPicPr>
          <p:cNvPr id="51205" name="Picture 4">
            <a:extLst>
              <a:ext uri="{FF2B5EF4-FFF2-40B4-BE49-F238E27FC236}">
                <a16:creationId xmlns:a16="http://schemas.microsoft.com/office/drawing/2014/main" id="{AC0A0FA2-FB46-2B93-8B69-35DEED3F34A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08663" y="3141663"/>
            <a:ext cx="38100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5">
            <a:extLst>
              <a:ext uri="{FF2B5EF4-FFF2-40B4-BE49-F238E27FC236}">
                <a16:creationId xmlns:a16="http://schemas.microsoft.com/office/drawing/2014/main" id="{23BBBBA5-C1FA-612A-5007-AC2776811AD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82889" y="2997200"/>
            <a:ext cx="2230437"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D497636C-97E5-C934-2D1D-E8EEB8B5AD53}"/>
              </a:ext>
            </a:extLst>
          </p:cNvPr>
          <p:cNvPicPr>
            <a:picLocks noChangeAspect="1"/>
          </p:cNvPicPr>
          <p:nvPr/>
        </p:nvPicPr>
        <p:blipFill>
          <a:blip r:embed="rId5"/>
          <a:stretch>
            <a:fillRect/>
          </a:stretch>
        </p:blipFill>
        <p:spPr>
          <a:xfrm>
            <a:off x="1524000" y="0"/>
            <a:ext cx="9144000" cy="871870"/>
          </a:xfrm>
          <a:prstGeom prst="rect">
            <a:avLst/>
          </a:prstGeom>
        </p:spPr>
      </p:pic>
      <p:pic>
        <p:nvPicPr>
          <p:cNvPr id="3" name="Picture 6">
            <a:extLst>
              <a:ext uri="{FF2B5EF4-FFF2-40B4-BE49-F238E27FC236}">
                <a16:creationId xmlns:a16="http://schemas.microsoft.com/office/drawing/2014/main" id="{E3ED4411-9C02-F137-AEED-D7E88342D078}"/>
              </a:ext>
            </a:extLst>
          </p:cNvPr>
          <p:cNvPicPr>
            <a:picLocks noChangeAspect="1" noChangeArrowheads="1"/>
          </p:cNvPicPr>
          <p:nvPr/>
        </p:nvPicPr>
        <p:blipFill>
          <a:blip r:embed="rId6"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693053" y="149758"/>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03138"/>
                                        </p:tgtEl>
                                        <p:attrNameLst>
                                          <p:attrName>style.visibility</p:attrName>
                                        </p:attrNameLst>
                                      </p:cBhvr>
                                      <p:to>
                                        <p:strVal val="visible"/>
                                      </p:to>
                                    </p:set>
                                    <p:anim calcmode="lin" valueType="num">
                                      <p:cBhvr>
                                        <p:cTn id="7" dur="1000" fill="hold"/>
                                        <p:tgtEl>
                                          <p:spTgt spid="603138"/>
                                        </p:tgtEl>
                                        <p:attrNameLst>
                                          <p:attrName>ppt_w</p:attrName>
                                        </p:attrNameLst>
                                      </p:cBhvr>
                                      <p:tavLst>
                                        <p:tav tm="0">
                                          <p:val>
                                            <p:strVal val="#ppt_w+.3"/>
                                          </p:val>
                                        </p:tav>
                                        <p:tav tm="100000">
                                          <p:val>
                                            <p:strVal val="#ppt_w"/>
                                          </p:val>
                                        </p:tav>
                                      </p:tavLst>
                                    </p:anim>
                                    <p:anim calcmode="lin" valueType="num">
                                      <p:cBhvr>
                                        <p:cTn id="8" dur="1000" fill="hold"/>
                                        <p:tgtEl>
                                          <p:spTgt spid="603138"/>
                                        </p:tgtEl>
                                        <p:attrNameLst>
                                          <p:attrName>ppt_h</p:attrName>
                                        </p:attrNameLst>
                                      </p:cBhvr>
                                      <p:tavLst>
                                        <p:tav tm="0">
                                          <p:val>
                                            <p:strVal val="#ppt_h"/>
                                          </p:val>
                                        </p:tav>
                                        <p:tav tm="100000">
                                          <p:val>
                                            <p:strVal val="#ppt_h"/>
                                          </p:val>
                                        </p:tav>
                                      </p:tavLst>
                                    </p:anim>
                                    <p:animEffect transition="in" filter="fade">
                                      <p:cBhvr>
                                        <p:cTn id="9" dur="1000"/>
                                        <p:tgtEl>
                                          <p:spTgt spid="60313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603139">
                                            <p:txEl>
                                              <p:pRg st="0" end="0"/>
                                            </p:txEl>
                                          </p:spTgt>
                                        </p:tgtEl>
                                        <p:attrNameLst>
                                          <p:attrName>style.visibility</p:attrName>
                                        </p:attrNameLst>
                                      </p:cBhvr>
                                      <p:to>
                                        <p:strVal val="visible"/>
                                      </p:to>
                                    </p:set>
                                    <p:anim calcmode="lin" valueType="num">
                                      <p:cBhvr>
                                        <p:cTn id="14" dur="1000" fill="hold"/>
                                        <p:tgtEl>
                                          <p:spTgt spid="603139">
                                            <p:txEl>
                                              <p:pRg st="0" end="0"/>
                                            </p:txEl>
                                          </p:spTgt>
                                        </p:tgtEl>
                                        <p:attrNameLst>
                                          <p:attrName>ppt_w</p:attrName>
                                        </p:attrNameLst>
                                      </p:cBhvr>
                                      <p:tavLst>
                                        <p:tav tm="0">
                                          <p:val>
                                            <p:strVal val="#ppt_w+.3"/>
                                          </p:val>
                                        </p:tav>
                                        <p:tav tm="100000">
                                          <p:val>
                                            <p:strVal val="#ppt_w"/>
                                          </p:val>
                                        </p:tav>
                                      </p:tavLst>
                                    </p:anim>
                                    <p:anim calcmode="lin" valueType="num">
                                      <p:cBhvr>
                                        <p:cTn id="15" dur="1000" fill="hold"/>
                                        <p:tgtEl>
                                          <p:spTgt spid="603139">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6031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3138" grpId="0"/>
      <p:bldP spid="603139" grpId="0" build="p"/>
    </p:bldLst>
  </p:timing>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6" name="Slide Number Placeholder 3">
            <a:extLst>
              <a:ext uri="{FF2B5EF4-FFF2-40B4-BE49-F238E27FC236}">
                <a16:creationId xmlns:a16="http://schemas.microsoft.com/office/drawing/2014/main" id="{A464DB4D-3DE4-E637-5C85-4B784FCFCE5C}"/>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200">
                <a:solidFill>
                  <a:schemeClr val="bg2"/>
                </a:solidFill>
              </a:rPr>
              <a:t>| Fire Extinguisher Awareness</a:t>
            </a:r>
          </a:p>
        </p:txBody>
      </p:sp>
      <p:sp>
        <p:nvSpPr>
          <p:cNvPr id="604162" name="Rectangle 2">
            <a:extLst>
              <a:ext uri="{FF2B5EF4-FFF2-40B4-BE49-F238E27FC236}">
                <a16:creationId xmlns:a16="http://schemas.microsoft.com/office/drawing/2014/main" id="{6C479860-ED45-3DA7-C05B-9892706BB372}"/>
              </a:ext>
            </a:extLst>
          </p:cNvPr>
          <p:cNvSpPr>
            <a:spLocks noGrp="1" noChangeArrowheads="1"/>
          </p:cNvSpPr>
          <p:nvPr>
            <p:ph type="title"/>
          </p:nvPr>
        </p:nvSpPr>
        <p:spPr>
          <a:xfrm>
            <a:off x="1957634" y="745094"/>
            <a:ext cx="8229600" cy="1143000"/>
          </a:xfrm>
        </p:spPr>
        <p:txBody>
          <a:bodyPr/>
          <a:lstStyle/>
          <a:p>
            <a:pPr eaLnBrk="1" hangingPunct="1"/>
            <a:r>
              <a:rPr lang="en-US" altLang="en-US" sz="3200">
                <a:latin typeface="+mn-lt"/>
              </a:rPr>
              <a:t>Always be alert for electrical fires…</a:t>
            </a:r>
          </a:p>
        </p:txBody>
      </p:sp>
      <p:pic>
        <p:nvPicPr>
          <p:cNvPr id="52229" name="Picture 4">
            <a:extLst>
              <a:ext uri="{FF2B5EF4-FFF2-40B4-BE49-F238E27FC236}">
                <a16:creationId xmlns:a16="http://schemas.microsoft.com/office/drawing/2014/main" id="{147D9B0B-8570-D9BE-2980-FE8A81F1BE9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56138" y="1773239"/>
            <a:ext cx="3187700" cy="424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F241F6D5-855D-D092-A5BB-E640ABFE1F49}"/>
              </a:ext>
            </a:extLst>
          </p:cNvPr>
          <p:cNvPicPr>
            <a:picLocks noChangeAspect="1"/>
          </p:cNvPicPr>
          <p:nvPr/>
        </p:nvPicPr>
        <p:blipFill>
          <a:blip r:embed="rId4"/>
          <a:stretch>
            <a:fillRect/>
          </a:stretch>
        </p:blipFill>
        <p:spPr>
          <a:xfrm>
            <a:off x="1524000" y="0"/>
            <a:ext cx="9144000" cy="871870"/>
          </a:xfrm>
          <a:prstGeom prst="rect">
            <a:avLst/>
          </a:prstGeom>
        </p:spPr>
      </p:pic>
      <p:pic>
        <p:nvPicPr>
          <p:cNvPr id="3" name="Picture 6">
            <a:extLst>
              <a:ext uri="{FF2B5EF4-FFF2-40B4-BE49-F238E27FC236}">
                <a16:creationId xmlns:a16="http://schemas.microsoft.com/office/drawing/2014/main" id="{AFB147AD-3032-A0B2-AC96-DB1AB3AA60ED}"/>
              </a:ext>
            </a:extLst>
          </p:cNvPr>
          <p:cNvPicPr>
            <a:picLocks noChangeAspect="1" noChangeArrowheads="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693053" y="149758"/>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withEffect">
                                  <p:stCondLst>
                                    <p:cond delay="0"/>
                                  </p:stCondLst>
                                  <p:childTnLst>
                                    <p:set>
                                      <p:cBhvr>
                                        <p:cTn id="6" dur="1" fill="hold">
                                          <p:stCondLst>
                                            <p:cond delay="0"/>
                                          </p:stCondLst>
                                        </p:cTn>
                                        <p:tgtEl>
                                          <p:spTgt spid="604162"/>
                                        </p:tgtEl>
                                        <p:attrNameLst>
                                          <p:attrName>style.visibility</p:attrName>
                                        </p:attrNameLst>
                                      </p:cBhvr>
                                      <p:to>
                                        <p:strVal val="visible"/>
                                      </p:to>
                                    </p:set>
                                    <p:anim calcmode="lin" valueType="num">
                                      <p:cBhvr>
                                        <p:cTn id="7" dur="1000" fill="hold"/>
                                        <p:tgtEl>
                                          <p:spTgt spid="604162"/>
                                        </p:tgtEl>
                                        <p:attrNameLst>
                                          <p:attrName>ppt_x</p:attrName>
                                        </p:attrNameLst>
                                      </p:cBhvr>
                                      <p:tavLst>
                                        <p:tav tm="0">
                                          <p:val>
                                            <p:strVal val="#ppt_x-.2"/>
                                          </p:val>
                                        </p:tav>
                                        <p:tav tm="100000">
                                          <p:val>
                                            <p:strVal val="#ppt_x"/>
                                          </p:val>
                                        </p:tav>
                                      </p:tavLst>
                                    </p:anim>
                                    <p:anim calcmode="lin" valueType="num">
                                      <p:cBhvr>
                                        <p:cTn id="8" dur="1000" fill="hold"/>
                                        <p:tgtEl>
                                          <p:spTgt spid="604162"/>
                                        </p:tgtEl>
                                        <p:attrNameLst>
                                          <p:attrName>ppt_y</p:attrName>
                                        </p:attrNameLst>
                                      </p:cBhvr>
                                      <p:tavLst>
                                        <p:tav tm="0">
                                          <p:val>
                                            <p:strVal val="#ppt_y"/>
                                          </p:val>
                                        </p:tav>
                                        <p:tav tm="100000">
                                          <p:val>
                                            <p:strVal val="#ppt_y"/>
                                          </p:val>
                                        </p:tav>
                                      </p:tavLst>
                                    </p:anim>
                                    <p:animEffect transition="in" filter="wipe(right)" prLst="gradientSize: 0.1">
                                      <p:cBhvr>
                                        <p:cTn id="9" dur="1000"/>
                                        <p:tgtEl>
                                          <p:spTgt spid="604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62" grpId="0"/>
    </p:bldLst>
  </p:timing>
</p:sld>
</file>

<file path=ppt/slides/slide1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C29B2B-091C-6611-0210-DE406BCD69B6}"/>
              </a:ext>
            </a:extLst>
          </p:cNvPr>
          <p:cNvPicPr>
            <a:picLocks noChangeAspect="1"/>
          </p:cNvPicPr>
          <p:nvPr/>
        </p:nvPicPr>
        <p:blipFill>
          <a:blip r:embed="rId3"/>
          <a:stretch>
            <a:fillRect/>
          </a:stretch>
        </p:blipFill>
        <p:spPr>
          <a:xfrm>
            <a:off x="1524000" y="0"/>
            <a:ext cx="9144000" cy="871870"/>
          </a:xfrm>
          <a:prstGeom prst="rect">
            <a:avLst/>
          </a:prstGeom>
        </p:spPr>
      </p:pic>
      <p:sp>
        <p:nvSpPr>
          <p:cNvPr id="53250" name="Slide Number Placeholder 3">
            <a:extLst>
              <a:ext uri="{FF2B5EF4-FFF2-40B4-BE49-F238E27FC236}">
                <a16:creationId xmlns:a16="http://schemas.microsoft.com/office/drawing/2014/main" id="{451EB95B-88F7-BEC9-AB58-963DE2838E1C}"/>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200">
                <a:solidFill>
                  <a:schemeClr val="bg2"/>
                </a:solidFill>
              </a:rPr>
              <a:t>Fire Extinguisher Awareness</a:t>
            </a:r>
          </a:p>
        </p:txBody>
      </p:sp>
      <p:sp>
        <p:nvSpPr>
          <p:cNvPr id="605186" name="Rectangle 2">
            <a:extLst>
              <a:ext uri="{FF2B5EF4-FFF2-40B4-BE49-F238E27FC236}">
                <a16:creationId xmlns:a16="http://schemas.microsoft.com/office/drawing/2014/main" id="{F3C52999-8B8C-72AE-2744-10281056613D}"/>
              </a:ext>
            </a:extLst>
          </p:cNvPr>
          <p:cNvSpPr>
            <a:spLocks noGrp="1" noChangeArrowheads="1"/>
          </p:cNvSpPr>
          <p:nvPr>
            <p:ph type="title"/>
          </p:nvPr>
        </p:nvSpPr>
        <p:spPr>
          <a:xfrm>
            <a:off x="3668705" y="274638"/>
            <a:ext cx="3810000" cy="597232"/>
          </a:xfrm>
        </p:spPr>
        <p:txBody>
          <a:bodyPr>
            <a:normAutofit fontScale="90000"/>
          </a:bodyPr>
          <a:lstStyle/>
          <a:p>
            <a:pPr eaLnBrk="1" hangingPunct="1"/>
            <a:r>
              <a:rPr lang="en-US" altLang="en-US" sz="4000">
                <a:ln>
                  <a:solidFill>
                    <a:schemeClr val="bg1"/>
                  </a:solidFill>
                </a:ln>
                <a:solidFill>
                  <a:srgbClr val="CC0000"/>
                </a:solidFill>
                <a:effectLst>
                  <a:glow rad="101600">
                    <a:schemeClr val="tx1">
                      <a:alpha val="60000"/>
                    </a:schemeClr>
                  </a:glow>
                </a:effectLst>
                <a:latin typeface="+mn-lt"/>
              </a:rPr>
              <a:t>Conclusion</a:t>
            </a:r>
          </a:p>
        </p:txBody>
      </p:sp>
      <p:sp>
        <p:nvSpPr>
          <p:cNvPr id="605187" name="Rectangle 3">
            <a:extLst>
              <a:ext uri="{FF2B5EF4-FFF2-40B4-BE49-F238E27FC236}">
                <a16:creationId xmlns:a16="http://schemas.microsoft.com/office/drawing/2014/main" id="{5D4B1EAC-80F1-0415-4D6E-468FBC12E19F}"/>
              </a:ext>
            </a:extLst>
          </p:cNvPr>
          <p:cNvSpPr>
            <a:spLocks noGrp="1" noChangeArrowheads="1"/>
          </p:cNvSpPr>
          <p:nvPr>
            <p:ph type="body" idx="1"/>
          </p:nvPr>
        </p:nvSpPr>
        <p:spPr>
          <a:xfrm>
            <a:off x="1622410" y="1148842"/>
            <a:ext cx="4092591" cy="4794758"/>
          </a:xfrm>
        </p:spPr>
        <p:txBody>
          <a:bodyPr/>
          <a:lstStyle/>
          <a:p>
            <a:pPr eaLnBrk="1" hangingPunct="1">
              <a:lnSpc>
                <a:spcPct val="80000"/>
              </a:lnSpc>
            </a:pPr>
            <a:r>
              <a:rPr lang="en-US" altLang="en-US" sz="2400"/>
              <a:t>Fires can happen anywhere at any time.  In a matter of minutes, they can go from a small controllable fires, to large out of control blazes.</a:t>
            </a:r>
          </a:p>
          <a:p>
            <a:pPr eaLnBrk="1" hangingPunct="1">
              <a:lnSpc>
                <a:spcPct val="80000"/>
              </a:lnSpc>
            </a:pPr>
            <a:endParaRPr lang="en-US" altLang="en-US" sz="1200"/>
          </a:p>
          <a:p>
            <a:pPr eaLnBrk="1" hangingPunct="1">
              <a:lnSpc>
                <a:spcPct val="80000"/>
              </a:lnSpc>
            </a:pPr>
            <a:r>
              <a:rPr lang="en-US" altLang="en-US" sz="2400"/>
              <a:t>Always be alert for potentially dangerous fire hazards in your workplace and report them immediately.</a:t>
            </a:r>
          </a:p>
          <a:p>
            <a:pPr eaLnBrk="1" hangingPunct="1">
              <a:lnSpc>
                <a:spcPct val="80000"/>
              </a:lnSpc>
            </a:pPr>
            <a:endParaRPr lang="en-US" altLang="en-US" sz="1200"/>
          </a:p>
          <a:p>
            <a:pPr eaLnBrk="1" hangingPunct="1">
              <a:lnSpc>
                <a:spcPct val="80000"/>
              </a:lnSpc>
            </a:pPr>
            <a:r>
              <a:rPr lang="en-US" altLang="en-US" sz="2400"/>
              <a:t>Fire safety is everyone’s responsibility, so remember to do your part.</a:t>
            </a:r>
            <a:r>
              <a:rPr lang="en-US" altLang="en-US"/>
              <a:t>  </a:t>
            </a:r>
          </a:p>
          <a:p>
            <a:pPr eaLnBrk="1" hangingPunct="1">
              <a:lnSpc>
                <a:spcPct val="80000"/>
              </a:lnSpc>
              <a:buFontTx/>
              <a:buNone/>
            </a:pPr>
            <a:endParaRPr lang="en-US" altLang="en-US">
              <a:latin typeface="Boucherie Block" panose="02000506000000020004" pitchFamily="2" charset="0"/>
            </a:endParaRPr>
          </a:p>
        </p:txBody>
      </p:sp>
      <p:pic>
        <p:nvPicPr>
          <p:cNvPr id="3" name="Picture 6">
            <a:extLst>
              <a:ext uri="{FF2B5EF4-FFF2-40B4-BE49-F238E27FC236}">
                <a16:creationId xmlns:a16="http://schemas.microsoft.com/office/drawing/2014/main" id="{6FC20A24-C9F1-3DB3-8ED2-DFDC315C6887}"/>
              </a:ext>
            </a:extLst>
          </p:cNvPr>
          <p:cNvPicPr>
            <a:picLocks noChangeAspect="1" noChangeArrowheads="1"/>
          </p:cNvPicPr>
          <p:nvPr/>
        </p:nvPicPr>
        <p:blipFill>
          <a:blip r:embed="rId4"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693053" y="149758"/>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7" descr="RCMP investigating after excavator set on fire at Seal Cove dump | SaltWire">
            <a:extLst>
              <a:ext uri="{FF2B5EF4-FFF2-40B4-BE49-F238E27FC236}">
                <a16:creationId xmlns:a16="http://schemas.microsoft.com/office/drawing/2014/main" id="{FCAA6E8E-2C98-0E5A-1586-7CAF87A9986B}"/>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765800" y="1121108"/>
            <a:ext cx="4876800" cy="375106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713E1D7-0056-1190-464D-51DC5A6CB1C3}"/>
              </a:ext>
            </a:extLst>
          </p:cNvPr>
          <p:cNvSpPr txBox="1"/>
          <p:nvPr/>
        </p:nvSpPr>
        <p:spPr>
          <a:xfrm>
            <a:off x="5913120" y="5193950"/>
            <a:ext cx="4582160" cy="507383"/>
          </a:xfrm>
          <a:prstGeom prst="rect">
            <a:avLst/>
          </a:prstGeom>
          <a:noFill/>
        </p:spPr>
        <p:txBody>
          <a:bodyPr wrap="square">
            <a:spAutoFit/>
          </a:bodyPr>
          <a:lstStyle/>
          <a:p>
            <a:pPr algn="ctr" eaLnBrk="1" hangingPunct="1">
              <a:lnSpc>
                <a:spcPct val="80000"/>
              </a:lnSpc>
              <a:buFontTx/>
              <a:buNone/>
            </a:pPr>
            <a:r>
              <a:rPr lang="en-US" altLang="en-US" sz="3200">
                <a:solidFill>
                  <a:srgbClr val="FF0000"/>
                </a:solidFill>
              </a:rPr>
              <a:t>Stay Alert and Stay Safe</a:t>
            </a:r>
          </a:p>
        </p:txBody>
      </p:sp>
    </p:spTree>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childTnLst>
                                    <p:set>
                                      <p:cBhvr>
                                        <p:cTn id="6" dur="1" fill="hold">
                                          <p:stCondLst>
                                            <p:cond delay="499"/>
                                          </p:stCondLst>
                                        </p:cTn>
                                        <p:tgtEl>
                                          <p:spTgt spid="6051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499"/>
                                          </p:stCondLst>
                                        </p:cTn>
                                        <p:tgtEl>
                                          <p:spTgt spid="60518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499"/>
                                          </p:stCondLst>
                                        </p:cTn>
                                        <p:tgtEl>
                                          <p:spTgt spid="60518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499"/>
                                          </p:stCondLst>
                                        </p:cTn>
                                        <p:tgtEl>
                                          <p:spTgt spid="60518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5186" grpId="0"/>
      <p:bldP spid="605186" grpId="1" autoUpdateAnimBg="0"/>
      <p:bldP spid="605187" grpId="0" build="p"/>
      <p:bldP spid="605187" grpId="1" build="p"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DCDD6F3A-6AD9-91A8-1FE6-04D584D615A0}"/>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8071417A-C0C7-7638-C9F8-18F55EDAC4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ign with a black tube&#10;&#10;Description automatically generated">
            <a:extLst>
              <a:ext uri="{FF2B5EF4-FFF2-40B4-BE49-F238E27FC236}">
                <a16:creationId xmlns:a16="http://schemas.microsoft.com/office/drawing/2014/main" id="{E4BB2A1F-B4FD-AAE7-0672-C0B87496BAEC}"/>
              </a:ext>
            </a:extLst>
          </p:cNvPr>
          <p:cNvPicPr>
            <a:picLocks noChangeAspect="1"/>
          </p:cNvPicPr>
          <p:nvPr/>
        </p:nvPicPr>
        <p:blipFill rotWithShape="1">
          <a:blip r:embed="rId2" cstate="screen">
            <a:alphaModFix amt="50000"/>
            <a:extLst>
              <a:ext uri="{28A0092B-C50C-407E-A947-70E740481C1C}">
                <a14:useLocalDpi xmlns:a14="http://schemas.microsoft.com/office/drawing/2010/main"/>
              </a:ext>
            </a:extLst>
          </a:blip>
          <a:srcRect/>
          <a:stretch>
            <a:fillRect/>
          </a:stretch>
        </p:blipFill>
        <p:spPr>
          <a:xfrm>
            <a:off x="-1" y="-71671"/>
            <a:ext cx="12191980" cy="6857999"/>
          </a:xfrm>
          <a:prstGeom prst="rect">
            <a:avLst/>
          </a:prstGeom>
          <a:scene3d>
            <a:camera prst="perspectiveContrastingLeftFacing">
              <a:rot lat="300000" lon="19800000" rev="0"/>
            </a:camera>
            <a:lightRig rig="threePt" dir="t">
              <a:rot lat="0" lon="0" rev="2700000"/>
            </a:lightRig>
          </a:scene3d>
          <a:sp3d>
            <a:bevelT w="63500" h="50800"/>
          </a:sp3d>
        </p:spPr>
      </p:pic>
      <p:sp>
        <p:nvSpPr>
          <p:cNvPr id="5" name="TextBox 4">
            <a:extLst>
              <a:ext uri="{FF2B5EF4-FFF2-40B4-BE49-F238E27FC236}">
                <a16:creationId xmlns:a16="http://schemas.microsoft.com/office/drawing/2014/main" id="{4B4DD809-0C62-3AE1-9472-61B5F9E2838F}"/>
              </a:ext>
            </a:extLst>
          </p:cNvPr>
          <p:cNvSpPr txBox="1"/>
          <p:nvPr/>
        </p:nvSpPr>
        <p:spPr>
          <a:xfrm>
            <a:off x="-202447" y="3014428"/>
            <a:ext cx="12191979" cy="1489542"/>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8000" b="1">
                <a:solidFill>
                  <a:srgbClr val="FFFFFF"/>
                </a:solidFill>
                <a:latin typeface="+mj-lt"/>
                <a:ea typeface="+mj-ea"/>
                <a:cs typeface="+mj-cs"/>
              </a:rPr>
              <a:t>Cargo Management Training</a:t>
            </a:r>
          </a:p>
        </p:txBody>
      </p:sp>
    </p:spTree>
    <p:extLst>
      <p:ext uri="{BB962C8B-B14F-4D97-AF65-F5344CB8AC3E}">
        <p14:creationId xmlns:p14="http://schemas.microsoft.com/office/powerpoint/2010/main" val="30009385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9B1698-F249-454A-806F-18A94D8A218F}"/>
              </a:ext>
            </a:extLst>
          </p:cNvPr>
          <p:cNvSpPr txBox="1"/>
          <p:nvPr/>
        </p:nvSpPr>
        <p:spPr>
          <a:xfrm>
            <a:off x="804672" y="2121763"/>
            <a:ext cx="5157216" cy="3773010"/>
          </a:xfrm>
          <a:prstGeom prst="rect">
            <a:avLst/>
          </a:prstGeom>
        </p:spPr>
        <p:txBody>
          <a:bodyPr vert="horz" lIns="91440" tIns="45720" rIns="91440" bIns="45720" rtlCol="0">
            <a:normAutofit/>
          </a:bodyPr>
          <a:lstStyle/>
          <a:p>
            <a:pPr algn="ctr">
              <a:lnSpc>
                <a:spcPct val="90000"/>
              </a:lnSpc>
              <a:spcAft>
                <a:spcPts val="600"/>
              </a:spcAft>
              <a:defRPr/>
            </a:pPr>
            <a:endParaRPr lang="en-US" sz="2400"/>
          </a:p>
        </p:txBody>
      </p:sp>
      <p:sp>
        <p:nvSpPr>
          <p:cNvPr id="3" name="TextBox 2">
            <a:extLst>
              <a:ext uri="{FF2B5EF4-FFF2-40B4-BE49-F238E27FC236}">
                <a16:creationId xmlns:a16="http://schemas.microsoft.com/office/drawing/2014/main" id="{8CD8B8B2-0458-E8C3-FDF5-F0D7A884F54D}"/>
              </a:ext>
            </a:extLst>
          </p:cNvPr>
          <p:cNvSpPr txBox="1"/>
          <p:nvPr/>
        </p:nvSpPr>
        <p:spPr>
          <a:xfrm>
            <a:off x="454152" y="1049412"/>
            <a:ext cx="4739640" cy="3247043"/>
          </a:xfrm>
          <a:prstGeom prst="rect">
            <a:avLst/>
          </a:prstGeom>
          <a:noFill/>
        </p:spPr>
        <p:txBody>
          <a:bodyPr wrap="square">
            <a:spAutoFit/>
          </a:bodyPr>
          <a:lstStyle/>
          <a:p>
            <a:pPr marR="0" lvl="0" algn="l" defTabSz="914400" rtl="0" eaLnBrk="1" fontAlgn="auto" latinLnBrk="0" hangingPunct="1">
              <a:lnSpc>
                <a:spcPct val="90000"/>
              </a:lnSpc>
              <a:spcBef>
                <a:spcPts val="1000"/>
              </a:spcBef>
              <a:spcAft>
                <a:spcPts val="0"/>
              </a:spcAft>
              <a:buClrTx/>
              <a:buSzTx/>
              <a:tabLst/>
              <a:defRPr/>
            </a:pPr>
            <a:r>
              <a:rPr kumimoji="0" lang="en-CA" sz="2400" b="1" i="0" u="none" strike="noStrike" kern="1200" cap="none" spc="0" normalizeH="0" baseline="0" noProof="0">
                <a:ln>
                  <a:noFill/>
                </a:ln>
                <a:solidFill>
                  <a:prstClr val="black"/>
                </a:solidFill>
                <a:effectLst/>
                <a:uLnTx/>
                <a:uFillTx/>
                <a:latin typeface="Calibri" panose="020F0502020204030204"/>
                <a:ea typeface="Calibri" panose="020F0502020204030204" pitchFamily="34" charset="0"/>
                <a:cs typeface="+mn-cs"/>
              </a:rPr>
              <a:t>Definitions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CA" sz="1600" b="1" i="0" u="none" strike="noStrike" kern="1200" cap="none" spc="0" normalizeH="0" baseline="0" noProof="0">
                <a:ln>
                  <a:noFill/>
                </a:ln>
                <a:solidFill>
                  <a:prstClr val="black"/>
                </a:solidFill>
                <a:effectLst/>
                <a:uLnTx/>
                <a:uFillTx/>
                <a:latin typeface="Calibri" panose="020F0502020204030204"/>
                <a:ea typeface="Calibri" panose="020F0502020204030204" pitchFamily="34" charset="0"/>
                <a:cs typeface="+mn-cs"/>
              </a:rPr>
              <a:t>Hazard- </a:t>
            </a:r>
            <a:r>
              <a:rPr kumimoji="0" lang="en-CA" sz="1600" b="0" i="0" u="none" strike="noStrike" kern="1200" cap="none" spc="0" normalizeH="0" baseline="0" noProof="0">
                <a:ln>
                  <a:noFill/>
                </a:ln>
                <a:solidFill>
                  <a:prstClr val="black"/>
                </a:solidFill>
                <a:effectLst/>
                <a:uLnTx/>
                <a:uFillTx/>
                <a:latin typeface="Calibri" panose="020F0502020204030204"/>
                <a:ea typeface="Calibri" panose="020F0502020204030204" pitchFamily="34" charset="0"/>
                <a:cs typeface="+mn-cs"/>
              </a:rPr>
              <a:t>Source or situation with a potential for harm in terms of injury, ill health, damage to property, damage to workplace and environment, or any other definitions as set out by regulations and codes.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Access Point -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 primary point of entry for deliveries onto a location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Loading/Unloading Operation -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Includes all types of general freight/cargo loads that require lifting/hoisting equipment (i.e. excavator/forklift or crane) to load or unload)</a:t>
            </a:r>
          </a:p>
        </p:txBody>
      </p:sp>
      <p:sp>
        <p:nvSpPr>
          <p:cNvPr id="6" name="TextBox 5">
            <a:extLst>
              <a:ext uri="{FF2B5EF4-FFF2-40B4-BE49-F238E27FC236}">
                <a16:creationId xmlns:a16="http://schemas.microsoft.com/office/drawing/2014/main" id="{78106404-41A0-32D8-609B-8687783F9CDF}"/>
              </a:ext>
            </a:extLst>
          </p:cNvPr>
          <p:cNvSpPr txBox="1"/>
          <p:nvPr/>
        </p:nvSpPr>
        <p:spPr>
          <a:xfrm>
            <a:off x="9509760" y="3212327"/>
            <a:ext cx="2401294" cy="523220"/>
          </a:xfrm>
          <a:prstGeom prst="rect">
            <a:avLst/>
          </a:prstGeom>
          <a:noFill/>
        </p:spPr>
        <p:txBody>
          <a:bodyPr wrap="square" rtlCol="0">
            <a:spAutoFit/>
          </a:bodyPr>
          <a:lstStyle/>
          <a:p>
            <a:r>
              <a:rPr lang="en-CA" sz="2800">
                <a:solidFill>
                  <a:schemeClr val="bg1"/>
                </a:solidFill>
              </a:rPr>
              <a:t>Definitions</a:t>
            </a:r>
          </a:p>
        </p:txBody>
      </p:sp>
      <p:sp>
        <p:nvSpPr>
          <p:cNvPr id="5" name="TextBox 4">
            <a:extLst>
              <a:ext uri="{FF2B5EF4-FFF2-40B4-BE49-F238E27FC236}">
                <a16:creationId xmlns:a16="http://schemas.microsoft.com/office/drawing/2014/main" id="{39B79086-CC44-0CD6-9161-A5C7BF9B0B1D}"/>
              </a:ext>
            </a:extLst>
          </p:cNvPr>
          <p:cNvSpPr txBox="1"/>
          <p:nvPr/>
        </p:nvSpPr>
        <p:spPr>
          <a:xfrm>
            <a:off x="5961888" y="963227"/>
            <a:ext cx="6096000" cy="3847207"/>
          </a:xfrm>
          <a:prstGeom prst="rect">
            <a:avLst/>
          </a:prstGeom>
          <a:noFill/>
        </p:spPr>
        <p:txBody>
          <a:bodyPr wrap="square" lIns="91440" tIns="45720" rIns="91440" bIns="45720" anchor="t">
            <a:spAutoFit/>
          </a:bodyPr>
          <a:lstStyle/>
          <a:p>
            <a:pPr lvl="0"/>
            <a:r>
              <a:rPr lang="en-CA" sz="2000" b="1"/>
              <a:t>Loading and Unloading Operations</a:t>
            </a:r>
          </a:p>
          <a:p>
            <a:pPr marL="800100" lvl="1" indent="-342900">
              <a:buFont typeface="Arial" panose="020B0604020202020204" pitchFamily="34" charset="0"/>
              <a:buChar char="•"/>
            </a:pPr>
            <a:r>
              <a:rPr lang="en-CA" sz="1600"/>
              <a:t>Pedestrian exclusion zones are to be set and identified through the use of </a:t>
            </a:r>
            <a:r>
              <a:rPr lang="en-CA" sz="1600" err="1"/>
              <a:t>deliniators</a:t>
            </a:r>
            <a:r>
              <a:rPr lang="en-CA" sz="1600"/>
              <a:t>, signage, and cones, or if approved by OMH Safety and Supervision, the use of spotters during operations.</a:t>
            </a:r>
          </a:p>
          <a:p>
            <a:pPr marL="800100" lvl="1" indent="-342900">
              <a:buFont typeface="Arial" panose="020B0604020202020204" pitchFamily="34" charset="0"/>
              <a:buChar char="•"/>
            </a:pPr>
            <a:r>
              <a:rPr lang="en-CA" sz="1600"/>
              <a:t>Anyone not directly involved in the operation is not to enter these exclusion zones unless the equipment operator has signaled that it is safe to enter and the equipment operation has ceased all movement</a:t>
            </a:r>
            <a:endParaRPr lang="en-CA" sz="1600">
              <a:cs typeface="Calibri"/>
            </a:endParaRPr>
          </a:p>
          <a:p>
            <a:pPr marL="800100" lvl="1" indent="-342900">
              <a:buFont typeface="Arial" panose="020B0604020202020204" pitchFamily="34" charset="0"/>
              <a:buChar char="•"/>
            </a:pPr>
            <a:r>
              <a:rPr lang="en-CA" sz="1600"/>
              <a:t>The truck driver is to remain outside the exclusion zone in a designated location (safety zone) during the operation unless otherwise instructed by the operator.</a:t>
            </a:r>
          </a:p>
          <a:p>
            <a:pPr marL="800100" lvl="1" indent="-342900">
              <a:buFont typeface="Arial" panose="020B0604020202020204" pitchFamily="34" charset="0"/>
              <a:buChar char="•"/>
            </a:pPr>
            <a:r>
              <a:rPr lang="en-CA" sz="1600"/>
              <a:t>Operators will immediately stop work if the location of the driver cannot be confirmed or any pedestrian or vehicle enters the exclusion zone without permission</a:t>
            </a:r>
          </a:p>
        </p:txBody>
      </p:sp>
      <p:pic>
        <p:nvPicPr>
          <p:cNvPr id="8" name="Picture 7">
            <a:extLst>
              <a:ext uri="{FF2B5EF4-FFF2-40B4-BE49-F238E27FC236}">
                <a16:creationId xmlns:a16="http://schemas.microsoft.com/office/drawing/2014/main" id="{08B0A313-F77A-81FC-62A7-6A90642AD557}"/>
              </a:ext>
            </a:extLst>
          </p:cNvPr>
          <p:cNvPicPr>
            <a:picLocks noChangeAspect="1"/>
          </p:cNvPicPr>
          <p:nvPr/>
        </p:nvPicPr>
        <p:blipFill>
          <a:blip r:embed="rId2"/>
          <a:stretch>
            <a:fillRect/>
          </a:stretch>
        </p:blipFill>
        <p:spPr>
          <a:xfrm>
            <a:off x="804672" y="4357835"/>
            <a:ext cx="3964175" cy="2194311"/>
          </a:xfrm>
          <a:prstGeom prst="rect">
            <a:avLst/>
          </a:prstGeom>
        </p:spPr>
      </p:pic>
      <p:pic>
        <p:nvPicPr>
          <p:cNvPr id="9" name="Picture 8">
            <a:extLst>
              <a:ext uri="{FF2B5EF4-FFF2-40B4-BE49-F238E27FC236}">
                <a16:creationId xmlns:a16="http://schemas.microsoft.com/office/drawing/2014/main" id="{1E530B84-B7B9-0C28-E98D-06F6B63AAB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5504" y="107550"/>
            <a:ext cx="1963972" cy="718340"/>
          </a:xfrm>
          <a:prstGeom prst="rect">
            <a:avLst/>
          </a:prstGeom>
        </p:spPr>
      </p:pic>
    </p:spTree>
    <p:extLst>
      <p:ext uri="{BB962C8B-B14F-4D97-AF65-F5344CB8AC3E}">
        <p14:creationId xmlns:p14="http://schemas.microsoft.com/office/powerpoint/2010/main" val="1111314356"/>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C3A3A1B-98E6-4A44-9A6A-A48AAAC7BFDB}"/>
              </a:ext>
            </a:extLst>
          </p:cNvPr>
          <p:cNvSpPr txBox="1"/>
          <p:nvPr/>
        </p:nvSpPr>
        <p:spPr>
          <a:xfrm>
            <a:off x="9550400" y="3509696"/>
            <a:ext cx="2189018" cy="1200329"/>
          </a:xfrm>
          <a:prstGeom prst="rect">
            <a:avLst/>
          </a:prstGeom>
          <a:noFill/>
        </p:spPr>
        <p:txBody>
          <a:bodyPr wrap="square" rtlCol="0">
            <a:spAutoFit/>
          </a:bodyPr>
          <a:lstStyle/>
          <a:p>
            <a:r>
              <a:rPr lang="en-US" sz="2400">
                <a:solidFill>
                  <a:schemeClr val="bg1"/>
                </a:solidFill>
              </a:rPr>
              <a:t>Load Securement Hazards</a:t>
            </a:r>
            <a:endParaRPr lang="en-CA" sz="2400">
              <a:solidFill>
                <a:schemeClr val="bg1"/>
              </a:solidFill>
            </a:endParaRPr>
          </a:p>
        </p:txBody>
      </p:sp>
      <p:pic>
        <p:nvPicPr>
          <p:cNvPr id="17" name="Picture 16">
            <a:extLst>
              <a:ext uri="{FF2B5EF4-FFF2-40B4-BE49-F238E27FC236}">
                <a16:creationId xmlns:a16="http://schemas.microsoft.com/office/drawing/2014/main" id="{664E2860-3953-46E7-BE76-82C32E2065D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5504" y="107550"/>
            <a:ext cx="1963972" cy="718340"/>
          </a:xfrm>
          <a:prstGeom prst="rect">
            <a:avLst/>
          </a:prstGeom>
        </p:spPr>
      </p:pic>
      <p:graphicFrame>
        <p:nvGraphicFramePr>
          <p:cNvPr id="2" name="Content Placeholder 2">
            <a:extLst>
              <a:ext uri="{FF2B5EF4-FFF2-40B4-BE49-F238E27FC236}">
                <a16:creationId xmlns:a16="http://schemas.microsoft.com/office/drawing/2014/main" id="{3D712356-1491-447B-2869-90BC14F8FD9F}"/>
              </a:ext>
            </a:extLst>
          </p:cNvPr>
          <p:cNvGraphicFramePr>
            <a:graphicFrameLocks/>
          </p:cNvGraphicFramePr>
          <p:nvPr/>
        </p:nvGraphicFramePr>
        <p:xfrm>
          <a:off x="1070174" y="835415"/>
          <a:ext cx="6003910" cy="56761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14618B1D-507B-E174-C335-F4DD125C6D8A}"/>
              </a:ext>
            </a:extLst>
          </p:cNvPr>
          <p:cNvSpPr txBox="1"/>
          <p:nvPr/>
        </p:nvSpPr>
        <p:spPr>
          <a:xfrm>
            <a:off x="7616952" y="3163638"/>
            <a:ext cx="4122466" cy="461665"/>
          </a:xfrm>
          <a:prstGeom prst="rect">
            <a:avLst/>
          </a:prstGeom>
          <a:noFill/>
        </p:spPr>
        <p:txBody>
          <a:bodyPr wrap="square" rtlCol="0">
            <a:spAutoFit/>
          </a:bodyPr>
          <a:lstStyle/>
          <a:p>
            <a:r>
              <a:rPr lang="en-US" sz="2400"/>
              <a:t>Load Securement Hazards</a:t>
            </a:r>
          </a:p>
        </p:txBody>
      </p:sp>
    </p:spTree>
    <p:extLst>
      <p:ext uri="{BB962C8B-B14F-4D97-AF65-F5344CB8AC3E}">
        <p14:creationId xmlns:p14="http://schemas.microsoft.com/office/powerpoint/2010/main" val="4221813817"/>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900EE-3CE0-440F-B9F2-2D14C7FE2119}"/>
              </a:ext>
            </a:extLst>
          </p:cNvPr>
          <p:cNvSpPr>
            <a:spLocks noGrp="1"/>
          </p:cNvSpPr>
          <p:nvPr>
            <p:ph type="title"/>
          </p:nvPr>
        </p:nvSpPr>
        <p:spPr>
          <a:xfrm>
            <a:off x="493480" y="825890"/>
            <a:ext cx="7096040" cy="1638445"/>
          </a:xfrm>
        </p:spPr>
        <p:txBody>
          <a:bodyPr vert="horz" lIns="91440" tIns="45720" rIns="91440" bIns="45720" rtlCol="0" anchor="ctr">
            <a:normAutofit fontScale="90000"/>
          </a:bodyPr>
          <a:lstStyle/>
          <a:p>
            <a:br>
              <a:rPr lang="en-US" sz="3600">
                <a:cs typeface="Arial" panose="020B0604020202020204" pitchFamily="34" charset="0"/>
              </a:rPr>
            </a:br>
            <a:r>
              <a:rPr lang="en-US" sz="3600">
                <a:cs typeface="Arial" panose="020B0604020202020204" pitchFamily="34" charset="0"/>
              </a:rPr>
              <a:t>The most common hazards associated with load securement incidents are but not limited to:</a:t>
            </a:r>
            <a:br>
              <a:rPr lang="en-US" sz="3600">
                <a:cs typeface="Arial" panose="020B0604020202020204" pitchFamily="34" charset="0"/>
              </a:rPr>
            </a:br>
            <a:r>
              <a:rPr lang="en-US" sz="3600"/>
              <a:t> </a:t>
            </a:r>
          </a:p>
        </p:txBody>
      </p:sp>
      <p:sp>
        <p:nvSpPr>
          <p:cNvPr id="4" name="TextBox 3">
            <a:extLst>
              <a:ext uri="{FF2B5EF4-FFF2-40B4-BE49-F238E27FC236}">
                <a16:creationId xmlns:a16="http://schemas.microsoft.com/office/drawing/2014/main" id="{139B1698-F249-454A-806F-18A94D8A218F}"/>
              </a:ext>
            </a:extLst>
          </p:cNvPr>
          <p:cNvSpPr txBox="1"/>
          <p:nvPr/>
        </p:nvSpPr>
        <p:spPr>
          <a:xfrm>
            <a:off x="566488" y="1651222"/>
            <a:ext cx="3667036" cy="3779520"/>
          </a:xfrm>
          <a:prstGeom prst="rect">
            <a:avLst/>
          </a:prstGeom>
        </p:spPr>
        <p:txBody>
          <a:bodyPr vert="horz" lIns="91440" tIns="45720" rIns="91440" bIns="45720" rtlCol="0">
            <a:normAutofit/>
          </a:bodyPr>
          <a:lstStyle/>
          <a:p>
            <a:pPr>
              <a:lnSpc>
                <a:spcPct val="90000"/>
              </a:lnSpc>
              <a:spcAft>
                <a:spcPts val="600"/>
              </a:spcAft>
              <a:defRPr/>
            </a:pPr>
            <a:endParaRPr kumimoji="0" lang="en-US" b="1" i="0" u="none" strike="noStrike" cap="none" spc="0" normalizeH="0" baseline="0" noProof="0">
              <a:ln>
                <a:noFill/>
              </a:ln>
              <a:effectLst/>
              <a:uLnTx/>
              <a:uFillTx/>
            </a:endParaRPr>
          </a:p>
          <a:p>
            <a:pPr indent="-228600">
              <a:lnSpc>
                <a:spcPct val="90000"/>
              </a:lnSpc>
              <a:spcAft>
                <a:spcPts val="600"/>
              </a:spcAft>
              <a:buFont typeface="Arial" panose="020B0604020202020204" pitchFamily="34" charset="0"/>
              <a:buChar char="•"/>
              <a:defRPr/>
            </a:pPr>
            <a:endParaRPr lang="en-US" b="1"/>
          </a:p>
          <a:p>
            <a:pPr marR="0" lvl="0" indent="-228600" fontAlgn="auto">
              <a:lnSpc>
                <a:spcPct val="90000"/>
              </a:lnSpc>
              <a:spcBef>
                <a:spcPts val="0"/>
              </a:spcBef>
              <a:spcAft>
                <a:spcPts val="600"/>
              </a:spcAft>
              <a:buClrTx/>
              <a:buSzTx/>
              <a:buFont typeface="Arial" panose="020B0604020202020204" pitchFamily="34" charset="0"/>
              <a:buChar char="•"/>
              <a:tabLst/>
              <a:defRPr/>
            </a:pPr>
            <a:endParaRPr lang="en-US"/>
          </a:p>
          <a:p>
            <a:pPr marR="0" lvl="0" fontAlgn="auto">
              <a:lnSpc>
                <a:spcPct val="90000"/>
              </a:lnSpc>
              <a:spcBef>
                <a:spcPts val="0"/>
              </a:spcBef>
              <a:spcAft>
                <a:spcPts val="600"/>
              </a:spcAft>
              <a:buClrTx/>
              <a:buSzTx/>
              <a:tabLst/>
              <a:defRPr/>
            </a:pPr>
            <a:endParaRPr kumimoji="0" lang="en-US" b="0" i="0" u="none" strike="noStrike" cap="none" spc="0" normalizeH="0" baseline="0" noProof="0">
              <a:ln>
                <a:noFill/>
              </a:ln>
              <a:effectLst/>
              <a:uLnTx/>
              <a:uFillTx/>
            </a:endParaRPr>
          </a:p>
        </p:txBody>
      </p:sp>
      <p:sp>
        <p:nvSpPr>
          <p:cNvPr id="5" name="TextBox 4">
            <a:extLst>
              <a:ext uri="{FF2B5EF4-FFF2-40B4-BE49-F238E27FC236}">
                <a16:creationId xmlns:a16="http://schemas.microsoft.com/office/drawing/2014/main" id="{067DF322-BE94-40D3-823F-FA6A3365B24F}"/>
              </a:ext>
            </a:extLst>
          </p:cNvPr>
          <p:cNvSpPr txBox="1"/>
          <p:nvPr/>
        </p:nvSpPr>
        <p:spPr>
          <a:xfrm>
            <a:off x="326517" y="2511909"/>
            <a:ext cx="6123344" cy="3591752"/>
          </a:xfrm>
          <a:prstGeom prst="rect">
            <a:avLst/>
          </a:prstGeom>
          <a:noFill/>
        </p:spPr>
        <p:txBody>
          <a:bodyPr wrap="square" rtlCol="0">
            <a:spAutoFit/>
          </a:bodyPr>
          <a:lstStyle/>
          <a:p>
            <a:pPr marL="519113" lvl="1" indent="-176213">
              <a:lnSpc>
                <a:spcPct val="90000"/>
              </a:lnSpc>
              <a:spcBef>
                <a:spcPts val="100"/>
              </a:spcBef>
              <a:spcAft>
                <a:spcPts val="100"/>
              </a:spcAft>
              <a:buClr>
                <a:prstClr val="black"/>
              </a:buClr>
              <a:buFont typeface="Arial" panose="020B0604020202020204" pitchFamily="34" charset="0"/>
              <a:buChar char="•"/>
              <a:tabLst>
                <a:tab pos="342900" algn="l"/>
              </a:tabLst>
            </a:pPr>
            <a:r>
              <a:rPr lang="en-US" sz="2400">
                <a:solidFill>
                  <a:prstClr val="black"/>
                </a:solidFill>
                <a:cs typeface="Arial" panose="020B0604020202020204" pitchFamily="34" charset="0"/>
              </a:rPr>
              <a:t>Pinch Points</a:t>
            </a:r>
          </a:p>
          <a:p>
            <a:pPr marL="519113" lvl="1" indent="-176213">
              <a:lnSpc>
                <a:spcPct val="90000"/>
              </a:lnSpc>
              <a:spcBef>
                <a:spcPts val="100"/>
              </a:spcBef>
              <a:spcAft>
                <a:spcPts val="100"/>
              </a:spcAft>
              <a:buClr>
                <a:prstClr val="black"/>
              </a:buClr>
              <a:buFont typeface="Arial" panose="020B0604020202020204" pitchFamily="34" charset="0"/>
              <a:buChar char="•"/>
              <a:tabLst>
                <a:tab pos="342900" algn="l"/>
              </a:tabLst>
            </a:pPr>
            <a:r>
              <a:rPr lang="en-US" sz="2400">
                <a:solidFill>
                  <a:prstClr val="black"/>
                </a:solidFill>
                <a:cs typeface="Arial" panose="020B0604020202020204" pitchFamily="34" charset="0"/>
              </a:rPr>
              <a:t>Crush Points</a:t>
            </a:r>
          </a:p>
          <a:p>
            <a:pPr marL="519113" lvl="1" indent="-176213">
              <a:lnSpc>
                <a:spcPct val="90000"/>
              </a:lnSpc>
              <a:spcBef>
                <a:spcPts val="100"/>
              </a:spcBef>
              <a:spcAft>
                <a:spcPts val="100"/>
              </a:spcAft>
              <a:buClr>
                <a:prstClr val="black"/>
              </a:buClr>
              <a:buFont typeface="Arial" panose="020B0604020202020204" pitchFamily="34" charset="0"/>
              <a:buChar char="•"/>
              <a:tabLst>
                <a:tab pos="342900" algn="l"/>
              </a:tabLst>
            </a:pPr>
            <a:r>
              <a:rPr lang="en-US" sz="2400">
                <a:solidFill>
                  <a:prstClr val="black"/>
                </a:solidFill>
                <a:cs typeface="Arial" panose="020B0604020202020204" pitchFamily="34" charset="0"/>
              </a:rPr>
              <a:t>Caught in, under or between loads</a:t>
            </a:r>
          </a:p>
          <a:p>
            <a:pPr marL="519113" lvl="1" indent="-176213">
              <a:lnSpc>
                <a:spcPct val="90000"/>
              </a:lnSpc>
              <a:spcBef>
                <a:spcPts val="100"/>
              </a:spcBef>
              <a:spcAft>
                <a:spcPts val="100"/>
              </a:spcAft>
              <a:buClr>
                <a:prstClr val="black"/>
              </a:buClr>
              <a:buFont typeface="Arial" panose="020B0604020202020204" pitchFamily="34" charset="0"/>
              <a:buChar char="•"/>
              <a:tabLst>
                <a:tab pos="342900" algn="l"/>
              </a:tabLst>
            </a:pPr>
            <a:r>
              <a:rPr lang="en-US" sz="2400">
                <a:solidFill>
                  <a:prstClr val="black"/>
                </a:solidFill>
                <a:cs typeface="Arial" panose="020B0604020202020204" pitchFamily="34" charset="0"/>
              </a:rPr>
              <a:t>Collapsing Material</a:t>
            </a:r>
          </a:p>
          <a:p>
            <a:pPr marL="519113" lvl="1" indent="-176213">
              <a:lnSpc>
                <a:spcPct val="90000"/>
              </a:lnSpc>
              <a:spcBef>
                <a:spcPts val="100"/>
              </a:spcBef>
              <a:spcAft>
                <a:spcPts val="100"/>
              </a:spcAft>
              <a:buClr>
                <a:prstClr val="black"/>
              </a:buClr>
              <a:buFont typeface="Arial" panose="020B0604020202020204" pitchFamily="34" charset="0"/>
              <a:buChar char="•"/>
              <a:tabLst>
                <a:tab pos="342900" algn="l"/>
              </a:tabLst>
            </a:pPr>
            <a:r>
              <a:rPr lang="en-US" sz="2400">
                <a:solidFill>
                  <a:prstClr val="black"/>
                </a:solidFill>
                <a:cs typeface="Arial" panose="020B0604020202020204" pitchFamily="34" charset="0"/>
              </a:rPr>
              <a:t>Stored Energy </a:t>
            </a:r>
          </a:p>
          <a:p>
            <a:pPr marL="519113" lvl="1" indent="-176213">
              <a:lnSpc>
                <a:spcPct val="90000"/>
              </a:lnSpc>
              <a:spcBef>
                <a:spcPts val="100"/>
              </a:spcBef>
              <a:spcAft>
                <a:spcPts val="100"/>
              </a:spcAft>
              <a:buClr>
                <a:prstClr val="black"/>
              </a:buClr>
              <a:buFont typeface="Arial" panose="020B0604020202020204" pitchFamily="34" charset="0"/>
              <a:buChar char="•"/>
              <a:tabLst>
                <a:tab pos="342900" algn="l"/>
              </a:tabLst>
            </a:pPr>
            <a:r>
              <a:rPr lang="en-US" sz="2400">
                <a:solidFill>
                  <a:prstClr val="black"/>
                </a:solidFill>
                <a:cs typeface="Arial" panose="020B0604020202020204" pitchFamily="34" charset="0"/>
              </a:rPr>
              <a:t>Poor Communication</a:t>
            </a:r>
          </a:p>
          <a:p>
            <a:pPr marL="519113" lvl="1" indent="-176213">
              <a:lnSpc>
                <a:spcPct val="90000"/>
              </a:lnSpc>
              <a:spcBef>
                <a:spcPts val="100"/>
              </a:spcBef>
              <a:spcAft>
                <a:spcPts val="100"/>
              </a:spcAft>
              <a:buClr>
                <a:prstClr val="black"/>
              </a:buClr>
              <a:buFont typeface="Arial" panose="020B0604020202020204" pitchFamily="34" charset="0"/>
              <a:buChar char="•"/>
              <a:tabLst>
                <a:tab pos="342900" algn="l"/>
              </a:tabLst>
            </a:pPr>
            <a:r>
              <a:rPr lang="en-US" sz="2400">
                <a:solidFill>
                  <a:prstClr val="black"/>
                </a:solidFill>
                <a:cs typeface="Arial" panose="020B0604020202020204" pitchFamily="34" charset="0"/>
              </a:rPr>
              <a:t>Defective Rigging</a:t>
            </a:r>
          </a:p>
          <a:p>
            <a:pPr marL="519113" lvl="1" indent="-176213">
              <a:lnSpc>
                <a:spcPct val="90000"/>
              </a:lnSpc>
              <a:spcBef>
                <a:spcPts val="100"/>
              </a:spcBef>
              <a:spcAft>
                <a:spcPts val="100"/>
              </a:spcAft>
              <a:buClr>
                <a:prstClr val="black"/>
              </a:buClr>
              <a:buFont typeface="Arial" panose="020B0604020202020204" pitchFamily="34" charset="0"/>
              <a:buChar char="•"/>
              <a:tabLst>
                <a:tab pos="342900" algn="l"/>
              </a:tabLst>
            </a:pPr>
            <a:r>
              <a:rPr lang="en-US" sz="2400">
                <a:solidFill>
                  <a:prstClr val="black"/>
                </a:solidFill>
                <a:cs typeface="Arial" panose="020B0604020202020204" pitchFamily="34" charset="0"/>
              </a:rPr>
              <a:t>Improper Rigging for Task</a:t>
            </a:r>
          </a:p>
          <a:p>
            <a:pPr marL="519113" lvl="1" indent="-176213">
              <a:lnSpc>
                <a:spcPct val="90000"/>
              </a:lnSpc>
              <a:spcBef>
                <a:spcPts val="100"/>
              </a:spcBef>
              <a:spcAft>
                <a:spcPts val="100"/>
              </a:spcAft>
              <a:buClr>
                <a:prstClr val="black"/>
              </a:buClr>
              <a:buFont typeface="Arial" panose="020B0604020202020204" pitchFamily="34" charset="0"/>
              <a:buChar char="•"/>
              <a:tabLst>
                <a:tab pos="342900" algn="l"/>
              </a:tabLst>
            </a:pPr>
            <a:r>
              <a:rPr lang="en-US" sz="2400">
                <a:solidFill>
                  <a:prstClr val="black"/>
                </a:solidFill>
                <a:cs typeface="Arial" panose="020B0604020202020204" pitchFamily="34" charset="0"/>
              </a:rPr>
              <a:t>Heavy Lifts and Suspended Loads</a:t>
            </a:r>
          </a:p>
          <a:p>
            <a:pPr marL="519113" lvl="1" indent="-176213">
              <a:spcBef>
                <a:spcPts val="100"/>
              </a:spcBef>
              <a:spcAft>
                <a:spcPts val="100"/>
              </a:spcAft>
              <a:buClr>
                <a:prstClr val="black"/>
              </a:buClr>
              <a:tabLst>
                <a:tab pos="342900" algn="l"/>
              </a:tabLst>
            </a:pPr>
            <a:r>
              <a:rPr lang="en-US">
                <a:solidFill>
                  <a:srgbClr val="000000"/>
                </a:solidFill>
                <a:latin typeface="Calibri" panose="020F0502020204030204" pitchFamily="34" charset="0"/>
              </a:rPr>
              <a:t> </a:t>
            </a:r>
          </a:p>
        </p:txBody>
      </p:sp>
      <p:pic>
        <p:nvPicPr>
          <p:cNvPr id="6" name="Picture 5">
            <a:extLst>
              <a:ext uri="{FF2B5EF4-FFF2-40B4-BE49-F238E27FC236}">
                <a16:creationId xmlns:a16="http://schemas.microsoft.com/office/drawing/2014/main" id="{D6C2EDAD-1DDD-5A36-3C28-D7414E0D0EDA}"/>
              </a:ext>
            </a:extLst>
          </p:cNvPr>
          <p:cNvPicPr>
            <a:picLocks noChangeAspect="1"/>
          </p:cNvPicPr>
          <p:nvPr/>
        </p:nvPicPr>
        <p:blipFill>
          <a:blip r:embed="rId2"/>
          <a:stretch>
            <a:fillRect/>
          </a:stretch>
        </p:blipFill>
        <p:spPr>
          <a:xfrm>
            <a:off x="6449861" y="2745971"/>
            <a:ext cx="5263379" cy="2946925"/>
          </a:xfrm>
          <a:prstGeom prst="rect">
            <a:avLst/>
          </a:prstGeom>
        </p:spPr>
      </p:pic>
      <p:pic>
        <p:nvPicPr>
          <p:cNvPr id="7" name="Picture 6">
            <a:extLst>
              <a:ext uri="{FF2B5EF4-FFF2-40B4-BE49-F238E27FC236}">
                <a16:creationId xmlns:a16="http://schemas.microsoft.com/office/drawing/2014/main" id="{256A0F8E-144C-4500-D31E-CA8962DB62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5504" y="107550"/>
            <a:ext cx="1963972" cy="718340"/>
          </a:xfrm>
          <a:prstGeom prst="rect">
            <a:avLst/>
          </a:prstGeom>
        </p:spPr>
      </p:pic>
    </p:spTree>
    <p:extLst>
      <p:ext uri="{BB962C8B-B14F-4D97-AF65-F5344CB8AC3E}">
        <p14:creationId xmlns:p14="http://schemas.microsoft.com/office/powerpoint/2010/main" val="567707889"/>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FEF21-B26A-D179-C0A6-97DD2A8F4C9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62EAEBF-FF66-8A12-24A7-34A4CFB58040}"/>
              </a:ext>
            </a:extLst>
          </p:cNvPr>
          <p:cNvPicPr>
            <a:picLocks noChangeAspect="1"/>
          </p:cNvPicPr>
          <p:nvPr/>
        </p:nvPicPr>
        <p:blipFill>
          <a:blip r:embed="rId2"/>
          <a:stretch>
            <a:fillRect/>
          </a:stretch>
        </p:blipFill>
        <p:spPr>
          <a:xfrm>
            <a:off x="955520" y="1235803"/>
            <a:ext cx="9746166" cy="3700593"/>
          </a:xfrm>
          <a:prstGeom prst="rect">
            <a:avLst/>
          </a:prstGeom>
        </p:spPr>
      </p:pic>
      <p:sp>
        <p:nvSpPr>
          <p:cNvPr id="7" name="Rectangle 6">
            <a:extLst>
              <a:ext uri="{FF2B5EF4-FFF2-40B4-BE49-F238E27FC236}">
                <a16:creationId xmlns:a16="http://schemas.microsoft.com/office/drawing/2014/main" id="{BFA74A2D-8A06-361B-699F-56F0A695D480}"/>
              </a:ext>
            </a:extLst>
          </p:cNvPr>
          <p:cNvSpPr/>
          <p:nvPr/>
        </p:nvSpPr>
        <p:spPr>
          <a:xfrm>
            <a:off x="1090407" y="5417126"/>
            <a:ext cx="10464114" cy="892552"/>
          </a:xfrm>
          <a:prstGeom prst="rect">
            <a:avLst/>
          </a:prstGeom>
        </p:spPr>
        <p:txBody>
          <a:bodyPr wrap="square">
            <a:spAutoFit/>
          </a:bodyPr>
          <a:lstStyle/>
          <a:p>
            <a:pPr algn="ctr">
              <a:spcBef>
                <a:spcPct val="0"/>
              </a:spcBef>
            </a:pPr>
            <a:r>
              <a:rPr lang="en-US" sz="2800" b="1"/>
              <a:t>Immediate dismissal can be based on the nature of the offence</a:t>
            </a:r>
            <a:endParaRPr lang="en-US" sz="2400"/>
          </a:p>
          <a:p>
            <a:pPr marL="342900" indent="-342900">
              <a:buFont typeface="Arial"/>
              <a:buChar char="•"/>
            </a:pPr>
            <a:endParaRPr lang="en-US" sz="2400"/>
          </a:p>
        </p:txBody>
      </p:sp>
      <p:pic>
        <p:nvPicPr>
          <p:cNvPr id="2" name="Picture 1">
            <a:extLst>
              <a:ext uri="{FF2B5EF4-FFF2-40B4-BE49-F238E27FC236}">
                <a16:creationId xmlns:a16="http://schemas.microsoft.com/office/drawing/2014/main" id="{BE91C623-2F33-FA25-8FA8-EB19DED698CC}"/>
              </a:ext>
            </a:extLst>
          </p:cNvPr>
          <p:cNvPicPr>
            <a:picLocks noChangeAspect="1" noChangeArrowheads="1"/>
          </p:cNvPicPr>
          <p:nvPr/>
        </p:nvPicPr>
        <p:blipFill>
          <a:blip r:embed="rId3"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8845605"/>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C3A3A1B-98E6-4A44-9A6A-A48AAAC7BFDB}"/>
              </a:ext>
            </a:extLst>
          </p:cNvPr>
          <p:cNvSpPr txBox="1"/>
          <p:nvPr/>
        </p:nvSpPr>
        <p:spPr>
          <a:xfrm>
            <a:off x="9550400" y="3509696"/>
            <a:ext cx="2189018" cy="461665"/>
          </a:xfrm>
          <a:prstGeom prst="rect">
            <a:avLst/>
          </a:prstGeom>
          <a:noFill/>
        </p:spPr>
        <p:txBody>
          <a:bodyPr wrap="square" rtlCol="0">
            <a:spAutoFit/>
          </a:bodyPr>
          <a:lstStyle/>
          <a:p>
            <a:r>
              <a:rPr lang="en-US" sz="2400">
                <a:solidFill>
                  <a:schemeClr val="bg1"/>
                </a:solidFill>
              </a:rPr>
              <a:t>Classifications</a:t>
            </a:r>
            <a:endParaRPr lang="en-CA" sz="2400">
              <a:solidFill>
                <a:schemeClr val="bg1"/>
              </a:solidFill>
            </a:endParaRPr>
          </a:p>
        </p:txBody>
      </p:sp>
      <p:pic>
        <p:nvPicPr>
          <p:cNvPr id="17" name="Picture 16">
            <a:extLst>
              <a:ext uri="{FF2B5EF4-FFF2-40B4-BE49-F238E27FC236}">
                <a16:creationId xmlns:a16="http://schemas.microsoft.com/office/drawing/2014/main" id="{664E2860-3953-46E7-BE76-82C32E2065D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5504" y="107550"/>
            <a:ext cx="1963972" cy="718340"/>
          </a:xfrm>
          <a:prstGeom prst="rect">
            <a:avLst/>
          </a:prstGeom>
        </p:spPr>
      </p:pic>
      <p:sp>
        <p:nvSpPr>
          <p:cNvPr id="4" name="TextBox 3">
            <a:extLst>
              <a:ext uri="{FF2B5EF4-FFF2-40B4-BE49-F238E27FC236}">
                <a16:creationId xmlns:a16="http://schemas.microsoft.com/office/drawing/2014/main" id="{D3CA92BD-A536-9A6C-DAA5-541E0AB2904B}"/>
              </a:ext>
            </a:extLst>
          </p:cNvPr>
          <p:cNvSpPr txBox="1"/>
          <p:nvPr/>
        </p:nvSpPr>
        <p:spPr>
          <a:xfrm>
            <a:off x="205504" y="1270774"/>
            <a:ext cx="6094674" cy="4765407"/>
          </a:xfrm>
          <a:prstGeom prst="rect">
            <a:avLst/>
          </a:prstGeom>
          <a:noFill/>
        </p:spPr>
        <p:txBody>
          <a:bodyPr wrap="square">
            <a:spAutoFit/>
          </a:bodyPr>
          <a:lstStyle/>
          <a:p>
            <a:pPr marL="0" lvl="0" indent="0">
              <a:spcBef>
                <a:spcPts val="800"/>
              </a:spcBef>
              <a:spcAft>
                <a:spcPts val="100"/>
              </a:spcAft>
              <a:buClr>
                <a:srgbClr val="FFB612"/>
              </a:buClr>
              <a:buNone/>
            </a:pPr>
            <a:r>
              <a:rPr lang="en-CA" sz="1600" b="1" cap="small">
                <a:cs typeface="Times New Roman" panose="02020603050405020304" pitchFamily="18" charset="0"/>
              </a:rPr>
              <a:t>Type 1 – Deliveries</a:t>
            </a:r>
            <a:endParaRPr lang="en-US" sz="1600" b="1" cap="small">
              <a:cs typeface="Times New Roman" panose="02020603050405020304" pitchFamily="18" charset="0"/>
            </a:endParaRPr>
          </a:p>
          <a:p>
            <a:pPr marL="519113" lvl="1" indent="-176213">
              <a:spcBef>
                <a:spcPts val="100"/>
              </a:spcBef>
              <a:spcAft>
                <a:spcPts val="100"/>
              </a:spcAft>
              <a:buClr>
                <a:prstClr val="black"/>
              </a:buClr>
              <a:tabLst>
                <a:tab pos="342900" algn="l"/>
              </a:tabLst>
            </a:pPr>
            <a:r>
              <a:rPr lang="en-US" sz="1600">
                <a:cs typeface="Times New Roman" panose="02020603050405020304" pitchFamily="18" charset="0"/>
              </a:rPr>
              <a:t>Follow Check-in requirements </a:t>
            </a:r>
          </a:p>
          <a:p>
            <a:pPr marL="0" lvl="0" indent="0">
              <a:spcBef>
                <a:spcPts val="800"/>
              </a:spcBef>
              <a:spcAft>
                <a:spcPts val="100"/>
              </a:spcAft>
              <a:buClr>
                <a:srgbClr val="FFB612"/>
              </a:buClr>
              <a:buNone/>
            </a:pPr>
            <a:r>
              <a:rPr lang="en-CA" sz="1600" b="1" cap="small">
                <a:cs typeface="Times New Roman" panose="02020603050405020304" pitchFamily="18" charset="0"/>
              </a:rPr>
              <a:t>Type 2– Deliveries</a:t>
            </a:r>
            <a:endParaRPr lang="en-US" sz="1600" b="1" cap="small">
              <a:cs typeface="Times New Roman" panose="02020603050405020304" pitchFamily="18" charset="0"/>
            </a:endParaRPr>
          </a:p>
          <a:p>
            <a:pPr marL="519113" lvl="1" indent="-176213">
              <a:spcBef>
                <a:spcPts val="100"/>
              </a:spcBef>
              <a:spcAft>
                <a:spcPts val="100"/>
              </a:spcAft>
              <a:buClr>
                <a:prstClr val="black"/>
              </a:buClr>
              <a:tabLst>
                <a:tab pos="342900" algn="l"/>
              </a:tabLst>
            </a:pPr>
            <a:r>
              <a:rPr lang="en-US" sz="1600">
                <a:cs typeface="Times New Roman" panose="02020603050405020304" pitchFamily="18" charset="0"/>
              </a:rPr>
              <a:t>Follow Check-in requirements </a:t>
            </a:r>
          </a:p>
          <a:p>
            <a:pPr marL="519113" lvl="1" indent="-176213">
              <a:spcBef>
                <a:spcPts val="100"/>
              </a:spcBef>
              <a:spcAft>
                <a:spcPts val="100"/>
              </a:spcAft>
              <a:buClr>
                <a:prstClr val="black"/>
              </a:buClr>
              <a:tabLst>
                <a:tab pos="342900" algn="l"/>
              </a:tabLst>
            </a:pPr>
            <a:r>
              <a:rPr lang="en-US" sz="1600">
                <a:cs typeface="Times New Roman" panose="02020603050405020304" pitchFamily="18" charset="0"/>
              </a:rPr>
              <a:t>Contractor Representative: Obtain a Safe Work Permit from Client Representative</a:t>
            </a:r>
          </a:p>
          <a:p>
            <a:pPr marL="0" lvl="0" indent="0">
              <a:spcBef>
                <a:spcPts val="800"/>
              </a:spcBef>
              <a:spcAft>
                <a:spcPts val="100"/>
              </a:spcAft>
              <a:buClr>
                <a:srgbClr val="FFB612"/>
              </a:buClr>
              <a:buNone/>
            </a:pPr>
            <a:r>
              <a:rPr lang="en-CA" sz="1600" b="1" cap="small">
                <a:cs typeface="Times New Roman" panose="02020603050405020304" pitchFamily="18" charset="0"/>
              </a:rPr>
              <a:t>Type 3 – Deliveries</a:t>
            </a:r>
            <a:endParaRPr lang="en-US" sz="1600" b="1" cap="small">
              <a:cs typeface="Times New Roman" panose="02020603050405020304" pitchFamily="18" charset="0"/>
            </a:endParaRPr>
          </a:p>
          <a:p>
            <a:pPr marL="628650" lvl="1" indent="-285750">
              <a:spcBef>
                <a:spcPts val="100"/>
              </a:spcBef>
              <a:spcAft>
                <a:spcPts val="100"/>
              </a:spcAft>
              <a:buClr>
                <a:prstClr val="black"/>
              </a:buClr>
              <a:buFont typeface="Arial" panose="020B0604020202020204" pitchFamily="34" charset="0"/>
              <a:buChar char="•"/>
              <a:tabLst>
                <a:tab pos="342900" algn="l"/>
              </a:tabLst>
            </a:pPr>
            <a:r>
              <a:rPr lang="en-US" sz="1600">
                <a:cs typeface="Times New Roman" panose="02020603050405020304" pitchFamily="18" charset="0"/>
              </a:rPr>
              <a:t>Follow Check-in requirements </a:t>
            </a:r>
          </a:p>
          <a:p>
            <a:pPr marL="628650" lvl="1" indent="-285750">
              <a:spcBef>
                <a:spcPts val="100"/>
              </a:spcBef>
              <a:spcAft>
                <a:spcPts val="100"/>
              </a:spcAft>
              <a:buClr>
                <a:prstClr val="black"/>
              </a:buClr>
              <a:buFont typeface="Arial" panose="020B0604020202020204" pitchFamily="34" charset="0"/>
              <a:buChar char="•"/>
              <a:tabLst>
                <a:tab pos="342900" algn="l"/>
              </a:tabLst>
            </a:pPr>
            <a:r>
              <a:rPr lang="en-US" sz="1600">
                <a:cs typeface="Times New Roman" panose="02020603050405020304" pitchFamily="18" charset="0"/>
              </a:rPr>
              <a:t>OMH LP Representative:</a:t>
            </a:r>
          </a:p>
          <a:p>
            <a:pPr marL="914400" lvl="2">
              <a:spcBef>
                <a:spcPts val="100"/>
              </a:spcBef>
              <a:spcAft>
                <a:spcPts val="100"/>
              </a:spcAft>
              <a:buClr>
                <a:prstClr val="black"/>
              </a:buClr>
              <a:tabLst>
                <a:tab pos="342900" algn="l"/>
              </a:tabLst>
            </a:pPr>
            <a:r>
              <a:rPr lang="en-US" sz="1600">
                <a:cs typeface="Times New Roman" panose="02020603050405020304" pitchFamily="18" charset="0"/>
              </a:rPr>
              <a:t>Obtain a Safe Work Permit from Client Representative </a:t>
            </a:r>
          </a:p>
          <a:p>
            <a:pPr marL="519113" lvl="1" indent="-176213">
              <a:spcBef>
                <a:spcPts val="100"/>
              </a:spcBef>
              <a:spcAft>
                <a:spcPts val="100"/>
              </a:spcAft>
              <a:buClr>
                <a:prstClr val="black"/>
              </a:buClr>
              <a:tabLst>
                <a:tab pos="342900" algn="l"/>
              </a:tabLst>
            </a:pPr>
            <a:r>
              <a:rPr lang="en-US" sz="1600">
                <a:cs typeface="Times New Roman" panose="02020603050405020304" pitchFamily="18" charset="0"/>
              </a:rPr>
              <a:t>OMH LP Representative must:</a:t>
            </a:r>
          </a:p>
          <a:p>
            <a:pPr marL="1200150" lvl="2" indent="-285750">
              <a:spcBef>
                <a:spcPts val="100"/>
              </a:spcBef>
              <a:spcAft>
                <a:spcPts val="100"/>
              </a:spcAft>
              <a:buClr>
                <a:prstClr val="black"/>
              </a:buClr>
              <a:buFont typeface="Arial" panose="020B0604020202020204" pitchFamily="34" charset="0"/>
              <a:buChar char="•"/>
              <a:tabLst>
                <a:tab pos="342900" algn="l"/>
              </a:tabLst>
            </a:pPr>
            <a:r>
              <a:rPr lang="en-US" sz="1600" b="1">
                <a:cs typeface="Times New Roman" panose="02020603050405020304" pitchFamily="18" charset="0"/>
              </a:rPr>
              <a:t>Complete a Cargo Management Hazard Assessment (CMHA) specific to the loading/ off-loading operation</a:t>
            </a:r>
          </a:p>
          <a:p>
            <a:pPr marL="1200150" lvl="2" indent="-285750">
              <a:spcBef>
                <a:spcPts val="100"/>
              </a:spcBef>
              <a:spcAft>
                <a:spcPts val="100"/>
              </a:spcAft>
              <a:buClr>
                <a:prstClr val="black"/>
              </a:buClr>
              <a:buFont typeface="Arial" panose="020B0604020202020204" pitchFamily="34" charset="0"/>
              <a:buChar char="•"/>
              <a:tabLst>
                <a:tab pos="342900" algn="l"/>
              </a:tabLst>
            </a:pPr>
            <a:r>
              <a:rPr lang="en-US" sz="1600">
                <a:cs typeface="Times New Roman" panose="02020603050405020304" pitchFamily="18" charset="0"/>
              </a:rPr>
              <a:t>Submit completed CMHA to applicable representative, and OMH LP Safety Coordinator for review and filing</a:t>
            </a:r>
          </a:p>
        </p:txBody>
      </p:sp>
      <p:pic>
        <p:nvPicPr>
          <p:cNvPr id="5" name="Picture 4">
            <a:extLst>
              <a:ext uri="{FF2B5EF4-FFF2-40B4-BE49-F238E27FC236}">
                <a16:creationId xmlns:a16="http://schemas.microsoft.com/office/drawing/2014/main" id="{8DD32B67-1AE0-C535-D9F0-48722E65B760}"/>
              </a:ext>
            </a:extLst>
          </p:cNvPr>
          <p:cNvPicPr>
            <a:picLocks noChangeAspect="1"/>
          </p:cNvPicPr>
          <p:nvPr/>
        </p:nvPicPr>
        <p:blipFill>
          <a:blip r:embed="rId3"/>
          <a:stretch>
            <a:fillRect/>
          </a:stretch>
        </p:blipFill>
        <p:spPr>
          <a:xfrm>
            <a:off x="6480612" y="1591170"/>
            <a:ext cx="5395966" cy="4124614"/>
          </a:xfrm>
          <a:prstGeom prst="rect">
            <a:avLst/>
          </a:prstGeom>
        </p:spPr>
      </p:pic>
    </p:spTree>
    <p:extLst>
      <p:ext uri="{BB962C8B-B14F-4D97-AF65-F5344CB8AC3E}">
        <p14:creationId xmlns:p14="http://schemas.microsoft.com/office/powerpoint/2010/main" val="2360852533"/>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9B1698-F249-454A-806F-18A94D8A218F}"/>
              </a:ext>
            </a:extLst>
          </p:cNvPr>
          <p:cNvSpPr txBox="1"/>
          <p:nvPr/>
        </p:nvSpPr>
        <p:spPr>
          <a:xfrm>
            <a:off x="804672" y="2121763"/>
            <a:ext cx="5157216" cy="3773010"/>
          </a:xfrm>
          <a:prstGeom prst="rect">
            <a:avLst/>
          </a:prstGeom>
        </p:spPr>
        <p:txBody>
          <a:bodyPr vert="horz" lIns="91440" tIns="45720" rIns="91440" bIns="45720" rtlCol="0">
            <a:normAutofit/>
          </a:bodyPr>
          <a:lstStyle/>
          <a:p>
            <a:pPr algn="ctr">
              <a:lnSpc>
                <a:spcPct val="90000"/>
              </a:lnSpc>
              <a:spcAft>
                <a:spcPts val="600"/>
              </a:spcAft>
              <a:defRPr/>
            </a:pPr>
            <a:endParaRPr lang="en-US" sz="2400"/>
          </a:p>
        </p:txBody>
      </p:sp>
      <p:sp>
        <p:nvSpPr>
          <p:cNvPr id="3" name="TextBox 2">
            <a:extLst>
              <a:ext uri="{FF2B5EF4-FFF2-40B4-BE49-F238E27FC236}">
                <a16:creationId xmlns:a16="http://schemas.microsoft.com/office/drawing/2014/main" id="{A3C1DC66-41AC-4C40-AB30-BA4E1001D6A2}"/>
              </a:ext>
            </a:extLst>
          </p:cNvPr>
          <p:cNvSpPr txBox="1"/>
          <p:nvPr/>
        </p:nvSpPr>
        <p:spPr>
          <a:xfrm>
            <a:off x="382878" y="1158536"/>
            <a:ext cx="5698836" cy="3306033"/>
          </a:xfrm>
          <a:prstGeom prst="rect">
            <a:avLst/>
          </a:prstGeom>
          <a:noFill/>
        </p:spPr>
        <p:txBody>
          <a:bodyPr wrap="square" rtlCol="0">
            <a:spAutoFit/>
          </a:bodyPr>
          <a:lstStyle/>
          <a:p>
            <a:r>
              <a:rPr lang="en-US" sz="1800" b="1">
                <a:cs typeface="Arial" panose="020B0604020202020204" pitchFamily="34" charset="0"/>
              </a:rPr>
              <a:t>Type 1 – </a:t>
            </a:r>
            <a:r>
              <a:rPr lang="en-CA" sz="1800" b="1">
                <a:cs typeface="Arial" panose="020B0604020202020204" pitchFamily="34" charset="0"/>
              </a:rPr>
              <a:t>Delivery / Shipment – routine deliveries – Low Risk </a:t>
            </a:r>
          </a:p>
          <a:p>
            <a:pPr marL="0" lvl="1" indent="0">
              <a:spcBef>
                <a:spcPts val="800"/>
              </a:spcBef>
              <a:spcAft>
                <a:spcPts val="100"/>
              </a:spcAft>
              <a:buClr>
                <a:srgbClr val="FFB612"/>
              </a:buClr>
              <a:buNone/>
            </a:pPr>
            <a:endParaRPr lang="en-CA" sz="1800" b="1">
              <a:cs typeface="Arial" panose="020B0604020202020204" pitchFamily="34" charset="0"/>
            </a:endParaRPr>
          </a:p>
          <a:p>
            <a:pPr marL="233363" lvl="1" indent="0">
              <a:spcBef>
                <a:spcPts val="100"/>
              </a:spcBef>
              <a:spcAft>
                <a:spcPts val="100"/>
              </a:spcAft>
              <a:buClr>
                <a:prstClr val="black"/>
              </a:buClr>
              <a:buNone/>
            </a:pPr>
            <a:r>
              <a:rPr lang="en-CA" sz="1800" b="1">
                <a:cs typeface="Arial" panose="020B0604020202020204" pitchFamily="34" charset="0"/>
              </a:rPr>
              <a:t>Examples may include</a:t>
            </a:r>
            <a:r>
              <a:rPr lang="en-US" sz="1800">
                <a:cs typeface="Arial" panose="020B0604020202020204" pitchFamily="34" charset="0"/>
              </a:rPr>
              <a:t>: </a:t>
            </a:r>
            <a:r>
              <a:rPr lang="en-CA" sz="1800">
                <a:cs typeface="Arial" panose="020B0604020202020204" pitchFamily="34" charset="0"/>
              </a:rPr>
              <a:t>Courier driver delivering/picking-up packages to offices such as </a:t>
            </a:r>
            <a:r>
              <a:rPr lang="en-CA" sz="1800" err="1">
                <a:cs typeface="Arial" panose="020B0604020202020204" pitchFamily="34" charset="0"/>
              </a:rPr>
              <a:t>purolator</a:t>
            </a:r>
            <a:r>
              <a:rPr lang="en-CA" sz="1800">
                <a:cs typeface="Arial" panose="020B0604020202020204" pitchFamily="34" charset="0"/>
              </a:rPr>
              <a:t>/UPS/</a:t>
            </a:r>
            <a:r>
              <a:rPr lang="en-CA" sz="1800" err="1">
                <a:cs typeface="Arial" panose="020B0604020202020204" pitchFamily="34" charset="0"/>
              </a:rPr>
              <a:t>Fedex</a:t>
            </a:r>
            <a:r>
              <a:rPr lang="en-CA" sz="1800">
                <a:cs typeface="Arial" panose="020B0604020202020204" pitchFamily="34" charset="0"/>
              </a:rPr>
              <a:t>/Canadian Linen/</a:t>
            </a:r>
            <a:r>
              <a:rPr lang="en-CA" sz="1800" err="1">
                <a:cs typeface="Arial" panose="020B0604020202020204" pitchFamily="34" charset="0"/>
              </a:rPr>
              <a:t>Lordco</a:t>
            </a:r>
            <a:r>
              <a:rPr lang="en-CA" sz="1800">
                <a:cs typeface="Arial" panose="020B0604020202020204" pitchFamily="34" charset="0"/>
              </a:rPr>
              <a:t> Parts/Drivers delivering food to office-based locations/Drivers delivering Job Trailers/Fire Trailers/Wash Cars</a:t>
            </a:r>
          </a:p>
          <a:p>
            <a:pPr marL="233363" lvl="1" indent="0">
              <a:spcBef>
                <a:spcPts val="100"/>
              </a:spcBef>
              <a:spcAft>
                <a:spcPts val="100"/>
              </a:spcAft>
              <a:buClr>
                <a:prstClr val="black"/>
              </a:buClr>
              <a:buNone/>
            </a:pPr>
            <a:endParaRPr lang="en-CA" sz="1800">
              <a:cs typeface="Arial" panose="020B0604020202020204" pitchFamily="34" charset="0"/>
            </a:endParaRPr>
          </a:p>
          <a:p>
            <a:endParaRPr lang="en-CA"/>
          </a:p>
        </p:txBody>
      </p:sp>
      <p:pic>
        <p:nvPicPr>
          <p:cNvPr id="2" name="Picture 1">
            <a:extLst>
              <a:ext uri="{FF2B5EF4-FFF2-40B4-BE49-F238E27FC236}">
                <a16:creationId xmlns:a16="http://schemas.microsoft.com/office/drawing/2014/main" id="{0297A986-1588-D896-047C-12191B53910C}"/>
              </a:ext>
            </a:extLst>
          </p:cNvPr>
          <p:cNvPicPr>
            <a:picLocks noChangeAspect="1"/>
          </p:cNvPicPr>
          <p:nvPr/>
        </p:nvPicPr>
        <p:blipFill>
          <a:blip r:embed="rId2"/>
          <a:stretch>
            <a:fillRect/>
          </a:stretch>
        </p:blipFill>
        <p:spPr>
          <a:xfrm>
            <a:off x="6742607" y="2394350"/>
            <a:ext cx="5169856" cy="1767993"/>
          </a:xfrm>
          <a:prstGeom prst="rect">
            <a:avLst/>
          </a:prstGeom>
        </p:spPr>
      </p:pic>
      <p:pic>
        <p:nvPicPr>
          <p:cNvPr id="6" name="Picture 5">
            <a:extLst>
              <a:ext uri="{FF2B5EF4-FFF2-40B4-BE49-F238E27FC236}">
                <a16:creationId xmlns:a16="http://schemas.microsoft.com/office/drawing/2014/main" id="{5D4BFC93-FBA3-BF8B-AA52-66DBBFD8AC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5504" y="107550"/>
            <a:ext cx="1963972" cy="718340"/>
          </a:xfrm>
          <a:prstGeom prst="rect">
            <a:avLst/>
          </a:prstGeom>
        </p:spPr>
      </p:pic>
    </p:spTree>
    <p:extLst>
      <p:ext uri="{BB962C8B-B14F-4D97-AF65-F5344CB8AC3E}">
        <p14:creationId xmlns:p14="http://schemas.microsoft.com/office/powerpoint/2010/main" val="2701099404"/>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9B1698-F249-454A-806F-18A94D8A218F}"/>
              </a:ext>
            </a:extLst>
          </p:cNvPr>
          <p:cNvSpPr txBox="1"/>
          <p:nvPr/>
        </p:nvSpPr>
        <p:spPr>
          <a:xfrm>
            <a:off x="804672" y="2121763"/>
            <a:ext cx="5157216" cy="3773010"/>
          </a:xfrm>
          <a:prstGeom prst="rect">
            <a:avLst/>
          </a:prstGeom>
        </p:spPr>
        <p:txBody>
          <a:bodyPr vert="horz" lIns="91440" tIns="45720" rIns="91440" bIns="45720" rtlCol="0">
            <a:normAutofit/>
          </a:bodyPr>
          <a:lstStyle/>
          <a:p>
            <a:pPr algn="ctr">
              <a:lnSpc>
                <a:spcPct val="90000"/>
              </a:lnSpc>
              <a:spcAft>
                <a:spcPts val="600"/>
              </a:spcAft>
              <a:defRPr/>
            </a:pPr>
            <a:endParaRPr lang="en-US" sz="2400"/>
          </a:p>
        </p:txBody>
      </p:sp>
      <p:sp>
        <p:nvSpPr>
          <p:cNvPr id="3" name="TextBox 2">
            <a:extLst>
              <a:ext uri="{FF2B5EF4-FFF2-40B4-BE49-F238E27FC236}">
                <a16:creationId xmlns:a16="http://schemas.microsoft.com/office/drawing/2014/main" id="{A3C1DC66-41AC-4C40-AB30-BA4E1001D6A2}"/>
              </a:ext>
            </a:extLst>
          </p:cNvPr>
          <p:cNvSpPr txBox="1"/>
          <p:nvPr/>
        </p:nvSpPr>
        <p:spPr>
          <a:xfrm>
            <a:off x="255447" y="1069497"/>
            <a:ext cx="11412882" cy="1754326"/>
          </a:xfrm>
          <a:prstGeom prst="rect">
            <a:avLst/>
          </a:prstGeom>
          <a:noFill/>
        </p:spPr>
        <p:txBody>
          <a:bodyPr wrap="square" rtlCol="0">
            <a:spAutoFit/>
          </a:bodyPr>
          <a:lstStyle/>
          <a:p>
            <a:pPr marL="0" indent="0">
              <a:buNone/>
            </a:pPr>
            <a:r>
              <a:rPr lang="en-US" sz="1800" b="1"/>
              <a:t>Type 2 – Delivery / Shipment - consumables that do not require lifting or hoisting equipment to unload.</a:t>
            </a:r>
          </a:p>
          <a:p>
            <a:r>
              <a:rPr lang="en-US" sz="1800" b="1"/>
              <a:t>Examples may include: </a:t>
            </a:r>
          </a:p>
          <a:p>
            <a:endParaRPr lang="en-US" b="1"/>
          </a:p>
          <a:p>
            <a:r>
              <a:rPr lang="en-US" sz="1800"/>
              <a:t>Fuel for mobile equipment/Washroom Pumping and Cleaning Equipment/ General office consumables/Compressed gas cylinders/ </a:t>
            </a:r>
            <a:r>
              <a:rPr lang="en-US"/>
              <a:t>P</a:t>
            </a:r>
            <a:r>
              <a:rPr lang="en-US" sz="1800"/>
              <a:t>ipeline </a:t>
            </a:r>
            <a:r>
              <a:rPr lang="en-US"/>
              <a:t>M</a:t>
            </a:r>
            <a:r>
              <a:rPr lang="en-US" sz="1800"/>
              <a:t>aintenance </a:t>
            </a:r>
            <a:r>
              <a:rPr lang="en-US"/>
              <a:t>C</a:t>
            </a:r>
            <a:r>
              <a:rPr lang="en-US" sz="1800"/>
              <a:t>hemicals (coating)/Large construction waste bin delivery/</a:t>
            </a:r>
            <a:r>
              <a:rPr lang="en-US"/>
              <a:t>General material </a:t>
            </a:r>
            <a:r>
              <a:rPr lang="en-US" sz="1800"/>
              <a:t>hauling such as gravel, sand or concrete</a:t>
            </a:r>
          </a:p>
        </p:txBody>
      </p:sp>
      <p:pic>
        <p:nvPicPr>
          <p:cNvPr id="5" name="Picture 4">
            <a:extLst>
              <a:ext uri="{FF2B5EF4-FFF2-40B4-BE49-F238E27FC236}">
                <a16:creationId xmlns:a16="http://schemas.microsoft.com/office/drawing/2014/main" id="{C6584DC3-093C-CD36-C2EB-42CB0F0055EC}"/>
              </a:ext>
            </a:extLst>
          </p:cNvPr>
          <p:cNvPicPr>
            <a:picLocks noChangeAspect="1"/>
          </p:cNvPicPr>
          <p:nvPr/>
        </p:nvPicPr>
        <p:blipFill>
          <a:blip r:embed="rId2"/>
          <a:stretch>
            <a:fillRect/>
          </a:stretch>
        </p:blipFill>
        <p:spPr>
          <a:xfrm>
            <a:off x="5808679" y="2994452"/>
            <a:ext cx="5823837" cy="2830276"/>
          </a:xfrm>
          <a:prstGeom prst="rect">
            <a:avLst/>
          </a:prstGeom>
        </p:spPr>
      </p:pic>
      <p:pic>
        <p:nvPicPr>
          <p:cNvPr id="7" name="Picture 6">
            <a:extLst>
              <a:ext uri="{FF2B5EF4-FFF2-40B4-BE49-F238E27FC236}">
                <a16:creationId xmlns:a16="http://schemas.microsoft.com/office/drawing/2014/main" id="{E3BD4E66-FC9A-0E28-D6C8-A4A557C9F2C1}"/>
              </a:ext>
            </a:extLst>
          </p:cNvPr>
          <p:cNvPicPr>
            <a:picLocks noChangeAspect="1"/>
          </p:cNvPicPr>
          <p:nvPr/>
        </p:nvPicPr>
        <p:blipFill>
          <a:blip r:embed="rId3"/>
          <a:stretch>
            <a:fillRect/>
          </a:stretch>
        </p:blipFill>
        <p:spPr>
          <a:xfrm>
            <a:off x="804672" y="3290194"/>
            <a:ext cx="3701332" cy="2433950"/>
          </a:xfrm>
          <a:prstGeom prst="rect">
            <a:avLst/>
          </a:prstGeom>
        </p:spPr>
      </p:pic>
      <p:pic>
        <p:nvPicPr>
          <p:cNvPr id="8" name="Picture 7">
            <a:extLst>
              <a:ext uri="{FF2B5EF4-FFF2-40B4-BE49-F238E27FC236}">
                <a16:creationId xmlns:a16="http://schemas.microsoft.com/office/drawing/2014/main" id="{A5F2543F-2AD0-4F23-1B22-C435E9B4D99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5504" y="107550"/>
            <a:ext cx="1963972" cy="718340"/>
          </a:xfrm>
          <a:prstGeom prst="rect">
            <a:avLst/>
          </a:prstGeom>
        </p:spPr>
      </p:pic>
    </p:spTree>
    <p:extLst>
      <p:ext uri="{BB962C8B-B14F-4D97-AF65-F5344CB8AC3E}">
        <p14:creationId xmlns:p14="http://schemas.microsoft.com/office/powerpoint/2010/main" val="1752695148"/>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9B1698-F249-454A-806F-18A94D8A218F}"/>
              </a:ext>
            </a:extLst>
          </p:cNvPr>
          <p:cNvSpPr txBox="1"/>
          <p:nvPr/>
        </p:nvSpPr>
        <p:spPr>
          <a:xfrm>
            <a:off x="804672" y="2121763"/>
            <a:ext cx="5157216" cy="3773010"/>
          </a:xfrm>
          <a:prstGeom prst="rect">
            <a:avLst/>
          </a:prstGeom>
        </p:spPr>
        <p:txBody>
          <a:bodyPr vert="horz" lIns="91440" tIns="45720" rIns="91440" bIns="45720" rtlCol="0">
            <a:normAutofit/>
          </a:bodyPr>
          <a:lstStyle/>
          <a:p>
            <a:pPr algn="ctr">
              <a:lnSpc>
                <a:spcPct val="90000"/>
              </a:lnSpc>
              <a:spcAft>
                <a:spcPts val="600"/>
              </a:spcAft>
              <a:defRPr/>
            </a:pPr>
            <a:endParaRPr lang="en-US" sz="2400"/>
          </a:p>
        </p:txBody>
      </p:sp>
      <p:sp>
        <p:nvSpPr>
          <p:cNvPr id="3" name="TextBox 2">
            <a:extLst>
              <a:ext uri="{FF2B5EF4-FFF2-40B4-BE49-F238E27FC236}">
                <a16:creationId xmlns:a16="http://schemas.microsoft.com/office/drawing/2014/main" id="{A3C1DC66-41AC-4C40-AB30-BA4E1001D6A2}"/>
              </a:ext>
            </a:extLst>
          </p:cNvPr>
          <p:cNvSpPr txBox="1"/>
          <p:nvPr/>
        </p:nvSpPr>
        <p:spPr>
          <a:xfrm>
            <a:off x="382878" y="963227"/>
            <a:ext cx="11004450" cy="3416320"/>
          </a:xfrm>
          <a:prstGeom prst="rect">
            <a:avLst/>
          </a:prstGeom>
          <a:noFill/>
        </p:spPr>
        <p:txBody>
          <a:bodyPr wrap="square" rtlCol="0">
            <a:spAutoFit/>
          </a:bodyPr>
          <a:lstStyle/>
          <a:p>
            <a:pPr marL="0" indent="0">
              <a:buNone/>
            </a:pPr>
            <a:r>
              <a:rPr lang="en-US" sz="1800" b="1"/>
              <a:t>Type 3 – Delivery/Shipment - (cargo / freight) –</a:t>
            </a:r>
          </a:p>
          <a:p>
            <a:pPr marL="0" indent="0">
              <a:buNone/>
            </a:pPr>
            <a:endParaRPr lang="en-US" b="1"/>
          </a:p>
          <a:p>
            <a:pPr marL="0" indent="0">
              <a:buNone/>
            </a:pPr>
            <a:r>
              <a:rPr lang="en-US"/>
              <a:t>L</a:t>
            </a:r>
            <a:r>
              <a:rPr lang="en-US" sz="1800"/>
              <a:t>oads that are strapped/tethered/ tied down and/or requires lifting or hoisting equipment (i.e. excavator/forklift or crane) to load/off-load. </a:t>
            </a:r>
          </a:p>
          <a:p>
            <a:pPr marL="0" indent="0">
              <a:buNone/>
            </a:pPr>
            <a:endParaRPr lang="en-US"/>
          </a:p>
          <a:p>
            <a:pPr marL="0" indent="0">
              <a:buNone/>
            </a:pPr>
            <a:r>
              <a:rPr lang="en-US" sz="1800"/>
              <a:t>If unclear, deliveries should be considered Type 3.</a:t>
            </a:r>
          </a:p>
          <a:p>
            <a:pPr marL="0" indent="0">
              <a:buNone/>
            </a:pPr>
            <a:endParaRPr lang="en-US" sz="1800"/>
          </a:p>
          <a:p>
            <a:r>
              <a:rPr lang="en-US" sz="1800" b="1"/>
              <a:t>Examples may include, but are not limited to: </a:t>
            </a:r>
          </a:p>
          <a:p>
            <a:endParaRPr lang="en-US" b="1"/>
          </a:p>
          <a:p>
            <a:r>
              <a:rPr lang="en-US" sz="1800"/>
              <a:t>Tracked and rubber tire equipment/valves/large pumps/ electrical/mechanical equipment/steel pipe/pipe spools/Access matting/Concrete weights/Sand pallets</a:t>
            </a:r>
          </a:p>
          <a:p>
            <a:endParaRPr lang="en-US"/>
          </a:p>
        </p:txBody>
      </p:sp>
      <p:pic>
        <p:nvPicPr>
          <p:cNvPr id="2" name="Picture 1">
            <a:extLst>
              <a:ext uri="{FF2B5EF4-FFF2-40B4-BE49-F238E27FC236}">
                <a16:creationId xmlns:a16="http://schemas.microsoft.com/office/drawing/2014/main" id="{7B25276C-ABB4-796F-F7E3-D943251739B8}"/>
              </a:ext>
            </a:extLst>
          </p:cNvPr>
          <p:cNvPicPr>
            <a:picLocks noChangeAspect="1"/>
          </p:cNvPicPr>
          <p:nvPr/>
        </p:nvPicPr>
        <p:blipFill>
          <a:blip r:embed="rId2"/>
          <a:stretch>
            <a:fillRect/>
          </a:stretch>
        </p:blipFill>
        <p:spPr>
          <a:xfrm>
            <a:off x="6230114" y="3784392"/>
            <a:ext cx="5521203" cy="2881584"/>
          </a:xfrm>
          <a:prstGeom prst="rect">
            <a:avLst/>
          </a:prstGeom>
        </p:spPr>
      </p:pic>
      <p:pic>
        <p:nvPicPr>
          <p:cNvPr id="5" name="Picture 4">
            <a:extLst>
              <a:ext uri="{FF2B5EF4-FFF2-40B4-BE49-F238E27FC236}">
                <a16:creationId xmlns:a16="http://schemas.microsoft.com/office/drawing/2014/main" id="{161A53EC-E8B3-019E-2658-A2E471BE555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5504" y="107550"/>
            <a:ext cx="1963972" cy="718340"/>
          </a:xfrm>
          <a:prstGeom prst="rect">
            <a:avLst/>
          </a:prstGeom>
        </p:spPr>
      </p:pic>
    </p:spTree>
    <p:extLst>
      <p:ext uri="{BB962C8B-B14F-4D97-AF65-F5344CB8AC3E}">
        <p14:creationId xmlns:p14="http://schemas.microsoft.com/office/powerpoint/2010/main" val="2693302015"/>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115173C4-7182-4517-8410-1CCE7435183E}"/>
              </a:ext>
            </a:extLst>
          </p:cNvPr>
          <p:cNvSpPr txBox="1"/>
          <p:nvPr/>
        </p:nvSpPr>
        <p:spPr>
          <a:xfrm>
            <a:off x="838200" y="2191807"/>
            <a:ext cx="4936067" cy="3985155"/>
          </a:xfrm>
          <a:prstGeom prst="rect">
            <a:avLst/>
          </a:prstGeom>
        </p:spPr>
        <p:txBody>
          <a:bodyPr vert="horz" lIns="91440" tIns="45720" rIns="91440" bIns="45720" rtlCol="0">
            <a:normAutofit/>
          </a:bodyPr>
          <a:lstStyle/>
          <a:p>
            <a:pPr>
              <a:lnSpc>
                <a:spcPct val="90000"/>
              </a:lnSpc>
              <a:spcAft>
                <a:spcPts val="600"/>
              </a:spcAft>
            </a:pPr>
            <a:endParaRPr lang="en-US" sz="2000"/>
          </a:p>
          <a:p>
            <a:pPr indent="-228600">
              <a:lnSpc>
                <a:spcPct val="90000"/>
              </a:lnSpc>
              <a:spcAft>
                <a:spcPts val="600"/>
              </a:spcAft>
              <a:buFont typeface="Arial" panose="020B0604020202020204" pitchFamily="34" charset="0"/>
              <a:buChar char="•"/>
            </a:pPr>
            <a:endParaRPr lang="en-US" sz="2000"/>
          </a:p>
        </p:txBody>
      </p:sp>
      <p:pic>
        <p:nvPicPr>
          <p:cNvPr id="6" name="Picture 5">
            <a:extLst>
              <a:ext uri="{FF2B5EF4-FFF2-40B4-BE49-F238E27FC236}">
                <a16:creationId xmlns:a16="http://schemas.microsoft.com/office/drawing/2014/main" id="{40B21277-181A-9D2A-A55C-E3E907856289}"/>
              </a:ext>
            </a:extLst>
          </p:cNvPr>
          <p:cNvPicPr>
            <a:picLocks noChangeAspect="1"/>
          </p:cNvPicPr>
          <p:nvPr/>
        </p:nvPicPr>
        <p:blipFill>
          <a:blip r:embed="rId2"/>
          <a:stretch>
            <a:fillRect/>
          </a:stretch>
        </p:blipFill>
        <p:spPr>
          <a:xfrm>
            <a:off x="2237682" y="825890"/>
            <a:ext cx="7238192" cy="5532791"/>
          </a:xfrm>
          <a:prstGeom prst="rect">
            <a:avLst/>
          </a:prstGeom>
        </p:spPr>
      </p:pic>
      <p:pic>
        <p:nvPicPr>
          <p:cNvPr id="2" name="Picture 1">
            <a:extLst>
              <a:ext uri="{FF2B5EF4-FFF2-40B4-BE49-F238E27FC236}">
                <a16:creationId xmlns:a16="http://schemas.microsoft.com/office/drawing/2014/main" id="{F99A19DC-7888-060A-4537-1CADB79AFD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5504" y="107550"/>
            <a:ext cx="1963972" cy="718340"/>
          </a:xfrm>
          <a:prstGeom prst="rect">
            <a:avLst/>
          </a:prstGeom>
        </p:spPr>
      </p:pic>
    </p:spTree>
    <p:extLst>
      <p:ext uri="{BB962C8B-B14F-4D97-AF65-F5344CB8AC3E}">
        <p14:creationId xmlns:p14="http://schemas.microsoft.com/office/powerpoint/2010/main" val="59038222"/>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115173C4-7182-4517-8410-1CCE7435183E}"/>
              </a:ext>
            </a:extLst>
          </p:cNvPr>
          <p:cNvSpPr txBox="1"/>
          <p:nvPr/>
        </p:nvSpPr>
        <p:spPr>
          <a:xfrm>
            <a:off x="838200" y="2191807"/>
            <a:ext cx="4936067" cy="3985155"/>
          </a:xfrm>
          <a:prstGeom prst="rect">
            <a:avLst/>
          </a:prstGeom>
        </p:spPr>
        <p:txBody>
          <a:bodyPr vert="horz" lIns="91440" tIns="45720" rIns="91440" bIns="45720" rtlCol="0">
            <a:normAutofit/>
          </a:bodyPr>
          <a:lstStyle/>
          <a:p>
            <a:pPr>
              <a:lnSpc>
                <a:spcPct val="90000"/>
              </a:lnSpc>
              <a:spcAft>
                <a:spcPts val="600"/>
              </a:spcAft>
            </a:pPr>
            <a:endParaRPr lang="en-US" sz="2000"/>
          </a:p>
          <a:p>
            <a:pPr indent="-228600">
              <a:lnSpc>
                <a:spcPct val="90000"/>
              </a:lnSpc>
              <a:spcAft>
                <a:spcPts val="600"/>
              </a:spcAft>
              <a:buFont typeface="Arial" panose="020B0604020202020204" pitchFamily="34" charset="0"/>
              <a:buChar char="•"/>
            </a:pPr>
            <a:endParaRPr lang="en-US" sz="2000"/>
          </a:p>
        </p:txBody>
      </p:sp>
      <p:pic>
        <p:nvPicPr>
          <p:cNvPr id="8" name="Picture 7">
            <a:extLst>
              <a:ext uri="{FF2B5EF4-FFF2-40B4-BE49-F238E27FC236}">
                <a16:creationId xmlns:a16="http://schemas.microsoft.com/office/drawing/2014/main" id="{6D4FF150-3C4E-40BD-3C66-E8838EB0FE90}"/>
              </a:ext>
            </a:extLst>
          </p:cNvPr>
          <p:cNvPicPr>
            <a:picLocks noChangeAspect="1"/>
          </p:cNvPicPr>
          <p:nvPr/>
        </p:nvPicPr>
        <p:blipFill>
          <a:blip r:embed="rId2"/>
          <a:stretch>
            <a:fillRect/>
          </a:stretch>
        </p:blipFill>
        <p:spPr>
          <a:xfrm>
            <a:off x="2191099" y="1015576"/>
            <a:ext cx="7026053" cy="5426933"/>
          </a:xfrm>
          <a:prstGeom prst="rect">
            <a:avLst/>
          </a:prstGeom>
        </p:spPr>
      </p:pic>
      <p:pic>
        <p:nvPicPr>
          <p:cNvPr id="3" name="Picture 2">
            <a:extLst>
              <a:ext uri="{FF2B5EF4-FFF2-40B4-BE49-F238E27FC236}">
                <a16:creationId xmlns:a16="http://schemas.microsoft.com/office/drawing/2014/main" id="{C18BBC42-76D3-1F9E-D174-C710CF2CBB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5504" y="107550"/>
            <a:ext cx="1963972" cy="718340"/>
          </a:xfrm>
          <a:prstGeom prst="rect">
            <a:avLst/>
          </a:prstGeom>
        </p:spPr>
      </p:pic>
    </p:spTree>
    <p:extLst>
      <p:ext uri="{BB962C8B-B14F-4D97-AF65-F5344CB8AC3E}">
        <p14:creationId xmlns:p14="http://schemas.microsoft.com/office/powerpoint/2010/main" val="4100828821"/>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C3A3A1B-98E6-4A44-9A6A-A48AAAC7BFDB}"/>
              </a:ext>
            </a:extLst>
          </p:cNvPr>
          <p:cNvSpPr txBox="1"/>
          <p:nvPr/>
        </p:nvSpPr>
        <p:spPr>
          <a:xfrm>
            <a:off x="9550400" y="3509696"/>
            <a:ext cx="2189018" cy="954107"/>
          </a:xfrm>
          <a:prstGeom prst="rect">
            <a:avLst/>
          </a:prstGeom>
          <a:noFill/>
        </p:spPr>
        <p:txBody>
          <a:bodyPr wrap="square" rtlCol="0">
            <a:spAutoFit/>
          </a:bodyPr>
          <a:lstStyle/>
          <a:p>
            <a:r>
              <a:rPr lang="en-US" sz="2800">
                <a:solidFill>
                  <a:schemeClr val="bg1"/>
                </a:solidFill>
              </a:rPr>
              <a:t>Delivery Check In</a:t>
            </a:r>
            <a:endParaRPr lang="en-CA" sz="2800">
              <a:solidFill>
                <a:schemeClr val="bg1"/>
              </a:solidFill>
            </a:endParaRPr>
          </a:p>
        </p:txBody>
      </p:sp>
      <p:pic>
        <p:nvPicPr>
          <p:cNvPr id="17" name="Picture 16">
            <a:extLst>
              <a:ext uri="{FF2B5EF4-FFF2-40B4-BE49-F238E27FC236}">
                <a16:creationId xmlns:a16="http://schemas.microsoft.com/office/drawing/2014/main" id="{664E2860-3953-46E7-BE76-82C32E2065D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5504" y="107550"/>
            <a:ext cx="1963972" cy="718340"/>
          </a:xfrm>
          <a:prstGeom prst="rect">
            <a:avLst/>
          </a:prstGeom>
        </p:spPr>
      </p:pic>
      <p:sp>
        <p:nvSpPr>
          <p:cNvPr id="4" name="TextBox 3">
            <a:extLst>
              <a:ext uri="{FF2B5EF4-FFF2-40B4-BE49-F238E27FC236}">
                <a16:creationId xmlns:a16="http://schemas.microsoft.com/office/drawing/2014/main" id="{D3CA92BD-A536-9A6C-DAA5-541E0AB2904B}"/>
              </a:ext>
            </a:extLst>
          </p:cNvPr>
          <p:cNvSpPr txBox="1"/>
          <p:nvPr/>
        </p:nvSpPr>
        <p:spPr>
          <a:xfrm>
            <a:off x="969486" y="1241895"/>
            <a:ext cx="10570242" cy="4077014"/>
          </a:xfrm>
          <a:prstGeom prst="rect">
            <a:avLst/>
          </a:prstGeom>
          <a:noFill/>
        </p:spPr>
        <p:txBody>
          <a:bodyPr wrap="square">
            <a:spAutoFit/>
          </a:bodyPr>
          <a:lstStyle/>
          <a:p>
            <a:pPr marL="0" marR="0" lvl="0" indent="0" algn="l" defTabSz="914400" rtl="0" eaLnBrk="1" fontAlgn="auto" latinLnBrk="0" hangingPunct="1">
              <a:lnSpc>
                <a:spcPct val="90000"/>
              </a:lnSpc>
              <a:spcBef>
                <a:spcPts val="800"/>
              </a:spcBef>
              <a:spcAft>
                <a:spcPts val="100"/>
              </a:spcAft>
              <a:buClr>
                <a:srgbClr val="FFB612"/>
              </a:buClr>
              <a:buSzTx/>
              <a:buFont typeface="Arial" panose="020B0604020202020204" pitchFamily="34" charset="0"/>
              <a:buNone/>
              <a:tabLst/>
              <a:defRPr/>
            </a:pPr>
            <a:r>
              <a:rPr kumimoji="0" lang="en-US" sz="17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Delivery drivers are required to check-in at a designated Access Point (</a:t>
            </a:r>
            <a:r>
              <a:rPr kumimoji="0" lang="en-US" sz="1700" b="0" i="0" u="none" strike="noStrike" kern="1200" cap="none" spc="0" normalizeH="0" baseline="0" noProof="0" err="1">
                <a:ln>
                  <a:noFill/>
                </a:ln>
                <a:solidFill>
                  <a:prstClr val="black"/>
                </a:solidFill>
                <a:effectLst/>
                <a:uLnTx/>
                <a:uFillTx/>
                <a:latin typeface="Calibri" panose="020F0502020204030204"/>
                <a:ea typeface="+mn-ea"/>
                <a:cs typeface="Arial" panose="020B0604020202020204" pitchFamily="34" charset="0"/>
              </a:rPr>
              <a:t>i</a:t>
            </a:r>
            <a:r>
              <a:rPr lang="en-US" sz="1700">
                <a:solidFill>
                  <a:prstClr val="black"/>
                </a:solidFill>
                <a:latin typeface="Calibri" panose="020F0502020204030204"/>
                <a:cs typeface="Arial" panose="020B0604020202020204" pitchFamily="34" charset="0"/>
              </a:rPr>
              <a:t>.e Sign in post/site office/radio contact with Foreman or Supervisor) or as otherwise instructed prior to arrival</a:t>
            </a:r>
            <a:endParaRPr kumimoji="0" lang="en-US" sz="17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90000"/>
              </a:lnSpc>
              <a:spcBef>
                <a:spcPts val="800"/>
              </a:spcBef>
              <a:spcAft>
                <a:spcPts val="100"/>
              </a:spcAft>
              <a:buClr>
                <a:srgbClr val="FFB612"/>
              </a:buClr>
              <a:buSzTx/>
              <a:buFont typeface="Arial" panose="020B0604020202020204" pitchFamily="34" charset="0"/>
              <a:buNone/>
              <a:tabLst/>
              <a:defRPr/>
            </a:pPr>
            <a:r>
              <a:rPr kumimoji="0" lang="en-US" sz="17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Upon arrival at the designated Access Point, the applicable Representative will meet the delivery driver</a:t>
            </a:r>
          </a:p>
          <a:p>
            <a:pPr marL="0" marR="0" lvl="0" indent="0" algn="l" defTabSz="914400" rtl="0" eaLnBrk="1" fontAlgn="auto" latinLnBrk="0" hangingPunct="1">
              <a:lnSpc>
                <a:spcPct val="90000"/>
              </a:lnSpc>
              <a:spcBef>
                <a:spcPts val="800"/>
              </a:spcBef>
              <a:spcAft>
                <a:spcPts val="100"/>
              </a:spcAft>
              <a:buClr>
                <a:srgbClr val="FFB612"/>
              </a:buClr>
              <a:buSzTx/>
              <a:buFont typeface="Arial" panose="020B0604020202020204" pitchFamily="34" charset="0"/>
              <a:buNone/>
              <a:tabLst/>
              <a:defRPr/>
            </a:pPr>
            <a:r>
              <a:rPr kumimoji="0" lang="en-CA" sz="17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If the delivery is required to enter the work location, the designated representative will meet the delivery driver and:</a:t>
            </a:r>
          </a:p>
          <a:p>
            <a:pPr marL="0" marR="0" lvl="0" indent="0" algn="l" defTabSz="914400" rtl="0" eaLnBrk="1" fontAlgn="auto" latinLnBrk="0" hangingPunct="1">
              <a:lnSpc>
                <a:spcPct val="90000"/>
              </a:lnSpc>
              <a:spcBef>
                <a:spcPts val="800"/>
              </a:spcBef>
              <a:spcAft>
                <a:spcPts val="100"/>
              </a:spcAft>
              <a:buClr>
                <a:srgbClr val="FFB612"/>
              </a:buClr>
              <a:buSzTx/>
              <a:buFont typeface="Arial" panose="020B0604020202020204" pitchFamily="34" charset="0"/>
              <a:buNone/>
              <a:tabLst/>
              <a:defRPr/>
            </a:pPr>
            <a:endParaRPr kumimoji="0" lang="en-CA" sz="17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519113" marR="0" lvl="1" indent="-176213" algn="l" defTabSz="914400" rtl="0" eaLnBrk="1" fontAlgn="auto" latinLnBrk="0" hangingPunct="1">
              <a:lnSpc>
                <a:spcPct val="90000"/>
              </a:lnSpc>
              <a:spcBef>
                <a:spcPts val="100"/>
              </a:spcBef>
              <a:spcAft>
                <a:spcPts val="100"/>
              </a:spcAft>
              <a:buClr>
                <a:prstClr val="black"/>
              </a:buClr>
              <a:buSzTx/>
              <a:buFont typeface="Arial" panose="020B0604020202020204" pitchFamily="34" charset="0"/>
              <a:buChar char="•"/>
              <a:tabLst>
                <a:tab pos="342900" algn="l"/>
              </a:tabLst>
              <a:defRPr/>
            </a:pPr>
            <a:r>
              <a:rPr kumimoji="0" lang="en-US" sz="17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Confirm the delivery type</a:t>
            </a:r>
          </a:p>
          <a:p>
            <a:pPr marL="519113" marR="0" lvl="1" indent="-176213" algn="l" defTabSz="914400" rtl="0" eaLnBrk="1" fontAlgn="auto" latinLnBrk="0" hangingPunct="1">
              <a:lnSpc>
                <a:spcPct val="90000"/>
              </a:lnSpc>
              <a:spcBef>
                <a:spcPts val="100"/>
              </a:spcBef>
              <a:spcAft>
                <a:spcPts val="100"/>
              </a:spcAft>
              <a:buClr>
                <a:prstClr val="black"/>
              </a:buClr>
              <a:buSzTx/>
              <a:buFont typeface="Arial" panose="020B0604020202020204" pitchFamily="34" charset="0"/>
              <a:buChar char="•"/>
              <a:tabLst>
                <a:tab pos="342900" algn="l"/>
              </a:tabLst>
              <a:defRPr/>
            </a:pPr>
            <a:r>
              <a:rPr kumimoji="0" lang="en-US" sz="17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Require the driver to sign-in</a:t>
            </a:r>
          </a:p>
          <a:p>
            <a:pPr marL="519113" marR="0" lvl="1" indent="-176213" algn="l" defTabSz="914400" rtl="0" eaLnBrk="1" fontAlgn="auto" latinLnBrk="0" hangingPunct="1">
              <a:lnSpc>
                <a:spcPct val="90000"/>
              </a:lnSpc>
              <a:spcBef>
                <a:spcPts val="100"/>
              </a:spcBef>
              <a:spcAft>
                <a:spcPts val="100"/>
              </a:spcAft>
              <a:buClr>
                <a:prstClr val="black"/>
              </a:buClr>
              <a:buSzTx/>
              <a:buFont typeface="Arial" panose="020B0604020202020204" pitchFamily="34" charset="0"/>
              <a:buChar char="•"/>
              <a:tabLst>
                <a:tab pos="342900" algn="l"/>
              </a:tabLst>
              <a:defRPr/>
            </a:pPr>
            <a:r>
              <a:rPr kumimoji="0" lang="en-US" sz="17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Verify personal protective equipment</a:t>
            </a:r>
          </a:p>
          <a:p>
            <a:pPr marL="519113" marR="0" lvl="1" indent="-176213" algn="l" defTabSz="914400" rtl="0" eaLnBrk="1" fontAlgn="auto" latinLnBrk="0" hangingPunct="1">
              <a:lnSpc>
                <a:spcPct val="90000"/>
              </a:lnSpc>
              <a:spcBef>
                <a:spcPts val="100"/>
              </a:spcBef>
              <a:spcAft>
                <a:spcPts val="100"/>
              </a:spcAft>
              <a:buClr>
                <a:prstClr val="black"/>
              </a:buClr>
              <a:buSzTx/>
              <a:buFont typeface="Arial" panose="020B0604020202020204" pitchFamily="34" charset="0"/>
              <a:buChar char="•"/>
              <a:tabLst>
                <a:tab pos="342900" algn="l"/>
              </a:tabLst>
              <a:defRPr/>
            </a:pPr>
            <a:r>
              <a:rPr kumimoji="0" lang="en-US" sz="17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Provide the driver with site specific safety information, as appropriate. This may include:</a:t>
            </a:r>
          </a:p>
          <a:p>
            <a:pPr marL="914400" marR="0" lvl="2" indent="-228600" algn="l" defTabSz="914400" rtl="0" eaLnBrk="1" fontAlgn="auto" latinLnBrk="0" hangingPunct="1">
              <a:lnSpc>
                <a:spcPct val="90000"/>
              </a:lnSpc>
              <a:spcBef>
                <a:spcPts val="100"/>
              </a:spcBef>
              <a:spcAft>
                <a:spcPts val="100"/>
              </a:spcAft>
              <a:buClr>
                <a:prstClr val="black"/>
              </a:buClr>
              <a:buSzTx/>
              <a:buFont typeface="Arial" panose="020B0604020202020204" pitchFamily="34" charset="0"/>
              <a:buChar char="•"/>
              <a:tabLst>
                <a:tab pos="342900" algn="l"/>
              </a:tabLst>
              <a:defRPr/>
            </a:pPr>
            <a:r>
              <a:rPr kumimoji="0" lang="en-US" sz="17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 site map outlining prescribed driving routes and pre- designated parking / off-loading locations</a:t>
            </a:r>
          </a:p>
          <a:p>
            <a:pPr marL="914400" marR="0" lvl="2" indent="-228600" algn="l" defTabSz="914400" rtl="0" eaLnBrk="1" fontAlgn="auto" latinLnBrk="0" hangingPunct="1">
              <a:lnSpc>
                <a:spcPct val="90000"/>
              </a:lnSpc>
              <a:spcBef>
                <a:spcPts val="100"/>
              </a:spcBef>
              <a:spcAft>
                <a:spcPts val="100"/>
              </a:spcAft>
              <a:buClr>
                <a:prstClr val="black"/>
              </a:buClr>
              <a:buSzTx/>
              <a:buFont typeface="Arial" panose="020B0604020202020204" pitchFamily="34" charset="0"/>
              <a:buChar char="•"/>
              <a:tabLst>
                <a:tab pos="342900" algn="l"/>
              </a:tabLst>
              <a:defRPr/>
            </a:pPr>
            <a:r>
              <a:rPr kumimoji="0" lang="en-US" sz="17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 listing of key site safety rules (</a:t>
            </a:r>
            <a:r>
              <a:rPr kumimoji="0" lang="en-US" sz="1700" b="0" i="0" u="none" strike="noStrike" kern="1200" cap="none" spc="0" normalizeH="0" baseline="0" noProof="0" err="1">
                <a:ln>
                  <a:noFill/>
                </a:ln>
                <a:solidFill>
                  <a:prstClr val="black"/>
                </a:solidFill>
                <a:effectLst/>
                <a:uLnTx/>
                <a:uFillTx/>
                <a:latin typeface="Calibri" panose="020F0502020204030204"/>
                <a:ea typeface="+mn-ea"/>
                <a:cs typeface="Arial" panose="020B0604020202020204" pitchFamily="34" charset="0"/>
              </a:rPr>
              <a:t>i.e</a:t>
            </a:r>
            <a:r>
              <a:rPr kumimoji="0" lang="en-US" sz="17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 back-in parking, traffic routes, etc.) and/or</a:t>
            </a:r>
          </a:p>
          <a:p>
            <a:pPr marL="914400" marR="0" lvl="2" indent="-228600" algn="l" defTabSz="914400" rtl="0" eaLnBrk="1" fontAlgn="auto" latinLnBrk="0" hangingPunct="1">
              <a:lnSpc>
                <a:spcPct val="90000"/>
              </a:lnSpc>
              <a:spcBef>
                <a:spcPts val="100"/>
              </a:spcBef>
              <a:spcAft>
                <a:spcPts val="100"/>
              </a:spcAft>
              <a:buClr>
                <a:prstClr val="black"/>
              </a:buClr>
              <a:buSzTx/>
              <a:buFont typeface="Arial" panose="020B0604020202020204" pitchFamily="34" charset="0"/>
              <a:buChar char="•"/>
              <a:tabLst>
                <a:tab pos="342900" algn="l"/>
              </a:tabLst>
              <a:defRPr/>
            </a:pPr>
            <a:r>
              <a:rPr kumimoji="0" lang="en-US" sz="17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Other information that may be relevant to the delivery</a:t>
            </a:r>
          </a:p>
          <a:p>
            <a:pPr marL="0" lvl="1" indent="0">
              <a:spcBef>
                <a:spcPts val="800"/>
              </a:spcBef>
              <a:spcAft>
                <a:spcPts val="100"/>
              </a:spcAft>
              <a:buClr>
                <a:srgbClr val="FFB612"/>
              </a:buClr>
              <a:buNone/>
            </a:pPr>
            <a:endParaRPr lang="en-CA" sz="1600">
              <a:solidFill>
                <a:srgbClr val="FFFFFF"/>
              </a:solidFill>
              <a:cs typeface="Arial" panose="020B0604020202020204" pitchFamily="34" charset="0"/>
            </a:endParaRPr>
          </a:p>
          <a:p>
            <a:pPr marL="233363" lvl="1" indent="0">
              <a:spcBef>
                <a:spcPts val="100"/>
              </a:spcBef>
              <a:spcAft>
                <a:spcPts val="100"/>
              </a:spcAft>
              <a:buClr>
                <a:prstClr val="black"/>
              </a:buClr>
              <a:buNone/>
            </a:pPr>
            <a:r>
              <a:rPr lang="en-CA" sz="1600">
                <a:solidFill>
                  <a:srgbClr val="FFFFFF"/>
                </a:solidFill>
                <a:cs typeface="Arial" panose="020B0604020202020204" pitchFamily="34" charset="0"/>
              </a:rPr>
              <a:t>Type 1 Delivery Example:</a:t>
            </a:r>
          </a:p>
        </p:txBody>
      </p:sp>
      <p:pic>
        <p:nvPicPr>
          <p:cNvPr id="5" name="Picture 4">
            <a:extLst>
              <a:ext uri="{FF2B5EF4-FFF2-40B4-BE49-F238E27FC236}">
                <a16:creationId xmlns:a16="http://schemas.microsoft.com/office/drawing/2014/main" id="{F52C3899-A597-8489-2B4B-A985D456B139}"/>
              </a:ext>
            </a:extLst>
          </p:cNvPr>
          <p:cNvPicPr>
            <a:picLocks noChangeAspect="1"/>
          </p:cNvPicPr>
          <p:nvPr/>
        </p:nvPicPr>
        <p:blipFill>
          <a:blip r:embed="rId3"/>
          <a:stretch>
            <a:fillRect/>
          </a:stretch>
        </p:blipFill>
        <p:spPr>
          <a:xfrm>
            <a:off x="8254819" y="4774777"/>
            <a:ext cx="2591162" cy="1514686"/>
          </a:xfrm>
          <a:prstGeom prst="rect">
            <a:avLst/>
          </a:prstGeom>
        </p:spPr>
      </p:pic>
      <p:pic>
        <p:nvPicPr>
          <p:cNvPr id="7" name="Picture 6">
            <a:extLst>
              <a:ext uri="{FF2B5EF4-FFF2-40B4-BE49-F238E27FC236}">
                <a16:creationId xmlns:a16="http://schemas.microsoft.com/office/drawing/2014/main" id="{3332E8CA-41A1-6A98-EE9B-8611B1FD12C0}"/>
              </a:ext>
            </a:extLst>
          </p:cNvPr>
          <p:cNvPicPr>
            <a:picLocks noChangeAspect="1"/>
          </p:cNvPicPr>
          <p:nvPr/>
        </p:nvPicPr>
        <p:blipFill>
          <a:blip r:embed="rId4"/>
          <a:stretch>
            <a:fillRect/>
          </a:stretch>
        </p:blipFill>
        <p:spPr>
          <a:xfrm>
            <a:off x="384839" y="4774777"/>
            <a:ext cx="2314898" cy="1533739"/>
          </a:xfrm>
          <a:prstGeom prst="rect">
            <a:avLst/>
          </a:prstGeom>
        </p:spPr>
      </p:pic>
      <p:pic>
        <p:nvPicPr>
          <p:cNvPr id="9" name="Picture 8">
            <a:extLst>
              <a:ext uri="{FF2B5EF4-FFF2-40B4-BE49-F238E27FC236}">
                <a16:creationId xmlns:a16="http://schemas.microsoft.com/office/drawing/2014/main" id="{5ABEEACE-2ADA-3171-E3D0-D57CA7343CD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37182" y="4684505"/>
            <a:ext cx="2384896" cy="1863200"/>
          </a:xfrm>
          <a:prstGeom prst="rect">
            <a:avLst/>
          </a:prstGeom>
        </p:spPr>
      </p:pic>
    </p:spTree>
    <p:extLst>
      <p:ext uri="{BB962C8B-B14F-4D97-AF65-F5344CB8AC3E}">
        <p14:creationId xmlns:p14="http://schemas.microsoft.com/office/powerpoint/2010/main" val="1597334034"/>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B73C3B4E-61AB-8A98-E84F-06AC9B4543C8}"/>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BB40F62E-9DFA-C3AF-E8CB-673E99868F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ign with a black tube&#10;&#10;Description automatically generated">
            <a:extLst>
              <a:ext uri="{FF2B5EF4-FFF2-40B4-BE49-F238E27FC236}">
                <a16:creationId xmlns:a16="http://schemas.microsoft.com/office/drawing/2014/main" id="{5AAC9938-9ACD-1E52-E835-F1331D8923C8}"/>
              </a:ext>
            </a:extLst>
          </p:cNvPr>
          <p:cNvPicPr>
            <a:picLocks noChangeAspect="1"/>
          </p:cNvPicPr>
          <p:nvPr/>
        </p:nvPicPr>
        <p:blipFill rotWithShape="1">
          <a:blip r:embed="rId2" cstate="screen">
            <a:alphaModFix amt="50000"/>
            <a:extLst>
              <a:ext uri="{28A0092B-C50C-407E-A947-70E740481C1C}">
                <a14:useLocalDpi xmlns:a14="http://schemas.microsoft.com/office/drawing/2010/main"/>
              </a:ext>
            </a:extLst>
          </a:blip>
          <a:srcRect/>
          <a:stretch>
            <a:fillRect/>
          </a:stretch>
        </p:blipFill>
        <p:spPr>
          <a:xfrm>
            <a:off x="-1" y="-71671"/>
            <a:ext cx="12191980" cy="6857999"/>
          </a:xfrm>
          <a:prstGeom prst="rect">
            <a:avLst/>
          </a:prstGeom>
          <a:scene3d>
            <a:camera prst="perspectiveContrastingLeftFacing">
              <a:rot lat="300000" lon="19800000" rev="0"/>
            </a:camera>
            <a:lightRig rig="threePt" dir="t">
              <a:rot lat="0" lon="0" rev="2700000"/>
            </a:lightRig>
          </a:scene3d>
          <a:sp3d>
            <a:bevelT w="63500" h="50800"/>
          </a:sp3d>
        </p:spPr>
      </p:pic>
      <p:sp>
        <p:nvSpPr>
          <p:cNvPr id="5" name="TextBox 4">
            <a:extLst>
              <a:ext uri="{FF2B5EF4-FFF2-40B4-BE49-F238E27FC236}">
                <a16:creationId xmlns:a16="http://schemas.microsoft.com/office/drawing/2014/main" id="{1F4B527C-A6A4-F3CF-D579-3B486BFDC7E0}"/>
              </a:ext>
            </a:extLst>
          </p:cNvPr>
          <p:cNvSpPr txBox="1"/>
          <p:nvPr/>
        </p:nvSpPr>
        <p:spPr>
          <a:xfrm>
            <a:off x="-202447" y="3014428"/>
            <a:ext cx="12191979" cy="1489542"/>
          </a:xfrm>
          <a:prstGeom prst="rect">
            <a:avLst/>
          </a:prstGeom>
        </p:spPr>
        <p:txBody>
          <a:bodyPr vert="horz" lIns="91440" tIns="45720" rIns="91440" bIns="45720" rtlCol="0" anchor="b">
            <a:normAutofit fontScale="92500"/>
          </a:bodyPr>
          <a:lstStyle/>
          <a:p>
            <a:pPr algn="ctr">
              <a:lnSpc>
                <a:spcPct val="90000"/>
              </a:lnSpc>
              <a:spcBef>
                <a:spcPct val="0"/>
              </a:spcBef>
              <a:spcAft>
                <a:spcPts val="600"/>
              </a:spcAft>
            </a:pPr>
            <a:r>
              <a:rPr lang="en-US" sz="8000" b="1">
                <a:solidFill>
                  <a:srgbClr val="FFFFFF"/>
                </a:solidFill>
                <a:latin typeface="+mj-lt"/>
                <a:ea typeface="+mj-ea"/>
                <a:cs typeface="+mj-cs"/>
              </a:rPr>
              <a:t>Ground Disturbance Training</a:t>
            </a:r>
          </a:p>
        </p:txBody>
      </p:sp>
    </p:spTree>
    <p:extLst>
      <p:ext uri="{BB962C8B-B14F-4D97-AF65-F5344CB8AC3E}">
        <p14:creationId xmlns:p14="http://schemas.microsoft.com/office/powerpoint/2010/main" val="8661789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0BBD5-396F-4692-848F-4BF5230F9361}"/>
              </a:ext>
            </a:extLst>
          </p:cNvPr>
          <p:cNvSpPr>
            <a:spLocks noGrp="1"/>
          </p:cNvSpPr>
          <p:nvPr>
            <p:ph type="title"/>
          </p:nvPr>
        </p:nvSpPr>
        <p:spPr>
          <a:xfrm>
            <a:off x="2036064" y="0"/>
            <a:ext cx="4264152" cy="1097915"/>
          </a:xfrm>
        </p:spPr>
        <p:txBody>
          <a:bodyPr/>
          <a:lstStyle/>
          <a:p>
            <a:r>
              <a:rPr lang="en-US" altLang="en-US"/>
              <a:t>Training topics</a:t>
            </a:r>
            <a:endParaRPr lang="fr-CA"/>
          </a:p>
        </p:txBody>
      </p:sp>
      <p:sp>
        <p:nvSpPr>
          <p:cNvPr id="3" name="Content Placeholder 2">
            <a:extLst>
              <a:ext uri="{FF2B5EF4-FFF2-40B4-BE49-F238E27FC236}">
                <a16:creationId xmlns:a16="http://schemas.microsoft.com/office/drawing/2014/main" id="{9A1E3516-A9C6-41A3-82F4-E103FFE43EEA}"/>
              </a:ext>
            </a:extLst>
          </p:cNvPr>
          <p:cNvSpPr>
            <a:spLocks noGrp="1"/>
          </p:cNvSpPr>
          <p:nvPr>
            <p:ph idx="1"/>
          </p:nvPr>
        </p:nvSpPr>
        <p:spPr>
          <a:xfrm>
            <a:off x="536546" y="1207884"/>
            <a:ext cx="11118907" cy="5513591"/>
          </a:xfrm>
        </p:spPr>
        <p:txBody>
          <a:bodyPr>
            <a:noAutofit/>
          </a:bodyPr>
          <a:lstStyle/>
          <a:p>
            <a:pPr marL="0" indent="0">
              <a:spcBef>
                <a:spcPts val="600"/>
              </a:spcBef>
              <a:buNone/>
            </a:pPr>
            <a:r>
              <a:rPr lang="en-US" altLang="en-US" sz="1400">
                <a:solidFill>
                  <a:schemeClr val="tx2"/>
                </a:solidFill>
                <a:cs typeface="Arial"/>
              </a:rPr>
              <a:t>Introduction</a:t>
            </a:r>
          </a:p>
          <a:p>
            <a:pPr marL="0" indent="0">
              <a:spcBef>
                <a:spcPts val="600"/>
              </a:spcBef>
              <a:buNone/>
            </a:pPr>
            <a:r>
              <a:rPr lang="en-US" altLang="en-US" sz="1400">
                <a:solidFill>
                  <a:schemeClr val="tx2"/>
                </a:solidFill>
                <a:cs typeface="Arial"/>
              </a:rPr>
              <a:t>Major utilities on OMH Projects</a:t>
            </a:r>
          </a:p>
          <a:p>
            <a:pPr marL="0" indent="0">
              <a:spcBef>
                <a:spcPts val="600"/>
              </a:spcBef>
              <a:buNone/>
            </a:pPr>
            <a:r>
              <a:rPr lang="en-US" altLang="en-US" sz="1400">
                <a:solidFill>
                  <a:schemeClr val="tx2"/>
                </a:solidFill>
                <a:cs typeface="Arial"/>
              </a:rPr>
              <a:t>Review of the Damage Prevention Plan (DPP)</a:t>
            </a:r>
          </a:p>
          <a:p>
            <a:pPr marL="0" indent="0">
              <a:spcBef>
                <a:spcPts val="600"/>
              </a:spcBef>
              <a:buNone/>
            </a:pPr>
            <a:r>
              <a:rPr lang="en-US" altLang="en-US" sz="1400">
                <a:solidFill>
                  <a:schemeClr val="tx2"/>
                </a:solidFill>
                <a:cs typeface="Arial"/>
              </a:rPr>
              <a:t>What you need to know</a:t>
            </a:r>
          </a:p>
          <a:p>
            <a:pPr marL="457189" lvl="1" indent="0">
              <a:spcBef>
                <a:spcPts val="600"/>
              </a:spcBef>
              <a:buNone/>
            </a:pPr>
            <a:r>
              <a:rPr lang="en-US" altLang="en-US" sz="1100">
                <a:solidFill>
                  <a:schemeClr val="tx2"/>
                </a:solidFill>
                <a:cs typeface="Arial"/>
              </a:rPr>
              <a:t>Roles and responsibilities</a:t>
            </a:r>
          </a:p>
          <a:p>
            <a:pPr marL="457189" lvl="1" indent="0">
              <a:spcBef>
                <a:spcPts val="600"/>
              </a:spcBef>
              <a:buNone/>
            </a:pPr>
            <a:r>
              <a:rPr lang="en-US" altLang="en-US" sz="1100">
                <a:solidFill>
                  <a:schemeClr val="tx2"/>
                </a:solidFill>
                <a:cs typeface="Arial"/>
              </a:rPr>
              <a:t>Survey color codes</a:t>
            </a:r>
          </a:p>
          <a:p>
            <a:pPr marL="457189" lvl="1" indent="0">
              <a:spcBef>
                <a:spcPts val="600"/>
              </a:spcBef>
              <a:buNone/>
            </a:pPr>
            <a:r>
              <a:rPr lang="en-US" altLang="en-US" sz="1100">
                <a:solidFill>
                  <a:schemeClr val="tx2"/>
                </a:solidFill>
                <a:cs typeface="Arial"/>
              </a:rPr>
              <a:t>GD checklist/permit</a:t>
            </a:r>
          </a:p>
          <a:p>
            <a:pPr marL="457189" lvl="1" indent="0">
              <a:spcBef>
                <a:spcPts val="600"/>
              </a:spcBef>
              <a:buNone/>
            </a:pPr>
            <a:r>
              <a:rPr lang="en-US" altLang="en-US" sz="1100">
                <a:solidFill>
                  <a:schemeClr val="tx2"/>
                </a:solidFill>
                <a:cs typeface="Arial"/>
              </a:rPr>
              <a:t>Vehicle and equipment crossings</a:t>
            </a:r>
          </a:p>
          <a:p>
            <a:pPr marL="0" indent="0">
              <a:spcBef>
                <a:spcPts val="600"/>
              </a:spcBef>
              <a:buNone/>
            </a:pPr>
            <a:r>
              <a:rPr lang="en-US" altLang="en-US" sz="1400">
                <a:solidFill>
                  <a:schemeClr val="tx2"/>
                </a:solidFill>
                <a:cs typeface="Arial"/>
              </a:rPr>
              <a:t>Before you go</a:t>
            </a:r>
          </a:p>
          <a:p>
            <a:pPr marL="457189" lvl="1" indent="0">
              <a:spcBef>
                <a:spcPts val="600"/>
              </a:spcBef>
              <a:buNone/>
            </a:pPr>
            <a:r>
              <a:rPr lang="en-US" altLang="en-US" sz="1100">
                <a:solidFill>
                  <a:schemeClr val="tx2"/>
                </a:solidFill>
                <a:cs typeface="Arial"/>
              </a:rPr>
              <a:t>Crossing / proximity agreements</a:t>
            </a:r>
          </a:p>
          <a:p>
            <a:pPr marL="457189" lvl="1" indent="0">
              <a:spcBef>
                <a:spcPts val="600"/>
              </a:spcBef>
              <a:buNone/>
            </a:pPr>
            <a:r>
              <a:rPr lang="en-US" altLang="en-US" sz="1100">
                <a:solidFill>
                  <a:schemeClr val="tx2"/>
                </a:solidFill>
                <a:cs typeface="Arial"/>
              </a:rPr>
              <a:t>GD work pack - Task Readiness Verification </a:t>
            </a:r>
          </a:p>
          <a:p>
            <a:pPr marL="457189" lvl="1" indent="0">
              <a:spcBef>
                <a:spcPts val="600"/>
              </a:spcBef>
              <a:buNone/>
            </a:pPr>
            <a:r>
              <a:rPr lang="en-US" altLang="en-US" sz="1100">
                <a:solidFill>
                  <a:schemeClr val="tx2"/>
                </a:solidFill>
                <a:cs typeface="Arial"/>
              </a:rPr>
              <a:t>GD permit</a:t>
            </a:r>
          </a:p>
          <a:p>
            <a:pPr marL="457189" lvl="1" indent="0">
              <a:spcBef>
                <a:spcPts val="600"/>
              </a:spcBef>
              <a:buNone/>
            </a:pPr>
            <a:r>
              <a:rPr lang="en-US" altLang="en-US" sz="1100">
                <a:solidFill>
                  <a:schemeClr val="tx2"/>
                </a:solidFill>
                <a:cs typeface="Arial"/>
              </a:rPr>
              <a:t>Pre-construction meeting (tailgate meeting FLHA)</a:t>
            </a:r>
          </a:p>
        </p:txBody>
      </p:sp>
      <p:sp>
        <p:nvSpPr>
          <p:cNvPr id="4" name="Slide Number Placeholder 3">
            <a:extLst>
              <a:ext uri="{FF2B5EF4-FFF2-40B4-BE49-F238E27FC236}">
                <a16:creationId xmlns:a16="http://schemas.microsoft.com/office/drawing/2014/main" id="{A13379FF-9780-45EB-8B36-67F8622D9878}"/>
              </a:ext>
            </a:extLst>
          </p:cNvPr>
          <p:cNvSpPr>
            <a:spLocks noGrp="1"/>
          </p:cNvSpPr>
          <p:nvPr>
            <p:ph type="sldNum" sz="quarter" idx="12"/>
          </p:nvPr>
        </p:nvSpPr>
        <p:spPr/>
        <p:txBody>
          <a:bodyPr/>
          <a:lstStyle/>
          <a:p>
            <a:fld id="{2F62674D-6622-4DB8-A1D1-B921962ADB5D}" type="slidenum">
              <a:rPr lang="en-US" smtClean="0"/>
              <a:pPr/>
              <a:t>118</a:t>
            </a:fld>
            <a:endParaRPr lang="en-US"/>
          </a:p>
        </p:txBody>
      </p:sp>
      <p:pic>
        <p:nvPicPr>
          <p:cNvPr id="6" name="Picture 5">
            <a:extLst>
              <a:ext uri="{FF2B5EF4-FFF2-40B4-BE49-F238E27FC236}">
                <a16:creationId xmlns:a16="http://schemas.microsoft.com/office/drawing/2014/main" id="{98F7D818-B545-8CF6-D5C9-2247FAFFC7DF}"/>
              </a:ext>
            </a:extLst>
          </p:cNvPr>
          <p:cNvPicPr>
            <a:picLocks noChangeAspect="1"/>
          </p:cNvPicPr>
          <p:nvPr/>
        </p:nvPicPr>
        <p:blipFill>
          <a:blip r:embed="rId2"/>
          <a:stretch>
            <a:fillRect/>
          </a:stretch>
        </p:blipFill>
        <p:spPr>
          <a:xfrm>
            <a:off x="4430292" y="1348488"/>
            <a:ext cx="7398921" cy="4867258"/>
          </a:xfrm>
          <a:prstGeom prst="rect">
            <a:avLst/>
          </a:prstGeom>
        </p:spPr>
      </p:pic>
      <p:pic>
        <p:nvPicPr>
          <p:cNvPr id="5" name="Picture 6">
            <a:extLst>
              <a:ext uri="{FF2B5EF4-FFF2-40B4-BE49-F238E27FC236}">
                <a16:creationId xmlns:a16="http://schemas.microsoft.com/office/drawing/2014/main" id="{EEF2A427-E086-215E-9FDA-B69A17DCEF2E}"/>
              </a:ext>
            </a:extLst>
          </p:cNvPr>
          <p:cNvPicPr>
            <a:picLocks noChangeAspect="1" noChangeArrowheads="1"/>
          </p:cNvPicPr>
          <p:nvPr/>
        </p:nvPicPr>
        <p:blipFill>
          <a:blip r:embed="rId3"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38573" y="21152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5341266"/>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FBFA7-D883-48D7-8FB3-8045648E9CC2}"/>
              </a:ext>
            </a:extLst>
          </p:cNvPr>
          <p:cNvSpPr>
            <a:spLocks noGrp="1"/>
          </p:cNvSpPr>
          <p:nvPr>
            <p:ph type="title"/>
          </p:nvPr>
        </p:nvSpPr>
        <p:spPr>
          <a:xfrm>
            <a:off x="2026920" y="365125"/>
            <a:ext cx="3898392" cy="720725"/>
          </a:xfrm>
        </p:spPr>
        <p:txBody>
          <a:bodyPr/>
          <a:lstStyle/>
          <a:p>
            <a:r>
              <a:rPr lang="en-US"/>
              <a:t>Introduction</a:t>
            </a:r>
            <a:endParaRPr lang="fr-CA"/>
          </a:p>
        </p:txBody>
      </p:sp>
      <p:sp>
        <p:nvSpPr>
          <p:cNvPr id="3" name="Content Placeholder 2">
            <a:extLst>
              <a:ext uri="{FF2B5EF4-FFF2-40B4-BE49-F238E27FC236}">
                <a16:creationId xmlns:a16="http://schemas.microsoft.com/office/drawing/2014/main" id="{6ACECB70-8669-4470-AB62-E090B89AF0EA}"/>
              </a:ext>
            </a:extLst>
          </p:cNvPr>
          <p:cNvSpPr>
            <a:spLocks noGrp="1"/>
          </p:cNvSpPr>
          <p:nvPr>
            <p:ph idx="1"/>
          </p:nvPr>
        </p:nvSpPr>
        <p:spPr>
          <a:xfrm>
            <a:off x="620490" y="1177451"/>
            <a:ext cx="11118907" cy="5051903"/>
          </a:xfrm>
        </p:spPr>
        <p:txBody>
          <a:bodyPr>
            <a:normAutofit/>
          </a:bodyPr>
          <a:lstStyle/>
          <a:p>
            <a:pPr marL="0" indent="0">
              <a:buNone/>
            </a:pPr>
            <a:r>
              <a:rPr lang="en-US">
                <a:solidFill>
                  <a:schemeClr val="tx2"/>
                </a:solidFill>
              </a:rPr>
              <a:t>This training will ensure all workers clearly understand their role and obligations as defined by the OMH Damage Prevention Plan (DPP)</a:t>
            </a:r>
          </a:p>
          <a:p>
            <a:pPr marL="0" indent="0">
              <a:buNone/>
            </a:pPr>
            <a:r>
              <a:rPr lang="en-US">
                <a:solidFill>
                  <a:schemeClr val="tx2"/>
                </a:solidFill>
              </a:rPr>
              <a:t>An examination will follow this training to ensure all workers clearly understand their roles and responsibilities</a:t>
            </a:r>
          </a:p>
        </p:txBody>
      </p:sp>
      <p:sp>
        <p:nvSpPr>
          <p:cNvPr id="4" name="Slide Number Placeholder 3">
            <a:extLst>
              <a:ext uri="{FF2B5EF4-FFF2-40B4-BE49-F238E27FC236}">
                <a16:creationId xmlns:a16="http://schemas.microsoft.com/office/drawing/2014/main" id="{88B8D192-9530-4378-B984-49B1DBD4C581}"/>
              </a:ext>
            </a:extLst>
          </p:cNvPr>
          <p:cNvSpPr>
            <a:spLocks noGrp="1"/>
          </p:cNvSpPr>
          <p:nvPr>
            <p:ph type="sldNum" sz="quarter" idx="12"/>
          </p:nvPr>
        </p:nvSpPr>
        <p:spPr/>
        <p:txBody>
          <a:bodyPr/>
          <a:lstStyle/>
          <a:p>
            <a:fld id="{2F62674D-6622-4DB8-A1D1-B921962ADB5D}" type="slidenum">
              <a:rPr lang="en-US" smtClean="0"/>
              <a:pPr/>
              <a:t>119</a:t>
            </a:fld>
            <a:endParaRPr lang="en-US"/>
          </a:p>
        </p:txBody>
      </p:sp>
      <p:pic>
        <p:nvPicPr>
          <p:cNvPr id="6" name="Picture 5">
            <a:extLst>
              <a:ext uri="{FF2B5EF4-FFF2-40B4-BE49-F238E27FC236}">
                <a16:creationId xmlns:a16="http://schemas.microsoft.com/office/drawing/2014/main" id="{9D3967EF-0199-92F4-6DFC-BA04D09F64AC}"/>
              </a:ext>
            </a:extLst>
          </p:cNvPr>
          <p:cNvPicPr>
            <a:picLocks noChangeAspect="1"/>
          </p:cNvPicPr>
          <p:nvPr/>
        </p:nvPicPr>
        <p:blipFill>
          <a:blip r:embed="rId2"/>
          <a:stretch>
            <a:fillRect/>
          </a:stretch>
        </p:blipFill>
        <p:spPr>
          <a:xfrm>
            <a:off x="1011655" y="3262964"/>
            <a:ext cx="9662762" cy="2509186"/>
          </a:xfrm>
          <a:prstGeom prst="rect">
            <a:avLst/>
          </a:prstGeom>
        </p:spPr>
      </p:pic>
      <p:pic>
        <p:nvPicPr>
          <p:cNvPr id="5" name="Picture 6">
            <a:extLst>
              <a:ext uri="{FF2B5EF4-FFF2-40B4-BE49-F238E27FC236}">
                <a16:creationId xmlns:a16="http://schemas.microsoft.com/office/drawing/2014/main" id="{DE1B1289-5C2D-6F7B-8F56-F158AFC35F32}"/>
              </a:ext>
            </a:extLst>
          </p:cNvPr>
          <p:cNvPicPr>
            <a:picLocks noChangeAspect="1" noChangeArrowheads="1"/>
          </p:cNvPicPr>
          <p:nvPr/>
        </p:nvPicPr>
        <p:blipFill>
          <a:blip r:embed="rId3"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38573" y="21152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7489241"/>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79A02E45-B660-C4A1-7BE1-B099BA8D9836}"/>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129B9C81-170A-0321-C5AB-3B27F8D59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ign with a black tube&#10;&#10;Description automatically generated">
            <a:extLst>
              <a:ext uri="{FF2B5EF4-FFF2-40B4-BE49-F238E27FC236}">
                <a16:creationId xmlns:a16="http://schemas.microsoft.com/office/drawing/2014/main" id="{1C5C3335-4629-000C-DFB7-84FD2E84973A}"/>
              </a:ext>
            </a:extLst>
          </p:cNvPr>
          <p:cNvPicPr>
            <a:picLocks noChangeAspect="1"/>
          </p:cNvPicPr>
          <p:nvPr/>
        </p:nvPicPr>
        <p:blipFill rotWithShape="1">
          <a:blip r:embed="rId2" cstate="screen">
            <a:alphaModFix amt="50000"/>
            <a:extLst>
              <a:ext uri="{28A0092B-C50C-407E-A947-70E740481C1C}">
                <a14:useLocalDpi xmlns:a14="http://schemas.microsoft.com/office/drawing/2010/main"/>
              </a:ext>
            </a:extLst>
          </a:blip>
          <a:srcRect/>
          <a:stretch>
            <a:fillRect/>
          </a:stretch>
        </p:blipFill>
        <p:spPr>
          <a:xfrm>
            <a:off x="20" y="1"/>
            <a:ext cx="12191980" cy="6857999"/>
          </a:xfrm>
          <a:prstGeom prst="rect">
            <a:avLst/>
          </a:prstGeom>
          <a:scene3d>
            <a:camera prst="perspectiveContrastingLeftFacing">
              <a:rot lat="300000" lon="19800000" rev="0"/>
            </a:camera>
            <a:lightRig rig="threePt" dir="t">
              <a:rot lat="0" lon="0" rev="2700000"/>
            </a:lightRig>
          </a:scene3d>
          <a:sp3d>
            <a:bevelT w="63500" h="50800"/>
          </a:sp3d>
        </p:spPr>
      </p:pic>
      <p:sp>
        <p:nvSpPr>
          <p:cNvPr id="5" name="TextBox 4">
            <a:extLst>
              <a:ext uri="{FF2B5EF4-FFF2-40B4-BE49-F238E27FC236}">
                <a16:creationId xmlns:a16="http://schemas.microsoft.com/office/drawing/2014/main" id="{E93ECE1B-CF98-968B-8FD2-B9FC733F614F}"/>
              </a:ext>
            </a:extLst>
          </p:cNvPr>
          <p:cNvSpPr txBox="1"/>
          <p:nvPr/>
        </p:nvSpPr>
        <p:spPr>
          <a:xfrm>
            <a:off x="-559634" y="3043003"/>
            <a:ext cx="12191979" cy="1489542"/>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8000" b="1">
                <a:solidFill>
                  <a:srgbClr val="FFFFFF"/>
                </a:solidFill>
                <a:latin typeface="+mj-lt"/>
                <a:ea typeface="+mj-ea"/>
                <a:cs typeface="+mj-cs"/>
              </a:rPr>
              <a:t>Fit for Duty</a:t>
            </a:r>
          </a:p>
        </p:txBody>
      </p:sp>
    </p:spTree>
    <p:extLst>
      <p:ext uri="{BB962C8B-B14F-4D97-AF65-F5344CB8AC3E}">
        <p14:creationId xmlns:p14="http://schemas.microsoft.com/office/powerpoint/2010/main" val="5760462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34BC7-F78A-45A3-9ED7-58372FF15222}"/>
              </a:ext>
            </a:extLst>
          </p:cNvPr>
          <p:cNvSpPr>
            <a:spLocks noGrp="1"/>
          </p:cNvSpPr>
          <p:nvPr>
            <p:ph type="title"/>
          </p:nvPr>
        </p:nvSpPr>
        <p:spPr>
          <a:xfrm>
            <a:off x="976773" y="771840"/>
            <a:ext cx="10515600" cy="964091"/>
          </a:xfrm>
        </p:spPr>
        <p:txBody>
          <a:bodyPr>
            <a:normAutofit/>
          </a:bodyPr>
          <a:lstStyle/>
          <a:p>
            <a:r>
              <a:rPr lang="en-US">
                <a:latin typeface="+mn-lt"/>
                <a:ea typeface="+mn-ea"/>
                <a:cs typeface="+mn-cs"/>
              </a:rPr>
              <a:t>Before you go – ask yourself…..</a:t>
            </a:r>
            <a:endParaRPr lang="en-US"/>
          </a:p>
        </p:txBody>
      </p:sp>
      <p:sp>
        <p:nvSpPr>
          <p:cNvPr id="3" name="Content Placeholder 2">
            <a:extLst>
              <a:ext uri="{FF2B5EF4-FFF2-40B4-BE49-F238E27FC236}">
                <a16:creationId xmlns:a16="http://schemas.microsoft.com/office/drawing/2014/main" id="{895FF28C-743F-402F-8B4E-7F23E79ED3EE}"/>
              </a:ext>
            </a:extLst>
          </p:cNvPr>
          <p:cNvSpPr>
            <a:spLocks noGrp="1"/>
          </p:cNvSpPr>
          <p:nvPr>
            <p:ph idx="1"/>
          </p:nvPr>
        </p:nvSpPr>
        <p:spPr/>
        <p:txBody>
          <a:bodyPr>
            <a:normAutofit fontScale="47500" lnSpcReduction="20000"/>
          </a:bodyPr>
          <a:lstStyle/>
          <a:p>
            <a:pPr marL="0" indent="0">
              <a:lnSpc>
                <a:spcPct val="120000"/>
              </a:lnSpc>
              <a:spcBef>
                <a:spcPts val="300"/>
              </a:spcBef>
              <a:buNone/>
              <a:defRPr/>
            </a:pPr>
            <a:r>
              <a:rPr lang="en-US">
                <a:solidFill>
                  <a:srgbClr val="3C3D3E"/>
                </a:solidFill>
              </a:rPr>
              <a:t>What is your scope of work today?</a:t>
            </a:r>
          </a:p>
          <a:p>
            <a:pPr marL="0" indent="0">
              <a:lnSpc>
                <a:spcPct val="120000"/>
              </a:lnSpc>
              <a:spcBef>
                <a:spcPts val="300"/>
              </a:spcBef>
              <a:buNone/>
              <a:defRPr/>
            </a:pPr>
            <a:r>
              <a:rPr lang="en-US">
                <a:solidFill>
                  <a:srgbClr val="3C3D3E"/>
                </a:solidFill>
              </a:rPr>
              <a:t>Is your work within 30 m of any known utilities?</a:t>
            </a:r>
          </a:p>
          <a:p>
            <a:pPr marL="0" indent="0">
              <a:lnSpc>
                <a:spcPct val="120000"/>
              </a:lnSpc>
              <a:spcBef>
                <a:spcPts val="300"/>
              </a:spcBef>
              <a:buNone/>
              <a:defRPr/>
            </a:pPr>
            <a:r>
              <a:rPr lang="en-US">
                <a:solidFill>
                  <a:srgbClr val="3C3D3E"/>
                </a:solidFill>
              </a:rPr>
              <a:t>Are you "breaking the ground"?</a:t>
            </a:r>
          </a:p>
          <a:p>
            <a:pPr marL="0" indent="0">
              <a:lnSpc>
                <a:spcPct val="120000"/>
              </a:lnSpc>
              <a:spcBef>
                <a:spcPts val="300"/>
              </a:spcBef>
              <a:buNone/>
              <a:defRPr/>
            </a:pPr>
            <a:r>
              <a:rPr lang="en-US">
                <a:solidFill>
                  <a:srgbClr val="3C3D3E"/>
                </a:solidFill>
              </a:rPr>
              <a:t>Are you driving over utilities?</a:t>
            </a:r>
          </a:p>
          <a:p>
            <a:pPr marL="0" indent="0">
              <a:lnSpc>
                <a:spcPct val="120000"/>
              </a:lnSpc>
              <a:spcBef>
                <a:spcPts val="300"/>
              </a:spcBef>
              <a:buNone/>
              <a:defRPr/>
            </a:pPr>
            <a:r>
              <a:rPr lang="en-US">
                <a:solidFill>
                  <a:srgbClr val="3C3D3E"/>
                </a:solidFill>
              </a:rPr>
              <a:t>Are you crossing any utilities?</a:t>
            </a:r>
          </a:p>
          <a:p>
            <a:pPr marL="0" indent="0">
              <a:lnSpc>
                <a:spcPct val="120000"/>
              </a:lnSpc>
              <a:spcBef>
                <a:spcPts val="300"/>
              </a:spcBef>
              <a:buNone/>
              <a:defRPr/>
            </a:pPr>
            <a:r>
              <a:rPr lang="en-US">
                <a:solidFill>
                  <a:srgbClr val="3C3D3E"/>
                </a:solidFill>
              </a:rPr>
              <a:t>Are utilities running parallel / adjacent to your work area / access road?</a:t>
            </a:r>
          </a:p>
          <a:p>
            <a:pPr marL="0" indent="0">
              <a:lnSpc>
                <a:spcPct val="120000"/>
              </a:lnSpc>
              <a:spcBef>
                <a:spcPts val="300"/>
              </a:spcBef>
              <a:buNone/>
              <a:defRPr/>
            </a:pPr>
            <a:r>
              <a:rPr lang="en-US">
                <a:solidFill>
                  <a:srgbClr val="3C3D3E"/>
                </a:solidFill>
              </a:rPr>
              <a:t>Are the sweeps partial or full? Do they cover your work scope?</a:t>
            </a:r>
          </a:p>
          <a:p>
            <a:pPr marL="0" indent="0">
              <a:lnSpc>
                <a:spcPct val="120000"/>
              </a:lnSpc>
              <a:spcBef>
                <a:spcPts val="300"/>
              </a:spcBef>
              <a:buNone/>
              <a:defRPr/>
            </a:pPr>
            <a:r>
              <a:rPr lang="en-US">
                <a:solidFill>
                  <a:srgbClr val="3C3D3E"/>
                </a:solidFill>
              </a:rPr>
              <a:t>Are the utilities staked around your work area (centerline every 10 m, buffer zone every 20 m)?</a:t>
            </a:r>
          </a:p>
          <a:p>
            <a:pPr marL="0" indent="0">
              <a:lnSpc>
                <a:spcPct val="120000"/>
              </a:lnSpc>
              <a:spcBef>
                <a:spcPts val="300"/>
              </a:spcBef>
              <a:buNone/>
              <a:defRPr/>
            </a:pPr>
            <a:r>
              <a:rPr lang="en-US">
                <a:solidFill>
                  <a:srgbClr val="3C3D3E"/>
                </a:solidFill>
              </a:rPr>
              <a:t>Are the utility stakes visible and in good condition?</a:t>
            </a:r>
          </a:p>
          <a:p>
            <a:pPr marL="0" indent="0">
              <a:lnSpc>
                <a:spcPct val="120000"/>
              </a:lnSpc>
              <a:spcBef>
                <a:spcPts val="300"/>
              </a:spcBef>
              <a:buNone/>
              <a:defRPr/>
            </a:pPr>
            <a:r>
              <a:rPr lang="en-US">
                <a:solidFill>
                  <a:srgbClr val="3C3D3E"/>
                </a:solidFill>
              </a:rPr>
              <a:t>Do you understand what the utilities stakes are telling you?</a:t>
            </a:r>
          </a:p>
          <a:p>
            <a:pPr marL="0" indent="0">
              <a:lnSpc>
                <a:spcPct val="120000"/>
              </a:lnSpc>
              <a:spcBef>
                <a:spcPts val="300"/>
              </a:spcBef>
              <a:buNone/>
              <a:defRPr/>
            </a:pPr>
            <a:r>
              <a:rPr lang="en-US">
                <a:solidFill>
                  <a:srgbClr val="3C3D3E"/>
                </a:solidFill>
              </a:rPr>
              <a:t>Have the utilities been daylighted?</a:t>
            </a:r>
          </a:p>
          <a:p>
            <a:pPr marL="0" indent="0">
              <a:lnSpc>
                <a:spcPct val="120000"/>
              </a:lnSpc>
              <a:spcBef>
                <a:spcPts val="300"/>
              </a:spcBef>
              <a:buNone/>
              <a:defRPr/>
            </a:pPr>
            <a:r>
              <a:rPr lang="en-US">
                <a:solidFill>
                  <a:srgbClr val="3C3D3E"/>
                </a:solidFill>
              </a:rPr>
              <a:t>What are your limits of approach?</a:t>
            </a:r>
          </a:p>
          <a:p>
            <a:pPr marL="0" indent="0">
              <a:lnSpc>
                <a:spcPct val="120000"/>
              </a:lnSpc>
              <a:spcBef>
                <a:spcPts val="300"/>
              </a:spcBef>
              <a:buNone/>
              <a:defRPr/>
            </a:pPr>
            <a:r>
              <a:rPr lang="en-US">
                <a:solidFill>
                  <a:srgbClr val="3C3D3E"/>
                </a:solidFill>
              </a:rPr>
              <a:t>Do you have the required field issued permits?</a:t>
            </a:r>
          </a:p>
          <a:p>
            <a:pPr marL="0" indent="0">
              <a:lnSpc>
                <a:spcPct val="120000"/>
              </a:lnSpc>
              <a:spcBef>
                <a:spcPts val="300"/>
              </a:spcBef>
              <a:buNone/>
              <a:defRPr/>
            </a:pPr>
            <a:r>
              <a:rPr lang="en-US">
                <a:solidFill>
                  <a:srgbClr val="3C3D3E"/>
                </a:solidFill>
              </a:rPr>
              <a:t>Do you need TM, Enbridge, </a:t>
            </a:r>
            <a:r>
              <a:rPr lang="en-US" err="1">
                <a:solidFill>
                  <a:srgbClr val="3C3D3E"/>
                </a:solidFill>
              </a:rPr>
              <a:t>Telus</a:t>
            </a:r>
            <a:r>
              <a:rPr lang="en-US">
                <a:solidFill>
                  <a:srgbClr val="3C3D3E"/>
                </a:solidFill>
              </a:rPr>
              <a:t>, BC Hydro, inspector(s)?</a:t>
            </a:r>
          </a:p>
          <a:p>
            <a:pPr marL="0" indent="0">
              <a:lnSpc>
                <a:spcPct val="120000"/>
              </a:lnSpc>
              <a:spcBef>
                <a:spcPts val="300"/>
              </a:spcBef>
              <a:buNone/>
              <a:defRPr/>
            </a:pPr>
            <a:r>
              <a:rPr lang="en-US">
                <a:solidFill>
                  <a:srgbClr val="3C3D3E"/>
                </a:solidFill>
              </a:rPr>
              <a:t>Are you ready to complete your GD Permit?</a:t>
            </a:r>
          </a:p>
          <a:p>
            <a:pPr>
              <a:lnSpc>
                <a:spcPct val="120000"/>
              </a:lnSpc>
              <a:spcBef>
                <a:spcPts val="300"/>
              </a:spcBef>
              <a:defRPr/>
            </a:pPr>
            <a:endParaRPr lang="en-US" b="1" i="1">
              <a:solidFill>
                <a:srgbClr val="FF0000"/>
              </a:solidFill>
              <a:latin typeface="Arial"/>
            </a:endParaRPr>
          </a:p>
          <a:p>
            <a:pPr marL="0" indent="0">
              <a:spcBef>
                <a:spcPts val="300"/>
              </a:spcBef>
              <a:buClr>
                <a:schemeClr val="accent2"/>
              </a:buClr>
              <a:buNone/>
              <a:defRPr/>
            </a:pPr>
            <a:r>
              <a:rPr lang="en-US" b="1" i="1">
                <a:solidFill>
                  <a:srgbClr val="3C3D3E"/>
                </a:solidFill>
                <a:latin typeface="Arial"/>
              </a:rPr>
              <a:t>If you don’t know, don’t go!  Feeling overwhelmed?? Just ask for help!</a:t>
            </a:r>
          </a:p>
        </p:txBody>
      </p:sp>
      <p:sp>
        <p:nvSpPr>
          <p:cNvPr id="4" name="Slide Number Placeholder 3">
            <a:extLst>
              <a:ext uri="{FF2B5EF4-FFF2-40B4-BE49-F238E27FC236}">
                <a16:creationId xmlns:a16="http://schemas.microsoft.com/office/drawing/2014/main" id="{2CC8D281-D1D9-4BC3-845C-E3801E80A79F}"/>
              </a:ext>
            </a:extLst>
          </p:cNvPr>
          <p:cNvSpPr>
            <a:spLocks noGrp="1"/>
          </p:cNvSpPr>
          <p:nvPr>
            <p:ph type="sldNum" sz="quarter" idx="12"/>
          </p:nvPr>
        </p:nvSpPr>
        <p:spPr/>
        <p:txBody>
          <a:bodyPr/>
          <a:lstStyle/>
          <a:p>
            <a:fld id="{2F62674D-6622-4DB8-A1D1-B921962ADB5D}" type="slidenum">
              <a:rPr lang="en-US" smtClean="0"/>
              <a:pPr/>
              <a:t>120</a:t>
            </a:fld>
            <a:endParaRPr lang="en-US"/>
          </a:p>
        </p:txBody>
      </p:sp>
      <p:pic>
        <p:nvPicPr>
          <p:cNvPr id="5" name="Picture 4">
            <a:extLst>
              <a:ext uri="{FF2B5EF4-FFF2-40B4-BE49-F238E27FC236}">
                <a16:creationId xmlns:a16="http://schemas.microsoft.com/office/drawing/2014/main" id="{9CF6A829-BFFF-47BB-99D3-DE2770961F78}"/>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926764" y="3554575"/>
            <a:ext cx="2415672" cy="2125979"/>
          </a:xfrm>
          <a:prstGeom prst="rect">
            <a:avLst/>
          </a:prstGeom>
          <a:noFill/>
        </p:spPr>
      </p:pic>
      <p:pic>
        <p:nvPicPr>
          <p:cNvPr id="6" name="Picture 6">
            <a:extLst>
              <a:ext uri="{FF2B5EF4-FFF2-40B4-BE49-F238E27FC236}">
                <a16:creationId xmlns:a16="http://schemas.microsoft.com/office/drawing/2014/main" id="{28ACC096-01B3-A36D-A457-2EB67E18FE97}"/>
              </a:ext>
            </a:extLst>
          </p:cNvPr>
          <p:cNvPicPr>
            <a:picLocks noChangeAspect="1" noChangeArrowheads="1"/>
          </p:cNvPicPr>
          <p:nvPr/>
        </p:nvPicPr>
        <p:blipFill>
          <a:blip r:embed="rId3"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38573" y="21152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4592740"/>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B6024-EBAB-4841-9678-0283B51FDE17}"/>
              </a:ext>
            </a:extLst>
          </p:cNvPr>
          <p:cNvSpPr>
            <a:spLocks noGrp="1"/>
          </p:cNvSpPr>
          <p:nvPr>
            <p:ph type="title"/>
          </p:nvPr>
        </p:nvSpPr>
        <p:spPr>
          <a:xfrm>
            <a:off x="976773" y="481904"/>
            <a:ext cx="10515600" cy="1325563"/>
          </a:xfrm>
        </p:spPr>
        <p:txBody>
          <a:bodyPr/>
          <a:lstStyle/>
          <a:p>
            <a:r>
              <a:rPr lang="en-US"/>
              <a:t>Major utilities on OMH Projects</a:t>
            </a:r>
          </a:p>
        </p:txBody>
      </p:sp>
      <p:sp>
        <p:nvSpPr>
          <p:cNvPr id="3" name="Content Placeholder 2">
            <a:extLst>
              <a:ext uri="{FF2B5EF4-FFF2-40B4-BE49-F238E27FC236}">
                <a16:creationId xmlns:a16="http://schemas.microsoft.com/office/drawing/2014/main" id="{D37A5458-CC1B-45D8-B34E-F02ED0020B34}"/>
              </a:ext>
            </a:extLst>
          </p:cNvPr>
          <p:cNvSpPr>
            <a:spLocks noGrp="1"/>
          </p:cNvSpPr>
          <p:nvPr>
            <p:ph idx="1"/>
          </p:nvPr>
        </p:nvSpPr>
        <p:spPr>
          <a:xfrm>
            <a:off x="838200" y="1527048"/>
            <a:ext cx="10515600" cy="4992624"/>
          </a:xfrm>
        </p:spPr>
        <p:txBody>
          <a:bodyPr>
            <a:normAutofit fontScale="77500" lnSpcReduction="20000"/>
          </a:bodyPr>
          <a:lstStyle/>
          <a:p>
            <a:pPr marL="0" indent="0">
              <a:buNone/>
            </a:pPr>
            <a:r>
              <a:rPr lang="en-US" sz="2400" dirty="0">
                <a:solidFill>
                  <a:srgbClr val="3C3D3E"/>
                </a:solidFill>
              </a:rPr>
              <a:t>OMH projects range from work inside facilities, underground utility work to integrity digs in various locations across the province. With the complex nature of our projects, we work within the parameters of various major utilities at our locations. </a:t>
            </a:r>
          </a:p>
          <a:p>
            <a:pPr marL="800089" lvl="1" indent="-342900"/>
            <a:r>
              <a:rPr lang="en-US" dirty="0">
                <a:solidFill>
                  <a:srgbClr val="3C3D3E"/>
                </a:solidFill>
              </a:rPr>
              <a:t>Enbridge</a:t>
            </a:r>
          </a:p>
          <a:p>
            <a:pPr marL="800089" lvl="1" indent="-342900"/>
            <a:r>
              <a:rPr lang="en-US" dirty="0">
                <a:solidFill>
                  <a:srgbClr val="3C3D3E"/>
                </a:solidFill>
              </a:rPr>
              <a:t>Trans Mountain</a:t>
            </a:r>
          </a:p>
          <a:p>
            <a:pPr marL="800089" lvl="1" indent="-342900"/>
            <a:r>
              <a:rPr lang="en-US" dirty="0" err="1">
                <a:solidFill>
                  <a:srgbClr val="3C3D3E"/>
                </a:solidFill>
              </a:rPr>
              <a:t>Telus</a:t>
            </a:r>
            <a:endParaRPr lang="en-US" dirty="0">
              <a:solidFill>
                <a:srgbClr val="3C3D3E"/>
              </a:solidFill>
            </a:endParaRPr>
          </a:p>
          <a:p>
            <a:pPr marL="800089" lvl="1" indent="-342900"/>
            <a:r>
              <a:rPr lang="en-US" dirty="0">
                <a:solidFill>
                  <a:srgbClr val="3C3D3E"/>
                </a:solidFill>
              </a:rPr>
              <a:t>BC Hydro</a:t>
            </a:r>
          </a:p>
          <a:p>
            <a:pPr marL="800089" lvl="1" indent="-342900"/>
            <a:r>
              <a:rPr lang="en-US" dirty="0">
                <a:solidFill>
                  <a:srgbClr val="3C3D3E"/>
                </a:solidFill>
              </a:rPr>
              <a:t>Pembina </a:t>
            </a:r>
          </a:p>
          <a:p>
            <a:pPr marL="800089" lvl="1" indent="-342900"/>
            <a:r>
              <a:rPr lang="en-US" dirty="0">
                <a:solidFill>
                  <a:srgbClr val="3C3D3E"/>
                </a:solidFill>
              </a:rPr>
              <a:t>CNRL</a:t>
            </a:r>
          </a:p>
          <a:p>
            <a:pPr marL="800089" lvl="1" indent="-342900"/>
            <a:r>
              <a:rPr lang="en-US" dirty="0">
                <a:solidFill>
                  <a:srgbClr val="3C3D3E"/>
                </a:solidFill>
              </a:rPr>
              <a:t>TC Energy</a:t>
            </a:r>
          </a:p>
          <a:p>
            <a:pPr marL="0" indent="0">
              <a:buNone/>
            </a:pPr>
            <a:r>
              <a:rPr lang="en-US" dirty="0">
                <a:solidFill>
                  <a:srgbClr val="3C3D3E"/>
                </a:solidFill>
              </a:rPr>
              <a:t>Deviating from procedure resulting in a utility strike puts us at risk of:</a:t>
            </a:r>
          </a:p>
          <a:p>
            <a:pPr marL="457189" lvl="1" indent="0">
              <a:buNone/>
            </a:pPr>
            <a:r>
              <a:rPr lang="en-US" dirty="0">
                <a:solidFill>
                  <a:srgbClr val="3C3D3E"/>
                </a:solidFill>
              </a:rPr>
              <a:t>Multiple fatality event</a:t>
            </a:r>
          </a:p>
          <a:p>
            <a:pPr marL="457189" lvl="1" indent="0">
              <a:buNone/>
            </a:pPr>
            <a:r>
              <a:rPr lang="en-US" dirty="0">
                <a:solidFill>
                  <a:srgbClr val="3C3D3E"/>
                </a:solidFill>
              </a:rPr>
              <a:t>Catastrophic environmental damage</a:t>
            </a:r>
          </a:p>
          <a:p>
            <a:pPr marL="457189" lvl="1" indent="0">
              <a:buNone/>
            </a:pPr>
            <a:r>
              <a:rPr lang="en-US" dirty="0">
                <a:solidFill>
                  <a:srgbClr val="3C3D3E"/>
                </a:solidFill>
              </a:rPr>
              <a:t>Interrupting energy supply, major transport route</a:t>
            </a:r>
          </a:p>
          <a:p>
            <a:pPr marL="457189" lvl="1" indent="0">
              <a:buNone/>
            </a:pPr>
            <a:r>
              <a:rPr lang="en-US" b="0" i="0" dirty="0">
                <a:solidFill>
                  <a:srgbClr val="3C3D3E"/>
                </a:solidFill>
                <a:effectLst/>
                <a:latin typeface="Noto Sans" panose="020B0502040504020204" pitchFamily="34" charset="0"/>
              </a:rPr>
              <a:t>Financial penalties</a:t>
            </a:r>
          </a:p>
          <a:p>
            <a:pPr marL="914377" lvl="2" indent="0">
              <a:buNone/>
            </a:pPr>
            <a:r>
              <a:rPr lang="en-US" dirty="0">
                <a:solidFill>
                  <a:srgbClr val="3C3D3E"/>
                </a:solidFill>
              </a:rPr>
              <a:t>Daily penalty for individuals: </a:t>
            </a:r>
            <a:r>
              <a:rPr lang="en-US" b="0" i="0" dirty="0">
                <a:solidFill>
                  <a:srgbClr val="3C3D3E"/>
                </a:solidFill>
                <a:effectLst/>
                <a:latin typeface="Noto Sans" panose="020B0502040504020204" pitchFamily="34" charset="0"/>
              </a:rPr>
              <a:t>$250 to a maximum of $25,000 per violation</a:t>
            </a:r>
          </a:p>
          <a:p>
            <a:pPr marL="914377" lvl="2" indent="0">
              <a:buNone/>
            </a:pPr>
            <a:r>
              <a:rPr lang="en-US" dirty="0">
                <a:solidFill>
                  <a:srgbClr val="3C3D3E"/>
                </a:solidFill>
              </a:rPr>
              <a:t>Daily penalty for companies: </a:t>
            </a:r>
            <a:r>
              <a:rPr lang="en-US" b="0" i="0" dirty="0">
                <a:solidFill>
                  <a:srgbClr val="3C3D3E"/>
                </a:solidFill>
                <a:effectLst/>
                <a:latin typeface="Noto Sans" panose="020B0502040504020204" pitchFamily="34" charset="0"/>
              </a:rPr>
              <a:t>$1,000 to a maximum of $100,000 per violation</a:t>
            </a:r>
          </a:p>
          <a:p>
            <a:pPr marL="457189" lvl="1" indent="0">
              <a:buNone/>
            </a:pPr>
            <a:r>
              <a:rPr lang="en-US" dirty="0">
                <a:solidFill>
                  <a:srgbClr val="3C3D3E"/>
                </a:solidFill>
                <a:latin typeface="Noto Sans" panose="020B0502040504020204" pitchFamily="34" charset="0"/>
              </a:rPr>
              <a:t>Litigation</a:t>
            </a:r>
          </a:p>
          <a:p>
            <a:pPr marL="457189" lvl="1" indent="0">
              <a:buNone/>
            </a:pPr>
            <a:r>
              <a:rPr lang="en-US" b="0" i="0" dirty="0">
                <a:solidFill>
                  <a:srgbClr val="3C3D3E"/>
                </a:solidFill>
                <a:effectLst/>
                <a:latin typeface="Noto Sans" panose="020B0502040504020204" pitchFamily="34" charset="0"/>
              </a:rPr>
              <a:t>Loss of public trust, reputation</a:t>
            </a:r>
          </a:p>
          <a:p>
            <a:pPr lvl="2"/>
            <a:endParaRPr lang="en-US" dirty="0">
              <a:solidFill>
                <a:srgbClr val="3C3D3E"/>
              </a:solidFill>
            </a:endParaRPr>
          </a:p>
          <a:p>
            <a:pPr lvl="1"/>
            <a:endParaRPr lang="en-US" dirty="0">
              <a:solidFill>
                <a:srgbClr val="3C3D3E"/>
              </a:solidFill>
            </a:endParaRPr>
          </a:p>
        </p:txBody>
      </p:sp>
      <p:sp>
        <p:nvSpPr>
          <p:cNvPr id="4" name="Slide Number Placeholder 3">
            <a:extLst>
              <a:ext uri="{FF2B5EF4-FFF2-40B4-BE49-F238E27FC236}">
                <a16:creationId xmlns:a16="http://schemas.microsoft.com/office/drawing/2014/main" id="{85A55BF6-EC80-423B-A9F3-9FF972B520B8}"/>
              </a:ext>
            </a:extLst>
          </p:cNvPr>
          <p:cNvSpPr>
            <a:spLocks noGrp="1"/>
          </p:cNvSpPr>
          <p:nvPr>
            <p:ph type="sldNum" sz="quarter" idx="12"/>
          </p:nvPr>
        </p:nvSpPr>
        <p:spPr/>
        <p:txBody>
          <a:bodyPr/>
          <a:lstStyle/>
          <a:p>
            <a:fld id="{2F62674D-6622-4DB8-A1D1-B921962ADB5D}" type="slidenum">
              <a:rPr lang="en-US" smtClean="0"/>
              <a:pPr/>
              <a:t>121</a:t>
            </a:fld>
            <a:endParaRPr lang="en-US"/>
          </a:p>
        </p:txBody>
      </p:sp>
      <p:pic>
        <p:nvPicPr>
          <p:cNvPr id="6" name="Picture 5">
            <a:extLst>
              <a:ext uri="{FF2B5EF4-FFF2-40B4-BE49-F238E27FC236}">
                <a16:creationId xmlns:a16="http://schemas.microsoft.com/office/drawing/2014/main" id="{5C2DF0F2-E89F-5A66-2E76-0B7D0415FE29}"/>
              </a:ext>
            </a:extLst>
          </p:cNvPr>
          <p:cNvPicPr>
            <a:picLocks noChangeAspect="1"/>
          </p:cNvPicPr>
          <p:nvPr/>
        </p:nvPicPr>
        <p:blipFill>
          <a:blip r:embed="rId2"/>
          <a:stretch>
            <a:fillRect/>
          </a:stretch>
        </p:blipFill>
        <p:spPr>
          <a:xfrm>
            <a:off x="9187063" y="2406315"/>
            <a:ext cx="1843489" cy="3089709"/>
          </a:xfrm>
          <a:prstGeom prst="rect">
            <a:avLst/>
          </a:prstGeom>
        </p:spPr>
      </p:pic>
      <p:pic>
        <p:nvPicPr>
          <p:cNvPr id="5" name="Picture 6">
            <a:extLst>
              <a:ext uri="{FF2B5EF4-FFF2-40B4-BE49-F238E27FC236}">
                <a16:creationId xmlns:a16="http://schemas.microsoft.com/office/drawing/2014/main" id="{64148E84-E6E4-BF86-7D3B-ED022F43EB25}"/>
              </a:ext>
            </a:extLst>
          </p:cNvPr>
          <p:cNvPicPr>
            <a:picLocks noChangeAspect="1" noChangeArrowheads="1"/>
          </p:cNvPicPr>
          <p:nvPr/>
        </p:nvPicPr>
        <p:blipFill>
          <a:blip r:embed="rId3"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38573" y="21152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8669829"/>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591DD-E3D1-4B95-9A43-35E24E37156B}"/>
              </a:ext>
            </a:extLst>
          </p:cNvPr>
          <p:cNvSpPr>
            <a:spLocks noGrp="1"/>
          </p:cNvSpPr>
          <p:nvPr>
            <p:ph type="title"/>
          </p:nvPr>
        </p:nvSpPr>
        <p:spPr>
          <a:xfrm>
            <a:off x="1868424" y="392557"/>
            <a:ext cx="4227576" cy="1325563"/>
          </a:xfrm>
        </p:spPr>
        <p:txBody>
          <a:bodyPr/>
          <a:lstStyle/>
          <a:p>
            <a:r>
              <a:rPr lang="en-US"/>
              <a:t>Burnaby oil spill</a:t>
            </a:r>
          </a:p>
        </p:txBody>
      </p:sp>
      <p:sp>
        <p:nvSpPr>
          <p:cNvPr id="3" name="Content Placeholder 2">
            <a:extLst>
              <a:ext uri="{FF2B5EF4-FFF2-40B4-BE49-F238E27FC236}">
                <a16:creationId xmlns:a16="http://schemas.microsoft.com/office/drawing/2014/main" id="{E3BAB411-07FA-4673-A422-3A79DBCDD6E0}"/>
              </a:ext>
            </a:extLst>
          </p:cNvPr>
          <p:cNvSpPr>
            <a:spLocks noGrp="1"/>
          </p:cNvSpPr>
          <p:nvPr>
            <p:ph idx="1"/>
          </p:nvPr>
        </p:nvSpPr>
        <p:spPr/>
        <p:txBody>
          <a:bodyPr>
            <a:normAutofit/>
          </a:bodyPr>
          <a:lstStyle/>
          <a:p>
            <a:pPr marL="0" indent="0" algn="just">
              <a:buNone/>
            </a:pPr>
            <a:r>
              <a:rPr lang="en-US" b="0" i="0">
                <a:solidFill>
                  <a:srgbClr val="333333"/>
                </a:solidFill>
                <a:effectLst/>
              </a:rPr>
              <a:t>On 24 July 2007 , a 24” pipeline owned by Trans Mountain and operated by Kinder Morgan, was struck and punctured by a contractor's excavator bucket while the contractor was excavating a trench for a new storm sewer line in Burnaby.</a:t>
            </a:r>
          </a:p>
          <a:p>
            <a:pPr marL="0" indent="0" algn="just">
              <a:buNone/>
            </a:pPr>
            <a:r>
              <a:rPr lang="en-US" b="0" i="0">
                <a:solidFill>
                  <a:srgbClr val="333333"/>
                </a:solidFill>
                <a:effectLst/>
              </a:rPr>
              <a:t>Approximately 234 cubic </a:t>
            </a:r>
            <a:r>
              <a:rPr lang="en-US" b="0" i="0" err="1">
                <a:solidFill>
                  <a:srgbClr val="333333"/>
                </a:solidFill>
                <a:effectLst/>
              </a:rPr>
              <a:t>metres</a:t>
            </a:r>
            <a:r>
              <a:rPr lang="en-US" b="0" i="0">
                <a:solidFill>
                  <a:srgbClr val="333333"/>
                </a:solidFill>
                <a:effectLst/>
              </a:rPr>
              <a:t> of crude oil was released. Crude oil flowed into Burrard Inlet Bay, 11 houses were sprayed with crude oil and 250 residents voluntarily left their homes.</a:t>
            </a:r>
          </a:p>
          <a:p>
            <a:pPr algn="just"/>
            <a:endParaRPr lang="en-US"/>
          </a:p>
        </p:txBody>
      </p:sp>
      <p:sp>
        <p:nvSpPr>
          <p:cNvPr id="4" name="Slide Number Placeholder 3">
            <a:extLst>
              <a:ext uri="{FF2B5EF4-FFF2-40B4-BE49-F238E27FC236}">
                <a16:creationId xmlns:a16="http://schemas.microsoft.com/office/drawing/2014/main" id="{71EAA85F-CEE2-42DC-A0C4-4394484E6DE2}"/>
              </a:ext>
            </a:extLst>
          </p:cNvPr>
          <p:cNvSpPr>
            <a:spLocks noGrp="1"/>
          </p:cNvSpPr>
          <p:nvPr>
            <p:ph type="sldNum" sz="quarter" idx="12"/>
          </p:nvPr>
        </p:nvSpPr>
        <p:spPr/>
        <p:txBody>
          <a:bodyPr/>
          <a:lstStyle/>
          <a:p>
            <a:fld id="{2F62674D-6622-4DB8-A1D1-B921962ADB5D}" type="slidenum">
              <a:rPr lang="en-US" smtClean="0"/>
              <a:pPr/>
              <a:t>122</a:t>
            </a:fld>
            <a:endParaRPr lang="en-US"/>
          </a:p>
        </p:txBody>
      </p:sp>
      <p:pic>
        <p:nvPicPr>
          <p:cNvPr id="5" name="Picture 6">
            <a:extLst>
              <a:ext uri="{FF2B5EF4-FFF2-40B4-BE49-F238E27FC236}">
                <a16:creationId xmlns:a16="http://schemas.microsoft.com/office/drawing/2014/main" id="{92D391AF-71F0-12D7-7791-3B0B7576263B}"/>
              </a:ext>
            </a:extLst>
          </p:cNvPr>
          <p:cNvPicPr>
            <a:picLocks noChangeAspect="1" noChangeArrowheads="1"/>
          </p:cNvPicPr>
          <p:nvPr/>
        </p:nvPicPr>
        <p:blipFill>
          <a:blip r:embed="rId2"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38573" y="21152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4405920"/>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C7E1371-A024-44FD-84E4-7B1AF24C58CB}"/>
              </a:ext>
            </a:extLst>
          </p:cNvPr>
          <p:cNvSpPr>
            <a:spLocks noGrp="1"/>
          </p:cNvSpPr>
          <p:nvPr>
            <p:ph type="sldNum" sz="quarter" idx="12"/>
          </p:nvPr>
        </p:nvSpPr>
        <p:spPr/>
        <p:txBody>
          <a:bodyPr/>
          <a:lstStyle/>
          <a:p>
            <a:fld id="{2F62674D-6622-4DB8-A1D1-B921962ADB5D}" type="slidenum">
              <a:rPr lang="en-US" smtClean="0"/>
              <a:pPr/>
              <a:t>123</a:t>
            </a:fld>
            <a:endParaRPr lang="en-US"/>
          </a:p>
        </p:txBody>
      </p:sp>
      <p:pic>
        <p:nvPicPr>
          <p:cNvPr id="5" name="crude oil trimmed 3">
            <a:hlinkClick r:id="" action="ppaction://media"/>
            <a:extLst>
              <a:ext uri="{FF2B5EF4-FFF2-40B4-BE49-F238E27FC236}">
                <a16:creationId xmlns:a16="http://schemas.microsoft.com/office/drawing/2014/main" id="{3C6D9864-E89C-4757-8A66-D35F78BC16A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702422534"/>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78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591DD-E3D1-4B95-9A43-35E24E37156B}"/>
              </a:ext>
            </a:extLst>
          </p:cNvPr>
          <p:cNvSpPr>
            <a:spLocks noGrp="1"/>
          </p:cNvSpPr>
          <p:nvPr>
            <p:ph type="title"/>
          </p:nvPr>
        </p:nvSpPr>
        <p:spPr>
          <a:xfrm>
            <a:off x="1789176" y="320675"/>
            <a:ext cx="4675632" cy="1325563"/>
          </a:xfrm>
        </p:spPr>
        <p:txBody>
          <a:bodyPr/>
          <a:lstStyle/>
          <a:p>
            <a:r>
              <a:rPr lang="en-US"/>
              <a:t>Burnaby oil spill</a:t>
            </a:r>
          </a:p>
        </p:txBody>
      </p:sp>
      <p:sp>
        <p:nvSpPr>
          <p:cNvPr id="3" name="Content Placeholder 2">
            <a:extLst>
              <a:ext uri="{FF2B5EF4-FFF2-40B4-BE49-F238E27FC236}">
                <a16:creationId xmlns:a16="http://schemas.microsoft.com/office/drawing/2014/main" id="{E3BAB411-07FA-4673-A422-3A79DBCDD6E0}"/>
              </a:ext>
            </a:extLst>
          </p:cNvPr>
          <p:cNvSpPr>
            <a:spLocks noGrp="1"/>
          </p:cNvSpPr>
          <p:nvPr>
            <p:ph idx="1"/>
          </p:nvPr>
        </p:nvSpPr>
        <p:spPr/>
        <p:txBody>
          <a:bodyPr>
            <a:normAutofit/>
          </a:bodyPr>
          <a:lstStyle/>
          <a:p>
            <a:pPr marL="0" indent="0">
              <a:buNone/>
            </a:pPr>
            <a:r>
              <a:rPr lang="en-US">
                <a:solidFill>
                  <a:srgbClr val="3C3D3E"/>
                </a:solidFill>
              </a:rPr>
              <a:t>Findings:</a:t>
            </a:r>
          </a:p>
          <a:p>
            <a:pPr marL="457189" lvl="1" indent="0">
              <a:buNone/>
            </a:pPr>
            <a:r>
              <a:rPr lang="en-US">
                <a:solidFill>
                  <a:srgbClr val="3C3D3E"/>
                </a:solidFill>
              </a:rPr>
              <a:t>The field location of the Pipeline was not accurately indicated on design drawings, which were based on a 1957 drawing</a:t>
            </a:r>
          </a:p>
          <a:p>
            <a:pPr marL="457189" lvl="1" indent="0">
              <a:buNone/>
            </a:pPr>
            <a:r>
              <a:rPr lang="en-US">
                <a:solidFill>
                  <a:srgbClr val="3C3D3E"/>
                </a:solidFill>
              </a:rPr>
              <a:t>The discrepancy between its location, as shown on the design drawings, and its actual field location was not discovered before the start of construction</a:t>
            </a:r>
          </a:p>
          <a:p>
            <a:pPr marL="457189" lvl="1" indent="0">
              <a:buNone/>
            </a:pPr>
            <a:r>
              <a:rPr lang="en-US">
                <a:solidFill>
                  <a:srgbClr val="3C3D3E"/>
                </a:solidFill>
              </a:rPr>
              <a:t>Respecting an on-site pre-construction meeting, locating the pipeline, and supervision of construction activities were not adhered to</a:t>
            </a:r>
          </a:p>
        </p:txBody>
      </p:sp>
      <p:sp>
        <p:nvSpPr>
          <p:cNvPr id="4" name="Slide Number Placeholder 3">
            <a:extLst>
              <a:ext uri="{FF2B5EF4-FFF2-40B4-BE49-F238E27FC236}">
                <a16:creationId xmlns:a16="http://schemas.microsoft.com/office/drawing/2014/main" id="{71EAA85F-CEE2-42DC-A0C4-4394484E6DE2}"/>
              </a:ext>
            </a:extLst>
          </p:cNvPr>
          <p:cNvSpPr>
            <a:spLocks noGrp="1"/>
          </p:cNvSpPr>
          <p:nvPr>
            <p:ph type="sldNum" sz="quarter" idx="12"/>
          </p:nvPr>
        </p:nvSpPr>
        <p:spPr/>
        <p:txBody>
          <a:bodyPr/>
          <a:lstStyle/>
          <a:p>
            <a:fld id="{2F62674D-6622-4DB8-A1D1-B921962ADB5D}" type="slidenum">
              <a:rPr lang="en-US" smtClean="0"/>
              <a:pPr/>
              <a:t>124</a:t>
            </a:fld>
            <a:endParaRPr lang="en-US"/>
          </a:p>
        </p:txBody>
      </p:sp>
      <p:pic>
        <p:nvPicPr>
          <p:cNvPr id="5" name="Picture 6">
            <a:extLst>
              <a:ext uri="{FF2B5EF4-FFF2-40B4-BE49-F238E27FC236}">
                <a16:creationId xmlns:a16="http://schemas.microsoft.com/office/drawing/2014/main" id="{4E4EA9F5-67CE-1379-22E2-DCC331FD5B10}"/>
              </a:ext>
            </a:extLst>
          </p:cNvPr>
          <p:cNvPicPr>
            <a:picLocks noChangeAspect="1" noChangeArrowheads="1"/>
          </p:cNvPicPr>
          <p:nvPr/>
        </p:nvPicPr>
        <p:blipFill>
          <a:blip r:embed="rId2"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38573" y="21152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2593990"/>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A981C987-7D51-4156-8333-5C0B3750DE98}"/>
              </a:ext>
            </a:extLst>
          </p:cNvPr>
          <p:cNvSpPr>
            <a:spLocks noGrp="1"/>
          </p:cNvSpPr>
          <p:nvPr>
            <p:ph idx="1"/>
          </p:nvPr>
        </p:nvSpPr>
        <p:spPr>
          <a:xfrm>
            <a:off x="620489" y="1177448"/>
            <a:ext cx="5475512" cy="5019797"/>
          </a:xfrm>
        </p:spPr>
        <p:txBody>
          <a:bodyPr>
            <a:normAutofit fontScale="92500"/>
          </a:bodyPr>
          <a:lstStyle/>
          <a:p>
            <a:pPr marL="0" indent="0">
              <a:buNone/>
            </a:pPr>
            <a:r>
              <a:rPr lang="en-US">
                <a:solidFill>
                  <a:srgbClr val="3C3D3E"/>
                </a:solidFill>
              </a:rPr>
              <a:t>Evacuation of residential area</a:t>
            </a:r>
          </a:p>
          <a:p>
            <a:pPr marL="800089" lvl="1" indent="-342900"/>
            <a:r>
              <a:rPr lang="en-US">
                <a:solidFill>
                  <a:srgbClr val="3C3D3E"/>
                </a:solidFill>
              </a:rPr>
              <a:t>Major public health and safety impacts</a:t>
            </a:r>
          </a:p>
          <a:p>
            <a:pPr marL="800089" lvl="1" indent="-342900"/>
            <a:r>
              <a:rPr lang="en-US">
                <a:solidFill>
                  <a:srgbClr val="3C3D3E"/>
                </a:solidFill>
              </a:rPr>
              <a:t>Loss of public trust</a:t>
            </a:r>
          </a:p>
          <a:p>
            <a:pPr marL="0" indent="0">
              <a:buNone/>
            </a:pPr>
            <a:r>
              <a:rPr lang="en-US">
                <a:solidFill>
                  <a:srgbClr val="3C3D3E"/>
                </a:solidFill>
              </a:rPr>
              <a:t>Release of crude oil into the environment and waterways</a:t>
            </a:r>
          </a:p>
          <a:p>
            <a:pPr marL="800089" lvl="1" indent="-342900"/>
            <a:r>
              <a:rPr lang="en-US">
                <a:solidFill>
                  <a:srgbClr val="3C3D3E"/>
                </a:solidFill>
              </a:rPr>
              <a:t>Catastrophic environmental damage</a:t>
            </a:r>
          </a:p>
          <a:p>
            <a:pPr marL="800089" lvl="1" indent="-342900"/>
            <a:r>
              <a:rPr lang="en-US">
                <a:solidFill>
                  <a:srgbClr val="3C3D3E"/>
                </a:solidFill>
              </a:rPr>
              <a:t>Long term reclamation efforts</a:t>
            </a:r>
          </a:p>
          <a:p>
            <a:pPr marL="0" indent="0">
              <a:buNone/>
            </a:pPr>
            <a:r>
              <a:rPr lang="en-US">
                <a:solidFill>
                  <a:srgbClr val="3C3D3E"/>
                </a:solidFill>
              </a:rPr>
              <a:t>Interrupt energy supply to Western Canada and US</a:t>
            </a:r>
          </a:p>
          <a:p>
            <a:pPr marL="800089" lvl="1" indent="-342900"/>
            <a:r>
              <a:rPr lang="en-US">
                <a:solidFill>
                  <a:srgbClr val="3C3D3E"/>
                </a:solidFill>
              </a:rPr>
              <a:t>Loss of profits</a:t>
            </a:r>
          </a:p>
          <a:p>
            <a:pPr marL="800089" lvl="1" indent="-342900"/>
            <a:r>
              <a:rPr lang="en-US">
                <a:solidFill>
                  <a:srgbClr val="3C3D3E"/>
                </a:solidFill>
              </a:rPr>
              <a:t>Cause for litigation</a:t>
            </a:r>
          </a:p>
          <a:p>
            <a:pPr marL="800089" lvl="1" indent="-342900"/>
            <a:r>
              <a:rPr lang="en-US">
                <a:solidFill>
                  <a:srgbClr val="3C3D3E"/>
                </a:solidFill>
              </a:rPr>
              <a:t>Extensive negative media coverage</a:t>
            </a:r>
          </a:p>
        </p:txBody>
      </p:sp>
      <p:sp>
        <p:nvSpPr>
          <p:cNvPr id="2" name="Title 1">
            <a:extLst>
              <a:ext uri="{FF2B5EF4-FFF2-40B4-BE49-F238E27FC236}">
                <a16:creationId xmlns:a16="http://schemas.microsoft.com/office/drawing/2014/main" id="{96B05873-01EE-4EE3-BEA6-A624501A9C91}"/>
              </a:ext>
            </a:extLst>
          </p:cNvPr>
          <p:cNvSpPr>
            <a:spLocks noGrp="1"/>
          </p:cNvSpPr>
          <p:nvPr>
            <p:ph type="title"/>
          </p:nvPr>
        </p:nvSpPr>
        <p:spPr>
          <a:xfrm>
            <a:off x="2090928" y="385702"/>
            <a:ext cx="6879336" cy="485012"/>
          </a:xfrm>
        </p:spPr>
        <p:txBody>
          <a:bodyPr>
            <a:normAutofit fontScale="90000"/>
          </a:bodyPr>
          <a:lstStyle/>
          <a:p>
            <a:r>
              <a:rPr lang="en-US"/>
              <a:t>Utility strike worst case scenario</a:t>
            </a:r>
          </a:p>
        </p:txBody>
      </p:sp>
      <p:sp>
        <p:nvSpPr>
          <p:cNvPr id="4" name="Slide Number Placeholder 3">
            <a:extLst>
              <a:ext uri="{FF2B5EF4-FFF2-40B4-BE49-F238E27FC236}">
                <a16:creationId xmlns:a16="http://schemas.microsoft.com/office/drawing/2014/main" id="{EF524DD9-8C81-4B30-8BA7-C188E078F6EA}"/>
              </a:ext>
            </a:extLst>
          </p:cNvPr>
          <p:cNvSpPr>
            <a:spLocks noGrp="1"/>
          </p:cNvSpPr>
          <p:nvPr>
            <p:ph type="sldNum" sz="quarter" idx="12"/>
          </p:nvPr>
        </p:nvSpPr>
        <p:spPr/>
        <p:txBody>
          <a:bodyPr/>
          <a:lstStyle/>
          <a:p>
            <a:fld id="{2F62674D-6622-4DB8-A1D1-B921962ADB5D}" type="slidenum">
              <a:rPr lang="en-US" smtClean="0"/>
              <a:pPr/>
              <a:t>125</a:t>
            </a:fld>
            <a:endParaRPr lang="en-US"/>
          </a:p>
        </p:txBody>
      </p:sp>
      <p:pic>
        <p:nvPicPr>
          <p:cNvPr id="8" name="Content Placeholder 4">
            <a:extLst>
              <a:ext uri="{FF2B5EF4-FFF2-40B4-BE49-F238E27FC236}">
                <a16:creationId xmlns:a16="http://schemas.microsoft.com/office/drawing/2014/main" id="{2457E914-22BD-404E-A6DA-0FC6F76F53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76052" y="1219201"/>
            <a:ext cx="3926296" cy="2209800"/>
          </a:xfrm>
          <a:prstGeom prst="rect">
            <a:avLst/>
          </a:prstGeom>
        </p:spPr>
      </p:pic>
      <p:pic>
        <p:nvPicPr>
          <p:cNvPr id="5" name="Picture 4">
            <a:extLst>
              <a:ext uri="{FF2B5EF4-FFF2-40B4-BE49-F238E27FC236}">
                <a16:creationId xmlns:a16="http://schemas.microsoft.com/office/drawing/2014/main" id="{D2CB701F-8AEA-49BE-946A-107687F4AFC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76052" y="3687350"/>
            <a:ext cx="3926296" cy="2320513"/>
          </a:xfrm>
          <a:prstGeom prst="rect">
            <a:avLst/>
          </a:prstGeom>
        </p:spPr>
      </p:pic>
      <p:pic>
        <p:nvPicPr>
          <p:cNvPr id="3" name="Picture 6">
            <a:extLst>
              <a:ext uri="{FF2B5EF4-FFF2-40B4-BE49-F238E27FC236}">
                <a16:creationId xmlns:a16="http://schemas.microsoft.com/office/drawing/2014/main" id="{EEFBDF80-D72C-8F56-0875-29E49A62BDD6}"/>
              </a:ext>
            </a:extLst>
          </p:cNvPr>
          <p:cNvPicPr>
            <a:picLocks noChangeAspect="1" noChangeArrowheads="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38573" y="21152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3858767"/>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DEA64-B326-407E-8658-B020E827A7A9}"/>
              </a:ext>
            </a:extLst>
          </p:cNvPr>
          <p:cNvSpPr>
            <a:spLocks noGrp="1"/>
          </p:cNvSpPr>
          <p:nvPr>
            <p:ph type="title"/>
          </p:nvPr>
        </p:nvSpPr>
        <p:spPr>
          <a:xfrm>
            <a:off x="2490215" y="410368"/>
            <a:ext cx="6367272" cy="1325563"/>
          </a:xfrm>
        </p:spPr>
        <p:txBody>
          <a:bodyPr/>
          <a:lstStyle/>
          <a:p>
            <a:r>
              <a:rPr lang="en-US" b="1"/>
              <a:t>Enbridge</a:t>
            </a:r>
            <a:endParaRPr lang="en-US"/>
          </a:p>
        </p:txBody>
      </p:sp>
      <p:sp>
        <p:nvSpPr>
          <p:cNvPr id="3" name="Content Placeholder 2">
            <a:extLst>
              <a:ext uri="{FF2B5EF4-FFF2-40B4-BE49-F238E27FC236}">
                <a16:creationId xmlns:a16="http://schemas.microsoft.com/office/drawing/2014/main" id="{AFB0E491-E66B-42DA-B414-E08E627D9B1A}"/>
              </a:ext>
            </a:extLst>
          </p:cNvPr>
          <p:cNvSpPr>
            <a:spLocks noGrp="1"/>
          </p:cNvSpPr>
          <p:nvPr>
            <p:ph idx="1"/>
          </p:nvPr>
        </p:nvSpPr>
        <p:spPr/>
        <p:txBody>
          <a:bodyPr/>
          <a:lstStyle/>
          <a:p>
            <a:pPr marL="0" indent="0">
              <a:buNone/>
            </a:pPr>
            <a:r>
              <a:rPr lang="en-US">
                <a:solidFill>
                  <a:srgbClr val="3C3D3E"/>
                </a:solidFill>
              </a:rPr>
              <a:t>30” and 36” diameter 1000 psi pipelines supplying natural gas from Northeastern BC to Portland Oregon</a:t>
            </a:r>
          </a:p>
          <a:p>
            <a:pPr marL="800089" lvl="1" indent="-342900"/>
            <a:r>
              <a:rPr lang="en-US">
                <a:solidFill>
                  <a:srgbClr val="3C3D3E"/>
                </a:solidFill>
              </a:rPr>
              <a:t>Capacity of 3.4 billion cubic feet per day (equates to $14,000,000 per day)</a:t>
            </a:r>
          </a:p>
          <a:p>
            <a:pPr marL="800089" lvl="1" indent="-342900"/>
            <a:r>
              <a:rPr lang="en-US">
                <a:solidFill>
                  <a:srgbClr val="3C3D3E"/>
                </a:solidFill>
              </a:rPr>
              <a:t>Serves roughly 10,000,000 people</a:t>
            </a:r>
          </a:p>
          <a:p>
            <a:endParaRPr lang="en-US">
              <a:solidFill>
                <a:srgbClr val="3C3D3E"/>
              </a:solidFill>
            </a:endParaRPr>
          </a:p>
        </p:txBody>
      </p:sp>
      <p:sp>
        <p:nvSpPr>
          <p:cNvPr id="4" name="Slide Number Placeholder 3">
            <a:extLst>
              <a:ext uri="{FF2B5EF4-FFF2-40B4-BE49-F238E27FC236}">
                <a16:creationId xmlns:a16="http://schemas.microsoft.com/office/drawing/2014/main" id="{3A4DD86E-3C3E-49C2-9A06-28AEDEC94EB6}"/>
              </a:ext>
            </a:extLst>
          </p:cNvPr>
          <p:cNvSpPr>
            <a:spLocks noGrp="1"/>
          </p:cNvSpPr>
          <p:nvPr>
            <p:ph type="sldNum" sz="quarter" idx="12"/>
          </p:nvPr>
        </p:nvSpPr>
        <p:spPr/>
        <p:txBody>
          <a:bodyPr/>
          <a:lstStyle/>
          <a:p>
            <a:fld id="{2F62674D-6622-4DB8-A1D1-B921962ADB5D}" type="slidenum">
              <a:rPr lang="en-US" smtClean="0"/>
              <a:pPr/>
              <a:t>126</a:t>
            </a:fld>
            <a:endParaRPr lang="en-US"/>
          </a:p>
        </p:txBody>
      </p:sp>
      <p:pic>
        <p:nvPicPr>
          <p:cNvPr id="6" name="Picture 5">
            <a:extLst>
              <a:ext uri="{FF2B5EF4-FFF2-40B4-BE49-F238E27FC236}">
                <a16:creationId xmlns:a16="http://schemas.microsoft.com/office/drawing/2014/main" id="{CAE68F43-498A-438D-890B-69FF0D234F7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669138" y="3269377"/>
            <a:ext cx="4376699" cy="2829194"/>
          </a:xfrm>
          <a:prstGeom prst="rect">
            <a:avLst/>
          </a:prstGeom>
        </p:spPr>
      </p:pic>
      <p:pic>
        <p:nvPicPr>
          <p:cNvPr id="5" name="Picture 6">
            <a:extLst>
              <a:ext uri="{FF2B5EF4-FFF2-40B4-BE49-F238E27FC236}">
                <a16:creationId xmlns:a16="http://schemas.microsoft.com/office/drawing/2014/main" id="{610E9B07-5D1E-A8EB-5087-1F7BB8EDD88D}"/>
              </a:ext>
            </a:extLst>
          </p:cNvPr>
          <p:cNvPicPr>
            <a:picLocks noChangeAspect="1" noChangeArrowheads="1"/>
          </p:cNvPicPr>
          <p:nvPr/>
        </p:nvPicPr>
        <p:blipFill>
          <a:blip r:embed="rId3"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38573" y="21152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1418611"/>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C645C-8C15-46AD-AE1F-68AEB619E1AD}"/>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C08CE2D2-1B11-438F-A337-69C0A6F05AB7}"/>
              </a:ext>
            </a:extLst>
          </p:cNvPr>
          <p:cNvSpPr>
            <a:spLocks noGrp="1"/>
          </p:cNvSpPr>
          <p:nvPr>
            <p:ph type="sldNum" sz="quarter" idx="12"/>
          </p:nvPr>
        </p:nvSpPr>
        <p:spPr/>
        <p:txBody>
          <a:bodyPr/>
          <a:lstStyle/>
          <a:p>
            <a:fld id="{2F62674D-6622-4DB8-A1D1-B921962ADB5D}" type="slidenum">
              <a:rPr lang="en-US" smtClean="0"/>
              <a:pPr/>
              <a:t>127</a:t>
            </a:fld>
            <a:endParaRPr lang="en-US"/>
          </a:p>
        </p:txBody>
      </p:sp>
      <p:pic>
        <p:nvPicPr>
          <p:cNvPr id="7" name="burst test trimmed 2">
            <a:hlinkClick r:id="" action="ppaction://media"/>
            <a:extLst>
              <a:ext uri="{FF2B5EF4-FFF2-40B4-BE49-F238E27FC236}">
                <a16:creationId xmlns:a16="http://schemas.microsoft.com/office/drawing/2014/main" id="{220C0D37-A5B8-4A5C-A8A3-6EB64107216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405"/>
            <a:ext cx="12192000" cy="6858406"/>
          </a:xfrm>
        </p:spPr>
      </p:pic>
    </p:spTree>
    <p:extLst>
      <p:ext uri="{BB962C8B-B14F-4D97-AF65-F5344CB8AC3E}">
        <p14:creationId xmlns:p14="http://schemas.microsoft.com/office/powerpoint/2010/main" val="1523631625"/>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29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591DD-E3D1-4B95-9A43-35E24E37156B}"/>
              </a:ext>
            </a:extLst>
          </p:cNvPr>
          <p:cNvSpPr>
            <a:spLocks noGrp="1"/>
          </p:cNvSpPr>
          <p:nvPr>
            <p:ph type="title"/>
          </p:nvPr>
        </p:nvSpPr>
        <p:spPr>
          <a:xfrm>
            <a:off x="1814974" y="429133"/>
            <a:ext cx="4812792" cy="1325563"/>
          </a:xfrm>
        </p:spPr>
        <p:txBody>
          <a:bodyPr/>
          <a:lstStyle/>
          <a:p>
            <a:r>
              <a:rPr lang="en-US"/>
              <a:t>Burst test</a:t>
            </a:r>
          </a:p>
        </p:txBody>
      </p:sp>
      <p:sp>
        <p:nvSpPr>
          <p:cNvPr id="3" name="Content Placeholder 2">
            <a:extLst>
              <a:ext uri="{FF2B5EF4-FFF2-40B4-BE49-F238E27FC236}">
                <a16:creationId xmlns:a16="http://schemas.microsoft.com/office/drawing/2014/main" id="{E3BAB411-07FA-4673-A422-3A79DBCDD6E0}"/>
              </a:ext>
            </a:extLst>
          </p:cNvPr>
          <p:cNvSpPr>
            <a:spLocks noGrp="1"/>
          </p:cNvSpPr>
          <p:nvPr>
            <p:ph idx="1"/>
          </p:nvPr>
        </p:nvSpPr>
        <p:spPr/>
        <p:txBody>
          <a:bodyPr>
            <a:normAutofit/>
          </a:bodyPr>
          <a:lstStyle/>
          <a:p>
            <a:pPr marL="0" indent="0" algn="just">
              <a:buNone/>
            </a:pPr>
            <a:r>
              <a:rPr lang="en-US">
                <a:solidFill>
                  <a:srgbClr val="3C3D3E"/>
                </a:solidFill>
              </a:rPr>
              <a:t>A burst test is the process of slowly increasing the pressure inside the pipeline until failure</a:t>
            </a:r>
          </a:p>
          <a:p>
            <a:pPr marL="0" indent="0" algn="just">
              <a:buNone/>
            </a:pPr>
            <a:r>
              <a:rPr lang="en-US" b="0" i="0">
                <a:solidFill>
                  <a:srgbClr val="3C3D3E"/>
                </a:solidFill>
                <a:effectLst/>
              </a:rPr>
              <a:t>Video demonstrates how much energy can be stored inside high-pressure pipelines</a:t>
            </a:r>
          </a:p>
          <a:p>
            <a:pPr algn="just"/>
            <a:endParaRPr lang="en-US">
              <a:solidFill>
                <a:srgbClr val="3C3D3E"/>
              </a:solidFill>
            </a:endParaRPr>
          </a:p>
        </p:txBody>
      </p:sp>
      <p:sp>
        <p:nvSpPr>
          <p:cNvPr id="4" name="Slide Number Placeholder 3">
            <a:extLst>
              <a:ext uri="{FF2B5EF4-FFF2-40B4-BE49-F238E27FC236}">
                <a16:creationId xmlns:a16="http://schemas.microsoft.com/office/drawing/2014/main" id="{71EAA85F-CEE2-42DC-A0C4-4394484E6DE2}"/>
              </a:ext>
            </a:extLst>
          </p:cNvPr>
          <p:cNvSpPr>
            <a:spLocks noGrp="1"/>
          </p:cNvSpPr>
          <p:nvPr>
            <p:ph type="sldNum" sz="quarter" idx="12"/>
          </p:nvPr>
        </p:nvSpPr>
        <p:spPr/>
        <p:txBody>
          <a:bodyPr/>
          <a:lstStyle/>
          <a:p>
            <a:fld id="{2F62674D-6622-4DB8-A1D1-B921962ADB5D}" type="slidenum">
              <a:rPr lang="en-US" smtClean="0"/>
              <a:pPr/>
              <a:t>128</a:t>
            </a:fld>
            <a:endParaRPr lang="en-US"/>
          </a:p>
        </p:txBody>
      </p:sp>
      <p:pic>
        <p:nvPicPr>
          <p:cNvPr id="5" name="Picture 6">
            <a:extLst>
              <a:ext uri="{FF2B5EF4-FFF2-40B4-BE49-F238E27FC236}">
                <a16:creationId xmlns:a16="http://schemas.microsoft.com/office/drawing/2014/main" id="{D60F9FD9-A7F4-5705-2A9A-3706A1D594DB}"/>
              </a:ext>
            </a:extLst>
          </p:cNvPr>
          <p:cNvPicPr>
            <a:picLocks noChangeAspect="1" noChangeArrowheads="1"/>
          </p:cNvPicPr>
          <p:nvPr/>
        </p:nvPicPr>
        <p:blipFill>
          <a:blip r:embed="rId2"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38573" y="21152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874590"/>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55518DC-FABF-4693-A8BB-7013EAB3BB55}"/>
              </a:ext>
            </a:extLst>
          </p:cNvPr>
          <p:cNvSpPr>
            <a:spLocks noGrp="1"/>
          </p:cNvSpPr>
          <p:nvPr>
            <p:ph type="sldNum" sz="quarter" idx="12"/>
          </p:nvPr>
        </p:nvSpPr>
        <p:spPr/>
        <p:txBody>
          <a:bodyPr/>
          <a:lstStyle/>
          <a:p>
            <a:fld id="{2F62674D-6622-4DB8-A1D1-B921962ADB5D}" type="slidenum">
              <a:rPr lang="en-US" smtClean="0"/>
              <a:pPr/>
              <a:t>129</a:t>
            </a:fld>
            <a:endParaRPr lang="en-US"/>
          </a:p>
        </p:txBody>
      </p:sp>
      <p:pic>
        <p:nvPicPr>
          <p:cNvPr id="5" name="fireball trimmed">
            <a:hlinkClick r:id="" action="ppaction://media"/>
            <a:extLst>
              <a:ext uri="{FF2B5EF4-FFF2-40B4-BE49-F238E27FC236}">
                <a16:creationId xmlns:a16="http://schemas.microsoft.com/office/drawing/2014/main" id="{2E719628-AA68-420D-A3E2-93D808D7FC1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233237688"/>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5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 12">
            <a:extLst>
              <a:ext uri="{FF2B5EF4-FFF2-40B4-BE49-F238E27FC236}">
                <a16:creationId xmlns:a16="http://schemas.microsoft.com/office/drawing/2014/main" id="{B2065064-9528-FDCC-1531-D7665CDEE51C}"/>
              </a:ext>
            </a:extLst>
          </p:cNvPr>
          <p:cNvGraphicFramePr/>
          <p:nvPr/>
        </p:nvGraphicFramePr>
        <p:xfrm>
          <a:off x="528754" y="1436907"/>
          <a:ext cx="5648326" cy="48835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4" name="Picture 13" descr="A blue circle with white symbols&#10;&#10;Description automatically generated">
            <a:extLst>
              <a:ext uri="{FF2B5EF4-FFF2-40B4-BE49-F238E27FC236}">
                <a16:creationId xmlns:a16="http://schemas.microsoft.com/office/drawing/2014/main" id="{42E3B6D1-610E-0B6F-AFAE-A73DEB9F19AD}"/>
              </a:ext>
            </a:extLst>
          </p:cNvPr>
          <p:cNvPicPr>
            <a:picLocks noChangeAspect="1"/>
          </p:cNvPicPr>
          <p:nvPr/>
        </p:nvPicPr>
        <p:blipFill>
          <a:blip r:embed="rId7" cstate="screen">
            <a:extLst>
              <a:ext uri="{BEBA8EAE-BF5A-486C-A8C5-ECC9F3942E4B}">
                <a14:imgProps xmlns:a14="http://schemas.microsoft.com/office/drawing/2010/main">
                  <a14:imgLayer r:embed="rId8">
                    <a14:imgEffect>
                      <a14:backgroundRemoval t="5364" b="95402" l="8844" r="89796">
                        <a14:foregroundMark x1="8844" y1="49425" x2="8844" y2="49425"/>
                        <a14:foregroundMark x1="54762" y1="5364" x2="54762" y2="5364"/>
                        <a14:foregroundMark x1="55442" y1="14559" x2="41837" y2="60153"/>
                        <a14:foregroundMark x1="41837" y1="60153" x2="41497" y2="60536"/>
                        <a14:foregroundMark x1="71769" y1="26437" x2="65646" y2="54789"/>
                        <a14:foregroundMark x1="70068" y1="25670" x2="47959" y2="57854"/>
                        <a14:foregroundMark x1="70408" y1="29885" x2="58503" y2="14559"/>
                        <a14:foregroundMark x1="58503" y1="14559" x2="40816" y2="15709"/>
                        <a14:foregroundMark x1="40816" y1="15709" x2="30952" y2="31801"/>
                        <a14:foregroundMark x1="30952" y1="31801" x2="29932" y2="56705"/>
                        <a14:foregroundMark x1="29932" y1="56705" x2="35714" y2="80077"/>
                        <a14:foregroundMark x1="35714" y1="80077" x2="52041" y2="91188"/>
                        <a14:foregroundMark x1="52041" y1="91188" x2="60204" y2="69732"/>
                        <a14:foregroundMark x1="60204" y1="69732" x2="59524" y2="45211"/>
                        <a14:foregroundMark x1="61905" y1="21839" x2="77211" y2="31034"/>
                        <a14:foregroundMark x1="77211" y1="31034" x2="82653" y2="49425"/>
                        <a14:foregroundMark x1="82653" y1="49425" x2="81293" y2="53257"/>
                        <a14:foregroundMark x1="75850" y1="39080" x2="66667" y2="21456"/>
                        <a14:foregroundMark x1="78571" y1="37165" x2="72449" y2="20690"/>
                        <a14:foregroundMark x1="71769" y1="23755" x2="53061" y2="10728"/>
                        <a14:foregroundMark x1="60204" y1="13027" x2="35374" y2="50192"/>
                        <a14:foregroundMark x1="54762" y1="24138" x2="17347" y2="40230"/>
                        <a14:foregroundMark x1="55442" y1="30268" x2="33673" y2="43678"/>
                        <a14:foregroundMark x1="33673" y1="43678" x2="32313" y2="46743"/>
                        <a14:foregroundMark x1="61905" y1="29502" x2="39116" y2="59770"/>
                        <a14:foregroundMark x1="63605" y1="38697" x2="37755" y2="82375"/>
                        <a14:foregroundMark x1="56803" y1="50192" x2="50000" y2="84674"/>
                        <a14:foregroundMark x1="65986" y1="45594" x2="54422" y2="83525"/>
                        <a14:foregroundMark x1="77211" y1="57088" x2="57823" y2="91571"/>
                        <a14:foregroundMark x1="75170" y1="54406" x2="60544" y2="80843"/>
                        <a14:foregroundMark x1="76871" y1="58621" x2="71088" y2="79310"/>
                        <a14:foregroundMark x1="71088" y1="79310" x2="68707" y2="82375"/>
                        <a14:foregroundMark x1="80612" y1="65517" x2="65646" y2="85824"/>
                        <a14:foregroundMark x1="89796" y1="46360" x2="89796" y2="46360"/>
                        <a14:foregroundMark x1="50000" y1="95402" x2="50000" y2="95402"/>
                        <a14:foregroundMark x1="54082" y1="18391" x2="42857" y2="33716"/>
                        <a14:foregroundMark x1="42857" y1="33716" x2="41837" y2="36398"/>
                        <a14:foregroundMark x1="59524" y1="22989" x2="41497" y2="37165"/>
                        <a14:foregroundMark x1="41497" y1="37165" x2="32653" y2="56705"/>
                        <a14:foregroundMark x1="32653" y1="56705" x2="30952" y2="78161"/>
                        <a14:foregroundMark x1="30952" y1="78161" x2="32313" y2="79310"/>
                        <a14:foregroundMark x1="44898" y1="47510" x2="30952" y2="59770"/>
                        <a14:foregroundMark x1="30952" y1="59770" x2="25170" y2="68582"/>
                        <a14:foregroundMark x1="37415" y1="52490" x2="23129" y2="65900"/>
                        <a14:foregroundMark x1="23129" y1="65900" x2="19388" y2="74330"/>
                        <a14:foregroundMark x1="31633" y1="54789" x2="27891" y2="74330"/>
                        <a14:foregroundMark x1="27891" y1="74330" x2="35374" y2="83142"/>
                        <a14:foregroundMark x1="24490" y1="62069" x2="34014" y2="81609"/>
                        <a14:foregroundMark x1="34014" y1="81609" x2="38095" y2="82375"/>
                        <a14:foregroundMark x1="27891" y1="65134" x2="27891" y2="82759"/>
                        <a14:foregroundMark x1="45238" y1="30651" x2="24490" y2="44061"/>
                        <a14:foregroundMark x1="24490" y1="44061" x2="20068" y2="54023"/>
                        <a14:foregroundMark x1="31293" y1="33333" x2="17687" y2="46360"/>
                        <a14:foregroundMark x1="17687" y1="46360" x2="18027" y2="50958"/>
                        <a14:foregroundMark x1="44558" y1="19157" x2="24490" y2="34866"/>
                        <a14:foregroundMark x1="44898" y1="21839" x2="24490" y2="30651"/>
                        <a14:foregroundMark x1="24490" y1="30651" x2="22109" y2="32950"/>
                        <a14:foregroundMark x1="44898" y1="19923" x2="25170" y2="28352"/>
                        <a14:foregroundMark x1="50680" y1="15326" x2="24830" y2="28352"/>
                        <a14:foregroundMark x1="38095" y1="17241" x2="22789" y2="27586"/>
                        <a14:foregroundMark x1="22789" y1="27586" x2="22789" y2="27586"/>
                        <a14:foregroundMark x1="55782" y1="11877" x2="37415" y2="16858"/>
                        <a14:foregroundMark x1="37415" y1="16858" x2="36735" y2="17625"/>
                        <a14:foregroundMark x1="57823" y1="11111" x2="37415" y2="15326"/>
                        <a14:foregroundMark x1="58163" y1="11111" x2="39456" y2="13793"/>
                        <a14:foregroundMark x1="39456" y1="13793" x2="38095" y2="14559"/>
                        <a14:foregroundMark x1="34354" y1="45211" x2="31973" y2="70498"/>
                        <a14:foregroundMark x1="31973" y1="70498" x2="35034" y2="71648"/>
                        <a14:foregroundMark x1="43878" y1="54023" x2="33333" y2="73563"/>
                        <a14:foregroundMark x1="33333" y1="73563" x2="33673" y2="74713"/>
                      </a14:backgroundRemoval>
                    </a14:imgEffect>
                  </a14:imgLayer>
                </a14:imgProps>
              </a:ext>
              <a:ext uri="{28A0092B-C50C-407E-A947-70E740481C1C}">
                <a14:useLocalDpi xmlns:a14="http://schemas.microsoft.com/office/drawing/2010/main"/>
              </a:ext>
            </a:extLst>
          </a:blip>
          <a:stretch>
            <a:fillRect/>
          </a:stretch>
        </p:blipFill>
        <p:spPr>
          <a:xfrm>
            <a:off x="5043380" y="1688855"/>
            <a:ext cx="1159373" cy="1029128"/>
          </a:xfrm>
          <a:prstGeom prst="rect">
            <a:avLst/>
          </a:prstGeom>
        </p:spPr>
      </p:pic>
      <p:pic>
        <p:nvPicPr>
          <p:cNvPr id="15" name="Picture 14" descr="A blue circle with white symbols&#10;&#10;Description automatically generated">
            <a:extLst>
              <a:ext uri="{FF2B5EF4-FFF2-40B4-BE49-F238E27FC236}">
                <a16:creationId xmlns:a16="http://schemas.microsoft.com/office/drawing/2014/main" id="{C9F018FD-D1FD-B272-F094-A4691FCFA353}"/>
              </a:ext>
            </a:extLst>
          </p:cNvPr>
          <p:cNvPicPr>
            <a:picLocks noChangeAspect="1"/>
          </p:cNvPicPr>
          <p:nvPr/>
        </p:nvPicPr>
        <p:blipFill>
          <a:blip r:embed="rId7" cstate="screen">
            <a:extLst>
              <a:ext uri="{BEBA8EAE-BF5A-486C-A8C5-ECC9F3942E4B}">
                <a14:imgProps xmlns:a14="http://schemas.microsoft.com/office/drawing/2010/main">
                  <a14:imgLayer r:embed="rId8">
                    <a14:imgEffect>
                      <a14:backgroundRemoval t="5364" b="95402" l="8844" r="89796">
                        <a14:foregroundMark x1="8844" y1="49425" x2="8844" y2="49425"/>
                        <a14:foregroundMark x1="54762" y1="5364" x2="54762" y2="5364"/>
                        <a14:foregroundMark x1="55442" y1="14559" x2="41837" y2="60153"/>
                        <a14:foregroundMark x1="41837" y1="60153" x2="41497" y2="60536"/>
                        <a14:foregroundMark x1="71769" y1="26437" x2="65646" y2="54789"/>
                        <a14:foregroundMark x1="70068" y1="25670" x2="47959" y2="57854"/>
                        <a14:foregroundMark x1="70408" y1="29885" x2="58503" y2="14559"/>
                        <a14:foregroundMark x1="58503" y1="14559" x2="40816" y2="15709"/>
                        <a14:foregroundMark x1="40816" y1="15709" x2="30952" y2="31801"/>
                        <a14:foregroundMark x1="30952" y1="31801" x2="29932" y2="56705"/>
                        <a14:foregroundMark x1="29932" y1="56705" x2="35714" y2="80077"/>
                        <a14:foregroundMark x1="35714" y1="80077" x2="52041" y2="91188"/>
                        <a14:foregroundMark x1="52041" y1="91188" x2="60204" y2="69732"/>
                        <a14:foregroundMark x1="60204" y1="69732" x2="59524" y2="45211"/>
                        <a14:foregroundMark x1="61905" y1="21839" x2="77211" y2="31034"/>
                        <a14:foregroundMark x1="77211" y1="31034" x2="82653" y2="49425"/>
                        <a14:foregroundMark x1="82653" y1="49425" x2="81293" y2="53257"/>
                        <a14:foregroundMark x1="75850" y1="39080" x2="66667" y2="21456"/>
                        <a14:foregroundMark x1="78571" y1="37165" x2="72449" y2="20690"/>
                        <a14:foregroundMark x1="71769" y1="23755" x2="53061" y2="10728"/>
                        <a14:foregroundMark x1="60204" y1="13027" x2="35374" y2="50192"/>
                        <a14:foregroundMark x1="54762" y1="24138" x2="17347" y2="40230"/>
                        <a14:foregroundMark x1="55442" y1="30268" x2="33673" y2="43678"/>
                        <a14:foregroundMark x1="33673" y1="43678" x2="32313" y2="46743"/>
                        <a14:foregroundMark x1="61905" y1="29502" x2="39116" y2="59770"/>
                        <a14:foregroundMark x1="63605" y1="38697" x2="37755" y2="82375"/>
                        <a14:foregroundMark x1="56803" y1="50192" x2="50000" y2="84674"/>
                        <a14:foregroundMark x1="65986" y1="45594" x2="54422" y2="83525"/>
                        <a14:foregroundMark x1="77211" y1="57088" x2="57823" y2="91571"/>
                        <a14:foregroundMark x1="75170" y1="54406" x2="60544" y2="80843"/>
                        <a14:foregroundMark x1="76871" y1="58621" x2="71088" y2="79310"/>
                        <a14:foregroundMark x1="71088" y1="79310" x2="68707" y2="82375"/>
                        <a14:foregroundMark x1="80612" y1="65517" x2="65646" y2="85824"/>
                        <a14:foregroundMark x1="89796" y1="46360" x2="89796" y2="46360"/>
                        <a14:foregroundMark x1="50000" y1="95402" x2="50000" y2="95402"/>
                        <a14:foregroundMark x1="54082" y1="18391" x2="42857" y2="33716"/>
                        <a14:foregroundMark x1="42857" y1="33716" x2="41837" y2="36398"/>
                        <a14:foregroundMark x1="59524" y1="22989" x2="41497" y2="37165"/>
                        <a14:foregroundMark x1="41497" y1="37165" x2="32653" y2="56705"/>
                        <a14:foregroundMark x1="32653" y1="56705" x2="30952" y2="78161"/>
                        <a14:foregroundMark x1="30952" y1="78161" x2="32313" y2="79310"/>
                        <a14:foregroundMark x1="44898" y1="47510" x2="30952" y2="59770"/>
                        <a14:foregroundMark x1="30952" y1="59770" x2="25170" y2="68582"/>
                        <a14:foregroundMark x1="37415" y1="52490" x2="23129" y2="65900"/>
                        <a14:foregroundMark x1="23129" y1="65900" x2="19388" y2="74330"/>
                        <a14:foregroundMark x1="31633" y1="54789" x2="27891" y2="74330"/>
                        <a14:foregroundMark x1="27891" y1="74330" x2="35374" y2="83142"/>
                        <a14:foregroundMark x1="24490" y1="62069" x2="34014" y2="81609"/>
                        <a14:foregroundMark x1="34014" y1="81609" x2="38095" y2="82375"/>
                        <a14:foregroundMark x1="27891" y1="65134" x2="27891" y2="82759"/>
                        <a14:foregroundMark x1="45238" y1="30651" x2="24490" y2="44061"/>
                        <a14:foregroundMark x1="24490" y1="44061" x2="20068" y2="54023"/>
                        <a14:foregroundMark x1="31293" y1="33333" x2="17687" y2="46360"/>
                        <a14:foregroundMark x1="17687" y1="46360" x2="18027" y2="50958"/>
                        <a14:foregroundMark x1="44558" y1="19157" x2="24490" y2="34866"/>
                        <a14:foregroundMark x1="44898" y1="21839" x2="24490" y2="30651"/>
                        <a14:foregroundMark x1="24490" y1="30651" x2="22109" y2="32950"/>
                        <a14:foregroundMark x1="44898" y1="19923" x2="25170" y2="28352"/>
                        <a14:foregroundMark x1="50680" y1="15326" x2="24830" y2="28352"/>
                        <a14:foregroundMark x1="38095" y1="17241" x2="22789" y2="27586"/>
                        <a14:foregroundMark x1="22789" y1="27586" x2="22789" y2="27586"/>
                        <a14:foregroundMark x1="55782" y1="11877" x2="37415" y2="16858"/>
                        <a14:foregroundMark x1="37415" y1="16858" x2="36735" y2="17625"/>
                        <a14:foregroundMark x1="57823" y1="11111" x2="37415" y2="15326"/>
                        <a14:foregroundMark x1="58163" y1="11111" x2="39456" y2="13793"/>
                        <a14:foregroundMark x1="39456" y1="13793" x2="38095" y2="14559"/>
                        <a14:foregroundMark x1="34354" y1="45211" x2="31973" y2="70498"/>
                        <a14:foregroundMark x1="31973" y1="70498" x2="35034" y2="71648"/>
                        <a14:foregroundMark x1="43878" y1="54023" x2="33333" y2="73563"/>
                        <a14:foregroundMark x1="33333" y1="73563" x2="33673" y2="74713"/>
                      </a14:backgroundRemoval>
                    </a14:imgEffect>
                  </a14:imgLayer>
                </a14:imgProps>
              </a:ext>
              <a:ext uri="{28A0092B-C50C-407E-A947-70E740481C1C}">
                <a14:useLocalDpi xmlns:a14="http://schemas.microsoft.com/office/drawing/2010/main"/>
              </a:ext>
            </a:extLst>
          </a:blip>
          <a:stretch>
            <a:fillRect/>
          </a:stretch>
        </p:blipFill>
        <p:spPr>
          <a:xfrm>
            <a:off x="4614985" y="2807364"/>
            <a:ext cx="1159373" cy="1029128"/>
          </a:xfrm>
          <a:prstGeom prst="rect">
            <a:avLst/>
          </a:prstGeom>
        </p:spPr>
      </p:pic>
      <p:pic>
        <p:nvPicPr>
          <p:cNvPr id="16" name="Picture 15" descr="A blue circle with white symbols&#10;&#10;Description automatically generated">
            <a:extLst>
              <a:ext uri="{FF2B5EF4-FFF2-40B4-BE49-F238E27FC236}">
                <a16:creationId xmlns:a16="http://schemas.microsoft.com/office/drawing/2014/main" id="{4D82CFAF-4F9B-5848-0A85-3A4BA25D9B65}"/>
              </a:ext>
            </a:extLst>
          </p:cNvPr>
          <p:cNvPicPr>
            <a:picLocks noChangeAspect="1"/>
          </p:cNvPicPr>
          <p:nvPr/>
        </p:nvPicPr>
        <p:blipFill>
          <a:blip r:embed="rId7" cstate="screen">
            <a:extLst>
              <a:ext uri="{BEBA8EAE-BF5A-486C-A8C5-ECC9F3942E4B}">
                <a14:imgProps xmlns:a14="http://schemas.microsoft.com/office/drawing/2010/main">
                  <a14:imgLayer r:embed="rId8">
                    <a14:imgEffect>
                      <a14:backgroundRemoval t="5364" b="95402" l="8844" r="89796">
                        <a14:foregroundMark x1="8844" y1="49425" x2="8844" y2="49425"/>
                        <a14:foregroundMark x1="54762" y1="5364" x2="54762" y2="5364"/>
                        <a14:foregroundMark x1="55442" y1="14559" x2="41837" y2="60153"/>
                        <a14:foregroundMark x1="41837" y1="60153" x2="41497" y2="60536"/>
                        <a14:foregroundMark x1="71769" y1="26437" x2="65646" y2="54789"/>
                        <a14:foregroundMark x1="70068" y1="25670" x2="47959" y2="57854"/>
                        <a14:foregroundMark x1="70408" y1="29885" x2="58503" y2="14559"/>
                        <a14:foregroundMark x1="58503" y1="14559" x2="40816" y2="15709"/>
                        <a14:foregroundMark x1="40816" y1="15709" x2="30952" y2="31801"/>
                        <a14:foregroundMark x1="30952" y1="31801" x2="29932" y2="56705"/>
                        <a14:foregroundMark x1="29932" y1="56705" x2="35714" y2="80077"/>
                        <a14:foregroundMark x1="35714" y1="80077" x2="52041" y2="91188"/>
                        <a14:foregroundMark x1="52041" y1="91188" x2="60204" y2="69732"/>
                        <a14:foregroundMark x1="60204" y1="69732" x2="59524" y2="45211"/>
                        <a14:foregroundMark x1="61905" y1="21839" x2="77211" y2="31034"/>
                        <a14:foregroundMark x1="77211" y1="31034" x2="82653" y2="49425"/>
                        <a14:foregroundMark x1="82653" y1="49425" x2="81293" y2="53257"/>
                        <a14:foregroundMark x1="75850" y1="39080" x2="66667" y2="21456"/>
                        <a14:foregroundMark x1="78571" y1="37165" x2="72449" y2="20690"/>
                        <a14:foregroundMark x1="71769" y1="23755" x2="53061" y2="10728"/>
                        <a14:foregroundMark x1="60204" y1="13027" x2="35374" y2="50192"/>
                        <a14:foregroundMark x1="54762" y1="24138" x2="17347" y2="40230"/>
                        <a14:foregroundMark x1="55442" y1="30268" x2="33673" y2="43678"/>
                        <a14:foregroundMark x1="33673" y1="43678" x2="32313" y2="46743"/>
                        <a14:foregroundMark x1="61905" y1="29502" x2="39116" y2="59770"/>
                        <a14:foregroundMark x1="63605" y1="38697" x2="37755" y2="82375"/>
                        <a14:foregroundMark x1="56803" y1="50192" x2="50000" y2="84674"/>
                        <a14:foregroundMark x1="65986" y1="45594" x2="54422" y2="83525"/>
                        <a14:foregroundMark x1="77211" y1="57088" x2="57823" y2="91571"/>
                        <a14:foregroundMark x1="75170" y1="54406" x2="60544" y2="80843"/>
                        <a14:foregroundMark x1="76871" y1="58621" x2="71088" y2="79310"/>
                        <a14:foregroundMark x1="71088" y1="79310" x2="68707" y2="82375"/>
                        <a14:foregroundMark x1="80612" y1="65517" x2="65646" y2="85824"/>
                        <a14:foregroundMark x1="89796" y1="46360" x2="89796" y2="46360"/>
                        <a14:foregroundMark x1="50000" y1="95402" x2="50000" y2="95402"/>
                        <a14:foregroundMark x1="54082" y1="18391" x2="42857" y2="33716"/>
                        <a14:foregroundMark x1="42857" y1="33716" x2="41837" y2="36398"/>
                        <a14:foregroundMark x1="59524" y1="22989" x2="41497" y2="37165"/>
                        <a14:foregroundMark x1="41497" y1="37165" x2="32653" y2="56705"/>
                        <a14:foregroundMark x1="32653" y1="56705" x2="30952" y2="78161"/>
                        <a14:foregroundMark x1="30952" y1="78161" x2="32313" y2="79310"/>
                        <a14:foregroundMark x1="44898" y1="47510" x2="30952" y2="59770"/>
                        <a14:foregroundMark x1="30952" y1="59770" x2="25170" y2="68582"/>
                        <a14:foregroundMark x1="37415" y1="52490" x2="23129" y2="65900"/>
                        <a14:foregroundMark x1="23129" y1="65900" x2="19388" y2="74330"/>
                        <a14:foregroundMark x1="31633" y1="54789" x2="27891" y2="74330"/>
                        <a14:foregroundMark x1="27891" y1="74330" x2="35374" y2="83142"/>
                        <a14:foregroundMark x1="24490" y1="62069" x2="34014" y2="81609"/>
                        <a14:foregroundMark x1="34014" y1="81609" x2="38095" y2="82375"/>
                        <a14:foregroundMark x1="27891" y1="65134" x2="27891" y2="82759"/>
                        <a14:foregroundMark x1="45238" y1="30651" x2="24490" y2="44061"/>
                        <a14:foregroundMark x1="24490" y1="44061" x2="20068" y2="54023"/>
                        <a14:foregroundMark x1="31293" y1="33333" x2="17687" y2="46360"/>
                        <a14:foregroundMark x1="17687" y1="46360" x2="18027" y2="50958"/>
                        <a14:foregroundMark x1="44558" y1="19157" x2="24490" y2="34866"/>
                        <a14:foregroundMark x1="44898" y1="21839" x2="24490" y2="30651"/>
                        <a14:foregroundMark x1="24490" y1="30651" x2="22109" y2="32950"/>
                        <a14:foregroundMark x1="44898" y1="19923" x2="25170" y2="28352"/>
                        <a14:foregroundMark x1="50680" y1="15326" x2="24830" y2="28352"/>
                        <a14:foregroundMark x1="38095" y1="17241" x2="22789" y2="27586"/>
                        <a14:foregroundMark x1="22789" y1="27586" x2="22789" y2="27586"/>
                        <a14:foregroundMark x1="55782" y1="11877" x2="37415" y2="16858"/>
                        <a14:foregroundMark x1="37415" y1="16858" x2="36735" y2="17625"/>
                        <a14:foregroundMark x1="57823" y1="11111" x2="37415" y2="15326"/>
                        <a14:foregroundMark x1="58163" y1="11111" x2="39456" y2="13793"/>
                        <a14:foregroundMark x1="39456" y1="13793" x2="38095" y2="14559"/>
                        <a14:foregroundMark x1="34354" y1="45211" x2="31973" y2="70498"/>
                        <a14:foregroundMark x1="31973" y1="70498" x2="35034" y2="71648"/>
                        <a14:foregroundMark x1="43878" y1="54023" x2="33333" y2="73563"/>
                        <a14:foregroundMark x1="33333" y1="73563" x2="33673" y2="74713"/>
                      </a14:backgroundRemoval>
                    </a14:imgEffect>
                  </a14:imgLayer>
                </a14:imgProps>
              </a:ext>
              <a:ext uri="{28A0092B-C50C-407E-A947-70E740481C1C}">
                <a14:useLocalDpi xmlns:a14="http://schemas.microsoft.com/office/drawing/2010/main"/>
              </a:ext>
            </a:extLst>
          </a:blip>
          <a:stretch>
            <a:fillRect/>
          </a:stretch>
        </p:blipFill>
        <p:spPr>
          <a:xfrm>
            <a:off x="4614988" y="3925874"/>
            <a:ext cx="1159372" cy="1029128"/>
          </a:xfrm>
          <a:prstGeom prst="rect">
            <a:avLst/>
          </a:prstGeom>
        </p:spPr>
      </p:pic>
      <p:pic>
        <p:nvPicPr>
          <p:cNvPr id="17" name="Picture 16" descr="A blue circle with white symbols&#10;&#10;Description automatically generated">
            <a:extLst>
              <a:ext uri="{FF2B5EF4-FFF2-40B4-BE49-F238E27FC236}">
                <a16:creationId xmlns:a16="http://schemas.microsoft.com/office/drawing/2014/main" id="{76CF70CA-BB0B-65C9-6FF0-62E148E1AC4C}"/>
              </a:ext>
            </a:extLst>
          </p:cNvPr>
          <p:cNvPicPr>
            <a:picLocks noChangeAspect="1"/>
          </p:cNvPicPr>
          <p:nvPr/>
        </p:nvPicPr>
        <p:blipFill>
          <a:blip r:embed="rId7" cstate="screen">
            <a:extLst>
              <a:ext uri="{BEBA8EAE-BF5A-486C-A8C5-ECC9F3942E4B}">
                <a14:imgProps xmlns:a14="http://schemas.microsoft.com/office/drawing/2010/main">
                  <a14:imgLayer r:embed="rId8">
                    <a14:imgEffect>
                      <a14:backgroundRemoval t="5364" b="95402" l="8844" r="89796">
                        <a14:foregroundMark x1="8844" y1="49425" x2="8844" y2="49425"/>
                        <a14:foregroundMark x1="54762" y1="5364" x2="54762" y2="5364"/>
                        <a14:foregroundMark x1="55442" y1="14559" x2="41837" y2="60153"/>
                        <a14:foregroundMark x1="41837" y1="60153" x2="41497" y2="60536"/>
                        <a14:foregroundMark x1="71769" y1="26437" x2="65646" y2="54789"/>
                        <a14:foregroundMark x1="70068" y1="25670" x2="47959" y2="57854"/>
                        <a14:foregroundMark x1="70408" y1="29885" x2="58503" y2="14559"/>
                        <a14:foregroundMark x1="58503" y1="14559" x2="40816" y2="15709"/>
                        <a14:foregroundMark x1="40816" y1="15709" x2="30952" y2="31801"/>
                        <a14:foregroundMark x1="30952" y1="31801" x2="29932" y2="56705"/>
                        <a14:foregroundMark x1="29932" y1="56705" x2="35714" y2="80077"/>
                        <a14:foregroundMark x1="35714" y1="80077" x2="52041" y2="91188"/>
                        <a14:foregroundMark x1="52041" y1="91188" x2="60204" y2="69732"/>
                        <a14:foregroundMark x1="60204" y1="69732" x2="59524" y2="45211"/>
                        <a14:foregroundMark x1="61905" y1="21839" x2="77211" y2="31034"/>
                        <a14:foregroundMark x1="77211" y1="31034" x2="82653" y2="49425"/>
                        <a14:foregroundMark x1="82653" y1="49425" x2="81293" y2="53257"/>
                        <a14:foregroundMark x1="75850" y1="39080" x2="66667" y2="21456"/>
                        <a14:foregroundMark x1="78571" y1="37165" x2="72449" y2="20690"/>
                        <a14:foregroundMark x1="71769" y1="23755" x2="53061" y2="10728"/>
                        <a14:foregroundMark x1="60204" y1="13027" x2="35374" y2="50192"/>
                        <a14:foregroundMark x1="54762" y1="24138" x2="17347" y2="40230"/>
                        <a14:foregroundMark x1="55442" y1="30268" x2="33673" y2="43678"/>
                        <a14:foregroundMark x1="33673" y1="43678" x2="32313" y2="46743"/>
                        <a14:foregroundMark x1="61905" y1="29502" x2="39116" y2="59770"/>
                        <a14:foregroundMark x1="63605" y1="38697" x2="37755" y2="82375"/>
                        <a14:foregroundMark x1="56803" y1="50192" x2="50000" y2="84674"/>
                        <a14:foregroundMark x1="65986" y1="45594" x2="54422" y2="83525"/>
                        <a14:foregroundMark x1="77211" y1="57088" x2="57823" y2="91571"/>
                        <a14:foregroundMark x1="75170" y1="54406" x2="60544" y2="80843"/>
                        <a14:foregroundMark x1="76871" y1="58621" x2="71088" y2="79310"/>
                        <a14:foregroundMark x1="71088" y1="79310" x2="68707" y2="82375"/>
                        <a14:foregroundMark x1="80612" y1="65517" x2="65646" y2="85824"/>
                        <a14:foregroundMark x1="89796" y1="46360" x2="89796" y2="46360"/>
                        <a14:foregroundMark x1="50000" y1="95402" x2="50000" y2="95402"/>
                        <a14:foregroundMark x1="54082" y1="18391" x2="42857" y2="33716"/>
                        <a14:foregroundMark x1="42857" y1="33716" x2="41837" y2="36398"/>
                        <a14:foregroundMark x1="59524" y1="22989" x2="41497" y2="37165"/>
                        <a14:foregroundMark x1="41497" y1="37165" x2="32653" y2="56705"/>
                        <a14:foregroundMark x1="32653" y1="56705" x2="30952" y2="78161"/>
                        <a14:foregroundMark x1="30952" y1="78161" x2="32313" y2="79310"/>
                        <a14:foregroundMark x1="44898" y1="47510" x2="30952" y2="59770"/>
                        <a14:foregroundMark x1="30952" y1="59770" x2="25170" y2="68582"/>
                        <a14:foregroundMark x1="37415" y1="52490" x2="23129" y2="65900"/>
                        <a14:foregroundMark x1="23129" y1="65900" x2="19388" y2="74330"/>
                        <a14:foregroundMark x1="31633" y1="54789" x2="27891" y2="74330"/>
                        <a14:foregroundMark x1="27891" y1="74330" x2="35374" y2="83142"/>
                        <a14:foregroundMark x1="24490" y1="62069" x2="34014" y2="81609"/>
                        <a14:foregroundMark x1="34014" y1="81609" x2="38095" y2="82375"/>
                        <a14:foregroundMark x1="27891" y1="65134" x2="27891" y2="82759"/>
                        <a14:foregroundMark x1="45238" y1="30651" x2="24490" y2="44061"/>
                        <a14:foregroundMark x1="24490" y1="44061" x2="20068" y2="54023"/>
                        <a14:foregroundMark x1="31293" y1="33333" x2="17687" y2="46360"/>
                        <a14:foregroundMark x1="17687" y1="46360" x2="18027" y2="50958"/>
                        <a14:foregroundMark x1="44558" y1="19157" x2="24490" y2="34866"/>
                        <a14:foregroundMark x1="44898" y1="21839" x2="24490" y2="30651"/>
                        <a14:foregroundMark x1="24490" y1="30651" x2="22109" y2="32950"/>
                        <a14:foregroundMark x1="44898" y1="19923" x2="25170" y2="28352"/>
                        <a14:foregroundMark x1="50680" y1="15326" x2="24830" y2="28352"/>
                        <a14:foregroundMark x1="38095" y1="17241" x2="22789" y2="27586"/>
                        <a14:foregroundMark x1="22789" y1="27586" x2="22789" y2="27586"/>
                        <a14:foregroundMark x1="55782" y1="11877" x2="37415" y2="16858"/>
                        <a14:foregroundMark x1="37415" y1="16858" x2="36735" y2="17625"/>
                        <a14:foregroundMark x1="57823" y1="11111" x2="37415" y2="15326"/>
                        <a14:foregroundMark x1="58163" y1="11111" x2="39456" y2="13793"/>
                        <a14:foregroundMark x1="39456" y1="13793" x2="38095" y2="14559"/>
                        <a14:foregroundMark x1="34354" y1="45211" x2="31973" y2="70498"/>
                        <a14:foregroundMark x1="31973" y1="70498" x2="35034" y2="71648"/>
                        <a14:foregroundMark x1="43878" y1="54023" x2="33333" y2="73563"/>
                        <a14:foregroundMark x1="33333" y1="73563" x2="33673" y2="74713"/>
                      </a14:backgroundRemoval>
                    </a14:imgEffect>
                  </a14:imgLayer>
                </a14:imgProps>
              </a:ext>
              <a:ext uri="{28A0092B-C50C-407E-A947-70E740481C1C}">
                <a14:useLocalDpi xmlns:a14="http://schemas.microsoft.com/office/drawing/2010/main"/>
              </a:ext>
            </a:extLst>
          </a:blip>
          <a:stretch>
            <a:fillRect/>
          </a:stretch>
        </p:blipFill>
        <p:spPr>
          <a:xfrm>
            <a:off x="5043382" y="5060235"/>
            <a:ext cx="1159372" cy="1029128"/>
          </a:xfrm>
          <a:prstGeom prst="rect">
            <a:avLst/>
          </a:prstGeom>
        </p:spPr>
      </p:pic>
      <p:sp>
        <p:nvSpPr>
          <p:cNvPr id="19" name="Subtitle 2">
            <a:extLst>
              <a:ext uri="{FF2B5EF4-FFF2-40B4-BE49-F238E27FC236}">
                <a16:creationId xmlns:a16="http://schemas.microsoft.com/office/drawing/2014/main" id="{774AE61D-E18B-DE32-2ACB-E8AB00E48E51}"/>
              </a:ext>
            </a:extLst>
          </p:cNvPr>
          <p:cNvSpPr txBox="1">
            <a:spLocks/>
          </p:cNvSpPr>
          <p:nvPr/>
        </p:nvSpPr>
        <p:spPr>
          <a:xfrm>
            <a:off x="6594182" y="2845892"/>
            <a:ext cx="5375776" cy="3474538"/>
          </a:xfrm>
          <a:prstGeom prst="rect">
            <a:avLst/>
          </a:prstGeom>
          <a:noFill/>
          <a:ln w="9525" cap="flat" cmpd="sng" algn="ctr">
            <a:noFill/>
            <a:prstDash val="solid"/>
          </a:ln>
          <a:effectLst>
            <a:outerShdw blurRad="40000" dist="20000" dir="5400000" rotWithShape="0">
              <a:srgbClr val="000000">
                <a:alpha val="38000"/>
              </a:srgbClr>
            </a:outerShdw>
          </a:effectLst>
        </p:spPr>
        <p:txBody>
          <a:bodyPr vert="horz" lIns="68580" tIns="34290" rIns="68580" bIns="34290" rtlCol="0">
            <a:normAutofit lnSpcReduction="10000"/>
          </a:bodyPr>
          <a:lstStyle>
            <a:lvl1pPr marL="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Courier New" pitchFamily="49" charset="0"/>
              <a:buNone/>
              <a:defRPr sz="1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Courier New" pitchFamily="49"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Courier New" pitchFamily="49"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Courier New" pitchFamily="49"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algn="l" defTabSz="685800">
              <a:defRPr/>
            </a:pPr>
            <a:r>
              <a:rPr lang="en-US" sz="1800">
                <a:solidFill>
                  <a:schemeClr val="tx1"/>
                </a:solidFill>
                <a:latin typeface="Aptos" panose="020B0004020202020204" pitchFamily="34" charset="0"/>
              </a:rPr>
              <a:t>"Fit for Duty," encompasses not just physical readiness but also mental well-being. As we navigate through our work in the oil and gas industry it's essential to recognize that mental health plays a significant role in ensuring we are fit for duty.</a:t>
            </a:r>
          </a:p>
          <a:p>
            <a:pPr algn="l" defTabSz="685800">
              <a:defRPr/>
            </a:pPr>
            <a:endParaRPr lang="en-US" sz="1800">
              <a:solidFill>
                <a:schemeClr val="tx1"/>
              </a:solidFill>
              <a:latin typeface="Aptos" panose="020B0004020202020204" pitchFamily="34" charset="0"/>
            </a:endParaRPr>
          </a:p>
          <a:p>
            <a:pPr algn="l" defTabSz="685800">
              <a:defRPr/>
            </a:pPr>
            <a:r>
              <a:rPr lang="en-US" sz="1800">
                <a:solidFill>
                  <a:schemeClr val="tx1"/>
                </a:solidFill>
                <a:latin typeface="Aptos" panose="020B0004020202020204" pitchFamily="34" charset="0"/>
              </a:rPr>
              <a:t>Being fit for duty traditionally involves being sober, well-rested, and physically capable of performing our tasks safely. However, we must also acknowledge that mental health is equally crucial. Mental wellness impacts our ability to focus, make sound decisions, and react appropriately to changing situations on the job.</a:t>
            </a:r>
          </a:p>
          <a:p>
            <a:pPr algn="l" defTabSz="685800">
              <a:defRPr/>
            </a:pPr>
            <a:endParaRPr lang="en-CA" sz="1350" b="1">
              <a:solidFill>
                <a:schemeClr val="tx2"/>
              </a:solidFill>
              <a:latin typeface="Söhne"/>
            </a:endParaRPr>
          </a:p>
        </p:txBody>
      </p:sp>
      <p:pic>
        <p:nvPicPr>
          <p:cNvPr id="20" name="Picture 19" descr="A close-up of a few information&#10;&#10;Description automatically generated">
            <a:extLst>
              <a:ext uri="{FF2B5EF4-FFF2-40B4-BE49-F238E27FC236}">
                <a16:creationId xmlns:a16="http://schemas.microsoft.com/office/drawing/2014/main" id="{60027B2F-75E9-17BC-4184-E98F2A98C87F}"/>
              </a:ext>
            </a:extLst>
          </p:cNvPr>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6594182" y="733110"/>
            <a:ext cx="5075574" cy="1687732"/>
          </a:xfrm>
          <a:prstGeom prst="rect">
            <a:avLst/>
          </a:prstGeom>
          <a:noFill/>
          <a:ln>
            <a:noFill/>
          </a:ln>
        </p:spPr>
      </p:pic>
      <p:pic>
        <p:nvPicPr>
          <p:cNvPr id="4" name="Picture 3">
            <a:extLst>
              <a:ext uri="{FF2B5EF4-FFF2-40B4-BE49-F238E27FC236}">
                <a16:creationId xmlns:a16="http://schemas.microsoft.com/office/drawing/2014/main" id="{1C3E8E1F-FB94-8722-6B9F-38D1CD925E53}"/>
              </a:ext>
            </a:extLst>
          </p:cNvPr>
          <p:cNvPicPr>
            <a:picLocks noChangeAspect="1" noChangeArrowheads="1"/>
          </p:cNvPicPr>
          <p:nvPr/>
        </p:nvPicPr>
        <p:blipFill>
          <a:blip r:embed="rId10"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2006884"/>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591DD-E3D1-4B95-9A43-35E24E37156B}"/>
              </a:ext>
            </a:extLst>
          </p:cNvPr>
          <p:cNvSpPr>
            <a:spLocks noGrp="1"/>
          </p:cNvSpPr>
          <p:nvPr>
            <p:ph type="title"/>
          </p:nvPr>
        </p:nvSpPr>
        <p:spPr>
          <a:xfrm>
            <a:off x="1834896" y="500062"/>
            <a:ext cx="6339840" cy="1325563"/>
          </a:xfrm>
        </p:spPr>
        <p:txBody>
          <a:bodyPr/>
          <a:lstStyle/>
          <a:p>
            <a:r>
              <a:rPr lang="en-US"/>
              <a:t>Natural gas pipeline fire</a:t>
            </a:r>
          </a:p>
        </p:txBody>
      </p:sp>
      <p:sp>
        <p:nvSpPr>
          <p:cNvPr id="3" name="Content Placeholder 2">
            <a:extLst>
              <a:ext uri="{FF2B5EF4-FFF2-40B4-BE49-F238E27FC236}">
                <a16:creationId xmlns:a16="http://schemas.microsoft.com/office/drawing/2014/main" id="{E3BAB411-07FA-4673-A422-3A79DBCDD6E0}"/>
              </a:ext>
            </a:extLst>
          </p:cNvPr>
          <p:cNvSpPr>
            <a:spLocks noGrp="1"/>
          </p:cNvSpPr>
          <p:nvPr>
            <p:ph idx="1"/>
          </p:nvPr>
        </p:nvSpPr>
        <p:spPr/>
        <p:txBody>
          <a:bodyPr>
            <a:normAutofit/>
          </a:bodyPr>
          <a:lstStyle/>
          <a:p>
            <a:pPr marL="0" indent="0" algn="just">
              <a:buNone/>
            </a:pPr>
            <a:r>
              <a:rPr lang="en-US">
                <a:solidFill>
                  <a:srgbClr val="3C3D3E"/>
                </a:solidFill>
              </a:rPr>
              <a:t>On January 25, 2014, a fire occurred on TransCanada’s Canadian Mainline natural gas pipeline system near the community of Otterburne, Manitoba</a:t>
            </a:r>
          </a:p>
          <a:p>
            <a:pPr marL="0" indent="0" algn="just">
              <a:buNone/>
            </a:pPr>
            <a:r>
              <a:rPr lang="en-US">
                <a:solidFill>
                  <a:srgbClr val="3C3D3E"/>
                </a:solidFill>
              </a:rPr>
              <a:t>The incident left more than 4,000 people without natural gas service in the middle of winter</a:t>
            </a:r>
          </a:p>
          <a:p>
            <a:pPr marL="0" indent="0" algn="just">
              <a:buNone/>
            </a:pPr>
            <a:r>
              <a:rPr lang="en-US">
                <a:solidFill>
                  <a:srgbClr val="3C3D3E"/>
                </a:solidFill>
              </a:rPr>
              <a:t>Caused by a manufacturing defect in a valve assembly</a:t>
            </a:r>
          </a:p>
        </p:txBody>
      </p:sp>
      <p:sp>
        <p:nvSpPr>
          <p:cNvPr id="4" name="Slide Number Placeholder 3">
            <a:extLst>
              <a:ext uri="{FF2B5EF4-FFF2-40B4-BE49-F238E27FC236}">
                <a16:creationId xmlns:a16="http://schemas.microsoft.com/office/drawing/2014/main" id="{71EAA85F-CEE2-42DC-A0C4-4394484E6DE2}"/>
              </a:ext>
            </a:extLst>
          </p:cNvPr>
          <p:cNvSpPr>
            <a:spLocks noGrp="1"/>
          </p:cNvSpPr>
          <p:nvPr>
            <p:ph type="sldNum" sz="quarter" idx="12"/>
          </p:nvPr>
        </p:nvSpPr>
        <p:spPr/>
        <p:txBody>
          <a:bodyPr/>
          <a:lstStyle/>
          <a:p>
            <a:fld id="{2F62674D-6622-4DB8-A1D1-B921962ADB5D}" type="slidenum">
              <a:rPr lang="en-US" smtClean="0"/>
              <a:pPr/>
              <a:t>130</a:t>
            </a:fld>
            <a:endParaRPr lang="en-US"/>
          </a:p>
        </p:txBody>
      </p:sp>
      <p:pic>
        <p:nvPicPr>
          <p:cNvPr id="5" name="Picture 6">
            <a:extLst>
              <a:ext uri="{FF2B5EF4-FFF2-40B4-BE49-F238E27FC236}">
                <a16:creationId xmlns:a16="http://schemas.microsoft.com/office/drawing/2014/main" id="{BC718706-C5AB-3D81-9519-4A835DA96F81}"/>
              </a:ext>
            </a:extLst>
          </p:cNvPr>
          <p:cNvPicPr>
            <a:picLocks noChangeAspect="1" noChangeArrowheads="1"/>
          </p:cNvPicPr>
          <p:nvPr/>
        </p:nvPicPr>
        <p:blipFill>
          <a:blip r:embed="rId2"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38573" y="21152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9094792"/>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A981C987-7D51-4156-8333-5C0B3750DE98}"/>
              </a:ext>
            </a:extLst>
          </p:cNvPr>
          <p:cNvSpPr>
            <a:spLocks noGrp="1"/>
          </p:cNvSpPr>
          <p:nvPr>
            <p:ph idx="1"/>
          </p:nvPr>
        </p:nvSpPr>
        <p:spPr>
          <a:xfrm>
            <a:off x="620488" y="1177448"/>
            <a:ext cx="6675661" cy="5019797"/>
          </a:xfrm>
        </p:spPr>
        <p:txBody>
          <a:bodyPr>
            <a:normAutofit fontScale="92500" lnSpcReduction="10000"/>
          </a:bodyPr>
          <a:lstStyle/>
          <a:p>
            <a:pPr marL="0" indent="0">
              <a:buNone/>
            </a:pPr>
            <a:r>
              <a:rPr lang="en-US">
                <a:solidFill>
                  <a:srgbClr val="3C3D3E"/>
                </a:solidFill>
              </a:rPr>
              <a:t>Release and ignition of high-pressure natural gas</a:t>
            </a:r>
          </a:p>
          <a:p>
            <a:pPr marL="457189" lvl="1" indent="0">
              <a:buNone/>
            </a:pPr>
            <a:r>
              <a:rPr lang="en-US">
                <a:solidFill>
                  <a:srgbClr val="3C3D3E"/>
                </a:solidFill>
              </a:rPr>
              <a:t>Multiple fatality event</a:t>
            </a:r>
          </a:p>
          <a:p>
            <a:pPr marL="457189" lvl="1" indent="0">
              <a:buNone/>
            </a:pPr>
            <a:r>
              <a:rPr lang="en-US">
                <a:solidFill>
                  <a:srgbClr val="3C3D3E"/>
                </a:solidFill>
              </a:rPr>
              <a:t>Large explosion risk</a:t>
            </a:r>
          </a:p>
          <a:p>
            <a:pPr marL="457189" lvl="1" indent="0">
              <a:buNone/>
            </a:pPr>
            <a:r>
              <a:rPr lang="en-US">
                <a:solidFill>
                  <a:srgbClr val="3C3D3E"/>
                </a:solidFill>
              </a:rPr>
              <a:t>Risk of forest fire in heavily forested area</a:t>
            </a:r>
          </a:p>
          <a:p>
            <a:pPr marL="457189" lvl="1" indent="0">
              <a:buNone/>
            </a:pPr>
            <a:r>
              <a:rPr lang="en-US">
                <a:solidFill>
                  <a:srgbClr val="3C3D3E"/>
                </a:solidFill>
              </a:rPr>
              <a:t>Major highway shutdown (12,000 vehicles per day)</a:t>
            </a:r>
          </a:p>
          <a:p>
            <a:pPr marL="457189" lvl="1" indent="0">
              <a:buNone/>
            </a:pPr>
            <a:r>
              <a:rPr lang="en-US">
                <a:solidFill>
                  <a:srgbClr val="3C3D3E"/>
                </a:solidFill>
              </a:rPr>
              <a:t>Property and equipment damage</a:t>
            </a:r>
          </a:p>
          <a:p>
            <a:pPr marL="457189" lvl="1" indent="0">
              <a:buNone/>
            </a:pPr>
            <a:endParaRPr lang="en-US">
              <a:solidFill>
                <a:srgbClr val="3C3D3E"/>
              </a:solidFill>
            </a:endParaRPr>
          </a:p>
          <a:p>
            <a:pPr marL="0" indent="0">
              <a:buNone/>
            </a:pPr>
            <a:r>
              <a:rPr lang="en-US">
                <a:solidFill>
                  <a:srgbClr val="3C3D3E"/>
                </a:solidFill>
              </a:rPr>
              <a:t>Disrupt natural gas supply to large areas of the North American West coast</a:t>
            </a:r>
          </a:p>
          <a:p>
            <a:pPr marL="457189" lvl="1" indent="0">
              <a:buNone/>
            </a:pPr>
            <a:r>
              <a:rPr lang="en-US">
                <a:solidFill>
                  <a:srgbClr val="3C3D3E"/>
                </a:solidFill>
              </a:rPr>
              <a:t>Inter-national news coverage</a:t>
            </a:r>
          </a:p>
          <a:p>
            <a:pPr marL="457189" lvl="1" indent="0">
              <a:buNone/>
            </a:pPr>
            <a:r>
              <a:rPr lang="en-US">
                <a:solidFill>
                  <a:srgbClr val="3C3D3E"/>
                </a:solidFill>
              </a:rPr>
              <a:t>Loss of public trust</a:t>
            </a:r>
          </a:p>
          <a:p>
            <a:pPr marL="457189" lvl="1" indent="0">
              <a:buNone/>
            </a:pPr>
            <a:r>
              <a:rPr lang="en-US">
                <a:solidFill>
                  <a:srgbClr val="3C3D3E"/>
                </a:solidFill>
              </a:rPr>
              <a:t>Homes left without heat and hot water</a:t>
            </a:r>
          </a:p>
          <a:p>
            <a:pPr marL="457189" lvl="1" indent="0">
              <a:buNone/>
            </a:pPr>
            <a:r>
              <a:rPr lang="en-US">
                <a:solidFill>
                  <a:srgbClr val="3C3D3E"/>
                </a:solidFill>
              </a:rPr>
              <a:t>Cause for class-action litigation</a:t>
            </a:r>
          </a:p>
        </p:txBody>
      </p:sp>
      <p:sp>
        <p:nvSpPr>
          <p:cNvPr id="2" name="Title 1">
            <a:extLst>
              <a:ext uri="{FF2B5EF4-FFF2-40B4-BE49-F238E27FC236}">
                <a16:creationId xmlns:a16="http://schemas.microsoft.com/office/drawing/2014/main" id="{96B05873-01EE-4EE3-BEA6-A624501A9C91}"/>
              </a:ext>
            </a:extLst>
          </p:cNvPr>
          <p:cNvSpPr>
            <a:spLocks noGrp="1"/>
          </p:cNvSpPr>
          <p:nvPr>
            <p:ph type="title"/>
          </p:nvPr>
        </p:nvSpPr>
        <p:spPr>
          <a:xfrm>
            <a:off x="1972056" y="395261"/>
            <a:ext cx="7601712" cy="530987"/>
          </a:xfrm>
        </p:spPr>
        <p:txBody>
          <a:bodyPr>
            <a:normAutofit fontScale="90000"/>
          </a:bodyPr>
          <a:lstStyle/>
          <a:p>
            <a:r>
              <a:rPr lang="en-US"/>
              <a:t>Utility strike worst case scenario</a:t>
            </a:r>
          </a:p>
        </p:txBody>
      </p:sp>
      <p:sp>
        <p:nvSpPr>
          <p:cNvPr id="4" name="Slide Number Placeholder 3">
            <a:extLst>
              <a:ext uri="{FF2B5EF4-FFF2-40B4-BE49-F238E27FC236}">
                <a16:creationId xmlns:a16="http://schemas.microsoft.com/office/drawing/2014/main" id="{EF524DD9-8C81-4B30-8BA7-C188E078F6EA}"/>
              </a:ext>
            </a:extLst>
          </p:cNvPr>
          <p:cNvSpPr>
            <a:spLocks noGrp="1"/>
          </p:cNvSpPr>
          <p:nvPr>
            <p:ph type="sldNum" sz="quarter" idx="12"/>
          </p:nvPr>
        </p:nvSpPr>
        <p:spPr/>
        <p:txBody>
          <a:bodyPr/>
          <a:lstStyle/>
          <a:p>
            <a:fld id="{2F62674D-6622-4DB8-A1D1-B921962ADB5D}" type="slidenum">
              <a:rPr lang="en-US" smtClean="0"/>
              <a:pPr/>
              <a:t>131</a:t>
            </a:fld>
            <a:endParaRPr lang="en-US"/>
          </a:p>
        </p:txBody>
      </p:sp>
      <p:pic>
        <p:nvPicPr>
          <p:cNvPr id="7" name="Picture 4">
            <a:extLst>
              <a:ext uri="{FF2B5EF4-FFF2-40B4-BE49-F238E27FC236}">
                <a16:creationId xmlns:a16="http://schemas.microsoft.com/office/drawing/2014/main" id="{A9E068FF-05D9-450C-97D0-496CC71F89D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04703" y="1241931"/>
            <a:ext cx="3668124" cy="24454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91D936C8-7BF5-4A22-8C95-4A30DC9828B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04704" y="3820669"/>
            <a:ext cx="3682287" cy="244541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a:extLst>
              <a:ext uri="{FF2B5EF4-FFF2-40B4-BE49-F238E27FC236}">
                <a16:creationId xmlns:a16="http://schemas.microsoft.com/office/drawing/2014/main" id="{FE79EC00-846B-6B37-E0FA-664116267AA6}"/>
              </a:ext>
            </a:extLst>
          </p:cNvPr>
          <p:cNvPicPr>
            <a:picLocks noChangeAspect="1" noChangeArrowheads="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38573" y="21152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0899782"/>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CFFDB00-2E3D-4950-A748-E0C2C98D6B84}"/>
              </a:ext>
            </a:extLst>
          </p:cNvPr>
          <p:cNvSpPr>
            <a:spLocks noGrp="1"/>
          </p:cNvSpPr>
          <p:nvPr>
            <p:ph type="sldNum" sz="quarter" idx="12"/>
          </p:nvPr>
        </p:nvSpPr>
        <p:spPr/>
        <p:txBody>
          <a:bodyPr/>
          <a:lstStyle/>
          <a:p>
            <a:fld id="{2F62674D-6622-4DB8-A1D1-B921962ADB5D}" type="slidenum">
              <a:rPr lang="en-US" smtClean="0"/>
              <a:pPr/>
              <a:t>132</a:t>
            </a:fld>
            <a:endParaRPr lang="en-US"/>
          </a:p>
        </p:txBody>
      </p:sp>
      <p:pic>
        <p:nvPicPr>
          <p:cNvPr id="8" name="overhead powerline trimmed">
            <a:hlinkClick r:id="" action="ppaction://media"/>
            <a:extLst>
              <a:ext uri="{FF2B5EF4-FFF2-40B4-BE49-F238E27FC236}">
                <a16:creationId xmlns:a16="http://schemas.microsoft.com/office/drawing/2014/main" id="{F062FA62-559B-44A6-B50A-70EBBF15E8B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3"/>
            <a:ext cx="12192000" cy="6858407"/>
          </a:xfrm>
          <a:prstGeom prst="rect">
            <a:avLst/>
          </a:prstGeom>
        </p:spPr>
      </p:pic>
    </p:spTree>
    <p:extLst>
      <p:ext uri="{BB962C8B-B14F-4D97-AF65-F5344CB8AC3E}">
        <p14:creationId xmlns:p14="http://schemas.microsoft.com/office/powerpoint/2010/main" val="3928949875"/>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5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591DD-E3D1-4B95-9A43-35E24E37156B}"/>
              </a:ext>
            </a:extLst>
          </p:cNvPr>
          <p:cNvSpPr>
            <a:spLocks noGrp="1"/>
          </p:cNvSpPr>
          <p:nvPr>
            <p:ph type="title"/>
          </p:nvPr>
        </p:nvSpPr>
        <p:spPr>
          <a:xfrm>
            <a:off x="2356104" y="320675"/>
            <a:ext cx="8424672" cy="1325563"/>
          </a:xfrm>
        </p:spPr>
        <p:txBody>
          <a:bodyPr/>
          <a:lstStyle/>
          <a:p>
            <a:r>
              <a:rPr lang="en-US"/>
              <a:t>Contact with overhead powerline</a:t>
            </a:r>
          </a:p>
        </p:txBody>
      </p:sp>
      <p:sp>
        <p:nvSpPr>
          <p:cNvPr id="3" name="Content Placeholder 2">
            <a:extLst>
              <a:ext uri="{FF2B5EF4-FFF2-40B4-BE49-F238E27FC236}">
                <a16:creationId xmlns:a16="http://schemas.microsoft.com/office/drawing/2014/main" id="{E3BAB411-07FA-4673-A422-3A79DBCDD6E0}"/>
              </a:ext>
            </a:extLst>
          </p:cNvPr>
          <p:cNvSpPr>
            <a:spLocks noGrp="1"/>
          </p:cNvSpPr>
          <p:nvPr>
            <p:ph idx="1"/>
          </p:nvPr>
        </p:nvSpPr>
        <p:spPr/>
        <p:txBody>
          <a:bodyPr>
            <a:normAutofit/>
          </a:bodyPr>
          <a:lstStyle/>
          <a:p>
            <a:pPr marL="0" indent="0" algn="just">
              <a:buNone/>
            </a:pPr>
            <a:r>
              <a:rPr lang="en-US">
                <a:solidFill>
                  <a:srgbClr val="3C3D3E"/>
                </a:solidFill>
              </a:rPr>
              <a:t>Bed of articulating truck is seen contacting the overhead powerline</a:t>
            </a:r>
          </a:p>
          <a:p>
            <a:pPr marL="0" indent="0" algn="just">
              <a:buNone/>
            </a:pPr>
            <a:r>
              <a:rPr lang="en-US">
                <a:solidFill>
                  <a:srgbClr val="3C3D3E"/>
                </a:solidFill>
              </a:rPr>
              <a:t>Electricity travels through the truck blowing out the tires</a:t>
            </a:r>
          </a:p>
        </p:txBody>
      </p:sp>
      <p:sp>
        <p:nvSpPr>
          <p:cNvPr id="4" name="Slide Number Placeholder 3">
            <a:extLst>
              <a:ext uri="{FF2B5EF4-FFF2-40B4-BE49-F238E27FC236}">
                <a16:creationId xmlns:a16="http://schemas.microsoft.com/office/drawing/2014/main" id="{71EAA85F-CEE2-42DC-A0C4-4394484E6DE2}"/>
              </a:ext>
            </a:extLst>
          </p:cNvPr>
          <p:cNvSpPr>
            <a:spLocks noGrp="1"/>
          </p:cNvSpPr>
          <p:nvPr>
            <p:ph type="sldNum" sz="quarter" idx="12"/>
          </p:nvPr>
        </p:nvSpPr>
        <p:spPr/>
        <p:txBody>
          <a:bodyPr/>
          <a:lstStyle/>
          <a:p>
            <a:fld id="{2F62674D-6622-4DB8-A1D1-B921962ADB5D}" type="slidenum">
              <a:rPr lang="en-US" smtClean="0"/>
              <a:pPr/>
              <a:t>133</a:t>
            </a:fld>
            <a:endParaRPr lang="en-US"/>
          </a:p>
        </p:txBody>
      </p:sp>
      <p:pic>
        <p:nvPicPr>
          <p:cNvPr id="5" name="Picture 6">
            <a:extLst>
              <a:ext uri="{FF2B5EF4-FFF2-40B4-BE49-F238E27FC236}">
                <a16:creationId xmlns:a16="http://schemas.microsoft.com/office/drawing/2014/main" id="{C37BA3D9-BBAB-20F2-5487-E0C1BE222C02}"/>
              </a:ext>
            </a:extLst>
          </p:cNvPr>
          <p:cNvPicPr>
            <a:picLocks noChangeAspect="1" noChangeArrowheads="1"/>
          </p:cNvPicPr>
          <p:nvPr/>
        </p:nvPicPr>
        <p:blipFill>
          <a:blip r:embed="rId2"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38573" y="21152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4289362"/>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B1082566-E2D3-42F5-9215-1DEA2116C964}"/>
              </a:ext>
            </a:extLst>
          </p:cNvPr>
          <p:cNvSpPr txBox="1">
            <a:spLocks/>
          </p:cNvSpPr>
          <p:nvPr/>
        </p:nvSpPr>
        <p:spPr>
          <a:xfrm>
            <a:off x="617416" y="1219201"/>
            <a:ext cx="7726485" cy="4829176"/>
          </a:xfrm>
          <a:prstGeom prst="rect">
            <a:avLst/>
          </a:prstGeom>
        </p:spPr>
        <p:txBody>
          <a:bodyPr vert="horz" lIns="91440" tIns="45720" rIns="91440" bIns="45720" rtlCol="0" anchor="t">
            <a:normAutofit fontScale="85000" lnSpcReduction="20000"/>
          </a:bodyPr>
          <a:lstStyle>
            <a:lvl1pPr marL="228600" indent="-228600" algn="l" defTabSz="914400" rtl="0" eaLnBrk="1" latinLnBrk="0" hangingPunct="1">
              <a:lnSpc>
                <a:spcPct val="100000"/>
              </a:lnSpc>
              <a:spcBef>
                <a:spcPts val="1800"/>
              </a:spcBef>
              <a:spcAft>
                <a:spcPts val="0"/>
              </a:spcAft>
              <a:buClr>
                <a:srgbClr val="046330"/>
              </a:buClr>
              <a:buFont typeface="Arial" panose="020B0604020202020204" pitchFamily="34" charset="0"/>
              <a:buChar char="+"/>
              <a:defRPr sz="2800" b="0" kern="1200" cap="none" baseline="0">
                <a:solidFill>
                  <a:schemeClr val="accent1"/>
                </a:solidFill>
                <a:latin typeface="+mn-lt"/>
                <a:ea typeface="+mn-ea"/>
                <a:cs typeface="+mn-cs"/>
              </a:defRPr>
            </a:lvl1pPr>
            <a:lvl2pPr marL="685800" indent="-228600" algn="l" defTabSz="914400" rtl="0" eaLnBrk="1" latinLnBrk="0" hangingPunct="1">
              <a:lnSpc>
                <a:spcPct val="100000"/>
              </a:lnSpc>
              <a:spcBef>
                <a:spcPts val="300"/>
              </a:spcBef>
              <a:spcAft>
                <a:spcPts val="300"/>
              </a:spcAft>
              <a:buClr>
                <a:srgbClr val="EB8220"/>
              </a:buClr>
              <a:buFont typeface="Arial" panose="020B0604020202020204" pitchFamily="34" charset="0"/>
              <a:buChar char="-"/>
              <a:defRPr lang="en-US" sz="2000" b="0" kern="1200" cap="none" baseline="0">
                <a:solidFill>
                  <a:schemeClr val="accent1"/>
                </a:solidFill>
                <a:latin typeface="+mn-lt"/>
                <a:ea typeface="+mn-ea"/>
                <a:cs typeface="+mn-cs"/>
              </a:defRPr>
            </a:lvl2pPr>
            <a:lvl3pPr marL="1143000" indent="-228600" algn="l" defTabSz="914400" rtl="0" eaLnBrk="1" latinLnBrk="0" hangingPunct="1">
              <a:lnSpc>
                <a:spcPct val="90000"/>
              </a:lnSpc>
              <a:spcBef>
                <a:spcPts val="300"/>
              </a:spcBef>
              <a:spcAft>
                <a:spcPts val="300"/>
              </a:spcAft>
              <a:buClr>
                <a:srgbClr val="EB8220"/>
              </a:buClr>
              <a:buFont typeface="Arial" panose="020B0604020202020204" pitchFamily="34" charset="0"/>
              <a:buChar char="­"/>
              <a:defRPr sz="1800" kern="1200">
                <a:solidFill>
                  <a:schemeClr val="accent1"/>
                </a:solidFill>
                <a:latin typeface="+mn-lt"/>
                <a:ea typeface="+mn-ea"/>
                <a:cs typeface="+mn-cs"/>
              </a:defRPr>
            </a:lvl3pPr>
            <a:lvl4pPr marL="0" indent="0" algn="l" defTabSz="914400" rtl="0" eaLnBrk="1" latinLnBrk="0" hangingPunct="1">
              <a:lnSpc>
                <a:spcPct val="90000"/>
              </a:lnSpc>
              <a:spcBef>
                <a:spcPts val="300"/>
              </a:spcBef>
              <a:spcAft>
                <a:spcPts val="300"/>
              </a:spcAft>
              <a:buClr>
                <a:srgbClr val="EB8220"/>
              </a:buClr>
              <a:buFont typeface="Arial" panose="020B0604020202020204" pitchFamily="34" charset="0"/>
              <a:buNone/>
              <a:tabLst>
                <a:tab pos="169863" algn="l"/>
                <a:tab pos="685800" algn="l"/>
              </a:tabLst>
              <a:defRPr sz="1600" b="1" kern="1200" baseline="0">
                <a:solidFill>
                  <a:schemeClr val="accent1"/>
                </a:solidFill>
                <a:latin typeface="+mn-lt"/>
                <a:ea typeface="+mn-ea"/>
                <a:cs typeface="+mn-cs"/>
              </a:defRPr>
            </a:lvl4pPr>
            <a:lvl5pPr marL="2057400" indent="-228600" algn="l" defTabSz="914400" rtl="0" eaLnBrk="1" latinLnBrk="0" hangingPunct="1">
              <a:lnSpc>
                <a:spcPct val="90000"/>
              </a:lnSpc>
              <a:spcBef>
                <a:spcPts val="0"/>
              </a:spcBef>
              <a:spcAft>
                <a:spcPts val="0"/>
              </a:spcAft>
              <a:buClr>
                <a:srgbClr val="EB8220"/>
              </a:buClr>
              <a:buFont typeface="Arial" panose="020B0604020202020204" pitchFamily="34" charset="0"/>
              <a:buChar char="•"/>
              <a:defRPr sz="14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00"/>
              </a:spcBef>
              <a:buNone/>
            </a:pPr>
            <a:r>
              <a:rPr lang="en-CA" b="1">
                <a:solidFill>
                  <a:schemeClr val="tx2"/>
                </a:solidFill>
              </a:rPr>
              <a:t>All damage prevention incidents must be reported</a:t>
            </a:r>
            <a:endParaRPr lang="en-US" b="1">
              <a:solidFill>
                <a:schemeClr val="tx2"/>
              </a:solidFill>
            </a:endParaRPr>
          </a:p>
          <a:p>
            <a:pPr marL="0" indent="0">
              <a:spcBef>
                <a:spcPts val="200"/>
              </a:spcBef>
              <a:buNone/>
            </a:pPr>
            <a:endParaRPr lang="en-US">
              <a:solidFill>
                <a:schemeClr val="tx2"/>
              </a:solidFill>
            </a:endParaRPr>
          </a:p>
          <a:p>
            <a:pPr marL="0" indent="0">
              <a:spcBef>
                <a:spcPts val="200"/>
              </a:spcBef>
              <a:buNone/>
            </a:pPr>
            <a:r>
              <a:rPr lang="en-US" b="1">
                <a:solidFill>
                  <a:schemeClr val="tx2"/>
                </a:solidFill>
              </a:rPr>
              <a:t>GD </a:t>
            </a:r>
            <a:r>
              <a:rPr lang="en-US" b="1">
                <a:solidFill>
                  <a:srgbClr val="3C3D3E"/>
                </a:solidFill>
              </a:rPr>
              <a:t>incident</a:t>
            </a:r>
            <a:r>
              <a:rPr lang="en-US" b="1">
                <a:solidFill>
                  <a:schemeClr val="tx2"/>
                </a:solidFill>
              </a:rPr>
              <a:t>- </a:t>
            </a:r>
            <a:r>
              <a:rPr lang="en-US">
                <a:solidFill>
                  <a:schemeClr val="tx2"/>
                </a:solidFill>
              </a:rPr>
              <a:t>Call your supervisor</a:t>
            </a:r>
          </a:p>
          <a:p>
            <a:pPr marL="0" indent="0">
              <a:spcBef>
                <a:spcPts val="200"/>
              </a:spcBef>
              <a:buNone/>
            </a:pPr>
            <a:r>
              <a:rPr lang="en-US">
                <a:solidFill>
                  <a:schemeClr val="tx2"/>
                </a:solidFill>
              </a:rPr>
              <a:t>For supervisors:</a:t>
            </a:r>
          </a:p>
          <a:p>
            <a:pPr marL="0" indent="0">
              <a:spcBef>
                <a:spcPts val="200"/>
              </a:spcBef>
              <a:buNone/>
            </a:pPr>
            <a:r>
              <a:rPr lang="en-US">
                <a:solidFill>
                  <a:schemeClr val="tx2"/>
                </a:solidFill>
              </a:rPr>
              <a:t>Contact your client site representative immediately.</a:t>
            </a:r>
          </a:p>
          <a:p>
            <a:pPr marL="0" indent="0">
              <a:spcBef>
                <a:spcPts val="200"/>
              </a:spcBef>
              <a:buNone/>
            </a:pPr>
            <a:r>
              <a:rPr lang="en-US">
                <a:solidFill>
                  <a:schemeClr val="tx2"/>
                </a:solidFill>
              </a:rPr>
              <a:t>Contact OMH Project Manager and OMH Safety Team </a:t>
            </a:r>
          </a:p>
          <a:p>
            <a:pPr marL="0" indent="0">
              <a:spcBef>
                <a:spcPts val="200"/>
              </a:spcBef>
              <a:buNone/>
            </a:pPr>
            <a:r>
              <a:rPr lang="en-US">
                <a:solidFill>
                  <a:schemeClr val="tx2"/>
                </a:solidFill>
              </a:rPr>
              <a:t>	</a:t>
            </a:r>
          </a:p>
          <a:p>
            <a:pPr marL="0" indent="0">
              <a:spcBef>
                <a:spcPts val="200"/>
              </a:spcBef>
              <a:buNone/>
            </a:pPr>
            <a:r>
              <a:rPr lang="en-US" b="1">
                <a:solidFill>
                  <a:schemeClr val="tx2"/>
                </a:solidFill>
              </a:rPr>
              <a:t>Emergency? </a:t>
            </a:r>
            <a:r>
              <a:rPr lang="en-US">
                <a:solidFill>
                  <a:schemeClr val="tx2"/>
                </a:solidFill>
              </a:rPr>
              <a:t>Call 911</a:t>
            </a:r>
          </a:p>
          <a:p>
            <a:pPr marL="0" indent="0">
              <a:spcBef>
                <a:spcPts val="200"/>
              </a:spcBef>
              <a:buNone/>
            </a:pPr>
            <a:endParaRPr lang="en-US">
              <a:solidFill>
                <a:schemeClr val="tx2"/>
              </a:solidFill>
            </a:endParaRPr>
          </a:p>
          <a:p>
            <a:pPr marL="0" indent="0">
              <a:spcBef>
                <a:spcPts val="200"/>
              </a:spcBef>
              <a:buNone/>
            </a:pPr>
            <a:r>
              <a:rPr lang="en-US" b="1">
                <a:solidFill>
                  <a:schemeClr val="tx2"/>
                </a:solidFill>
              </a:rPr>
              <a:t>Utility emergency numbers:</a:t>
            </a:r>
          </a:p>
          <a:p>
            <a:pPr marL="0" indent="0">
              <a:lnSpc>
                <a:spcPct val="120000"/>
              </a:lnSpc>
              <a:spcBef>
                <a:spcPts val="200"/>
              </a:spcBef>
              <a:buNone/>
            </a:pPr>
            <a:r>
              <a:rPr lang="en-US">
                <a:solidFill>
                  <a:schemeClr val="tx2"/>
                </a:solidFill>
              </a:rPr>
              <a:t>BC One-Call: 1-800-474-6886</a:t>
            </a:r>
          </a:p>
          <a:p>
            <a:pPr marL="0" indent="0">
              <a:lnSpc>
                <a:spcPct val="120000"/>
              </a:lnSpc>
              <a:spcBef>
                <a:spcPts val="200"/>
              </a:spcBef>
              <a:buNone/>
            </a:pPr>
            <a:r>
              <a:rPr lang="en-US">
                <a:solidFill>
                  <a:schemeClr val="tx2"/>
                </a:solidFill>
              </a:rPr>
              <a:t>TMPL: 1-888-876-6711	BC Hydro: 1-888-769-3766</a:t>
            </a:r>
          </a:p>
          <a:p>
            <a:pPr marL="0" indent="0">
              <a:lnSpc>
                <a:spcPct val="120000"/>
              </a:lnSpc>
              <a:spcBef>
                <a:spcPts val="200"/>
              </a:spcBef>
              <a:buNone/>
            </a:pPr>
            <a:r>
              <a:rPr lang="en-US">
                <a:solidFill>
                  <a:schemeClr val="tx2"/>
                </a:solidFill>
              </a:rPr>
              <a:t>Enbridge: 1-800-663-9931	TELUS: 1-800-474-6886</a:t>
            </a:r>
          </a:p>
          <a:p>
            <a:pPr marL="0" indent="0">
              <a:lnSpc>
                <a:spcPct val="120000"/>
              </a:lnSpc>
              <a:spcBef>
                <a:spcPts val="200"/>
              </a:spcBef>
              <a:buNone/>
            </a:pPr>
            <a:endParaRPr lang="en-CA">
              <a:solidFill>
                <a:schemeClr val="tx2"/>
              </a:solidFill>
              <a:cs typeface="Arial"/>
            </a:endParaRPr>
          </a:p>
        </p:txBody>
      </p:sp>
      <p:sp>
        <p:nvSpPr>
          <p:cNvPr id="2" name="Title 1"/>
          <p:cNvSpPr>
            <a:spLocks noGrp="1"/>
          </p:cNvSpPr>
          <p:nvPr>
            <p:ph type="title"/>
          </p:nvPr>
        </p:nvSpPr>
        <p:spPr>
          <a:xfrm>
            <a:off x="2117033" y="274638"/>
            <a:ext cx="7356151" cy="944563"/>
          </a:xfrm>
        </p:spPr>
        <p:txBody>
          <a:bodyPr>
            <a:normAutofit/>
          </a:bodyPr>
          <a:lstStyle/>
          <a:p>
            <a:r>
              <a:rPr lang="en-CA"/>
              <a:t>Damage Prevention Incidents</a:t>
            </a:r>
          </a:p>
        </p:txBody>
      </p:sp>
      <p:sp>
        <p:nvSpPr>
          <p:cNvPr id="6" name="Slide Number Placeholder 5">
            <a:extLst>
              <a:ext uri="{FF2B5EF4-FFF2-40B4-BE49-F238E27FC236}">
                <a16:creationId xmlns:a16="http://schemas.microsoft.com/office/drawing/2014/main" id="{A1E40A20-59A5-44DA-9FA0-945ABCCFF46A}"/>
              </a:ext>
            </a:extLst>
          </p:cNvPr>
          <p:cNvSpPr>
            <a:spLocks noGrp="1"/>
          </p:cNvSpPr>
          <p:nvPr>
            <p:ph type="sldNum" sz="quarter" idx="12"/>
          </p:nvPr>
        </p:nvSpPr>
        <p:spPr/>
        <p:txBody>
          <a:bodyPr/>
          <a:lstStyle/>
          <a:p>
            <a:fld id="{2F62674D-6622-4DB8-A1D1-B921962ADB5D}" type="slidenum">
              <a:rPr lang="en-US" smtClean="0"/>
              <a:pPr/>
              <a:t>134</a:t>
            </a:fld>
            <a:endParaRPr lang="en-US"/>
          </a:p>
        </p:txBody>
      </p:sp>
      <p:pic>
        <p:nvPicPr>
          <p:cNvPr id="3" name="Picture 2">
            <a:extLst>
              <a:ext uri="{FF2B5EF4-FFF2-40B4-BE49-F238E27FC236}">
                <a16:creationId xmlns:a16="http://schemas.microsoft.com/office/drawing/2014/main" id="{51FB40DA-3B78-EA7A-DF07-5440389B549C}"/>
              </a:ext>
            </a:extLst>
          </p:cNvPr>
          <p:cNvPicPr>
            <a:picLocks noChangeAspect="1"/>
          </p:cNvPicPr>
          <p:nvPr/>
        </p:nvPicPr>
        <p:blipFill>
          <a:blip r:embed="rId3"/>
          <a:stretch>
            <a:fillRect/>
          </a:stretch>
        </p:blipFill>
        <p:spPr>
          <a:xfrm>
            <a:off x="8220456" y="1878094"/>
            <a:ext cx="3855669" cy="3511390"/>
          </a:xfrm>
          <a:prstGeom prst="rect">
            <a:avLst/>
          </a:prstGeom>
        </p:spPr>
      </p:pic>
      <p:pic>
        <p:nvPicPr>
          <p:cNvPr id="4" name="Picture 6">
            <a:extLst>
              <a:ext uri="{FF2B5EF4-FFF2-40B4-BE49-F238E27FC236}">
                <a16:creationId xmlns:a16="http://schemas.microsoft.com/office/drawing/2014/main" id="{91EBBD5E-2981-62D6-E006-40C1B88D78CB}"/>
              </a:ext>
            </a:extLst>
          </p:cNvPr>
          <p:cNvPicPr>
            <a:picLocks noChangeAspect="1" noChangeArrowheads="1"/>
          </p:cNvPicPr>
          <p:nvPr/>
        </p:nvPicPr>
        <p:blipFill>
          <a:blip r:embed="rId4"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38573" y="21152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6096966"/>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90EC9-E8EA-4C13-B3EF-F87A2F16FEAF}"/>
              </a:ext>
            </a:extLst>
          </p:cNvPr>
          <p:cNvSpPr>
            <a:spLocks noGrp="1"/>
          </p:cNvSpPr>
          <p:nvPr>
            <p:ph type="title"/>
          </p:nvPr>
        </p:nvSpPr>
        <p:spPr>
          <a:xfrm>
            <a:off x="2691384" y="401827"/>
            <a:ext cx="7290816" cy="558419"/>
          </a:xfrm>
        </p:spPr>
        <p:txBody>
          <a:bodyPr>
            <a:normAutofit/>
          </a:bodyPr>
          <a:lstStyle/>
          <a:p>
            <a:r>
              <a:rPr lang="en-CA" sz="2800"/>
              <a:t>What is Considered Ground Disturbance?</a:t>
            </a:r>
            <a:endParaRPr lang="fr-CA" sz="2800"/>
          </a:p>
        </p:txBody>
      </p:sp>
      <p:sp>
        <p:nvSpPr>
          <p:cNvPr id="3" name="Content Placeholder 2">
            <a:extLst>
              <a:ext uri="{FF2B5EF4-FFF2-40B4-BE49-F238E27FC236}">
                <a16:creationId xmlns:a16="http://schemas.microsoft.com/office/drawing/2014/main" id="{56A57635-7EE7-4A90-A470-B8AE83E4B34C}"/>
              </a:ext>
            </a:extLst>
          </p:cNvPr>
          <p:cNvSpPr>
            <a:spLocks noGrp="1"/>
          </p:cNvSpPr>
          <p:nvPr>
            <p:ph idx="1"/>
          </p:nvPr>
        </p:nvSpPr>
        <p:spPr/>
        <p:txBody>
          <a:bodyPr>
            <a:normAutofit fontScale="62500" lnSpcReduction="20000"/>
          </a:bodyPr>
          <a:lstStyle/>
          <a:p>
            <a:pPr marL="0" indent="0">
              <a:buNone/>
            </a:pPr>
            <a:r>
              <a:rPr lang="en-US" sz="3100" b="1">
                <a:solidFill>
                  <a:srgbClr val="3C3D3E"/>
                </a:solidFill>
              </a:rPr>
              <a:t>Ground Disturbance</a:t>
            </a:r>
            <a:r>
              <a:rPr lang="en-US" sz="3100">
                <a:solidFill>
                  <a:srgbClr val="3C3D3E"/>
                </a:solidFill>
              </a:rPr>
              <a:t> - </a:t>
            </a:r>
            <a:r>
              <a:rPr lang="en-US">
                <a:solidFill>
                  <a:srgbClr val="3C3D3E"/>
                </a:solidFill>
              </a:rPr>
              <a:t>any activity that disturbs, removes or displaces existing soil or ground cover to </a:t>
            </a:r>
            <a:r>
              <a:rPr lang="en-US" b="1" u="sng">
                <a:solidFill>
                  <a:srgbClr val="3C3D3E"/>
                </a:solidFill>
              </a:rPr>
              <a:t>any depth </a:t>
            </a:r>
            <a:r>
              <a:rPr lang="en-US">
                <a:solidFill>
                  <a:srgbClr val="3C3D3E"/>
                </a:solidFill>
              </a:rPr>
              <a:t>is considered a ground disturbance</a:t>
            </a:r>
          </a:p>
          <a:p>
            <a:pPr marL="400041" lvl="1" indent="0">
              <a:spcBef>
                <a:spcPts val="1700"/>
              </a:spcBef>
              <a:buNone/>
            </a:pPr>
            <a:r>
              <a:rPr lang="en-US" sz="3100">
                <a:solidFill>
                  <a:srgbClr val="3C3D3E"/>
                </a:solidFill>
              </a:rPr>
              <a:t>Ground disturbance includes:</a:t>
            </a:r>
            <a:endParaRPr lang="en-US" sz="3600">
              <a:solidFill>
                <a:srgbClr val="3C3D3E"/>
              </a:solidFill>
              <a:cs typeface="Arial"/>
            </a:endParaRPr>
          </a:p>
          <a:p>
            <a:pPr marL="400040" lvl="1" indent="0">
              <a:buNone/>
            </a:pPr>
            <a:r>
              <a:rPr lang="en-CA" sz="2600">
                <a:solidFill>
                  <a:srgbClr val="3C3D3E"/>
                </a:solidFill>
              </a:rPr>
              <a:t>Driving vehicles / equipment over buried utilities</a:t>
            </a:r>
          </a:p>
          <a:p>
            <a:pPr marL="400040" lvl="1" indent="0">
              <a:buNone/>
            </a:pPr>
            <a:r>
              <a:rPr lang="en-CA" sz="2600">
                <a:solidFill>
                  <a:srgbClr val="3C3D3E"/>
                </a:solidFill>
              </a:rPr>
              <a:t>Excavating, ditching</a:t>
            </a:r>
          </a:p>
          <a:p>
            <a:pPr marL="400040" lvl="1" indent="0">
              <a:buNone/>
            </a:pPr>
            <a:r>
              <a:rPr lang="en-US" sz="2600">
                <a:solidFill>
                  <a:srgbClr val="3C3D3E"/>
                </a:solidFill>
              </a:rPr>
              <a:t>Roadway maintenance including blading gravel surfaces</a:t>
            </a:r>
            <a:endParaRPr lang="en-CA" sz="2600">
              <a:solidFill>
                <a:srgbClr val="3C3D3E"/>
              </a:solidFill>
            </a:endParaRPr>
          </a:p>
          <a:p>
            <a:pPr marL="400040" lvl="1" indent="0">
              <a:buNone/>
            </a:pPr>
            <a:r>
              <a:rPr lang="en-CA" sz="2600">
                <a:solidFill>
                  <a:srgbClr val="3C3D3E"/>
                </a:solidFill>
              </a:rPr>
              <a:t>Removing false fill or stockpiled material</a:t>
            </a:r>
          </a:p>
          <a:p>
            <a:pPr marL="400040" lvl="1" indent="0">
              <a:buNone/>
            </a:pPr>
            <a:r>
              <a:rPr lang="en-CA" sz="2600">
                <a:solidFill>
                  <a:srgbClr val="3C3D3E"/>
                </a:solidFill>
              </a:rPr>
              <a:t>Use of hand tools (shovels, picks, rakes, Pulaski tools, etc.)</a:t>
            </a:r>
          </a:p>
          <a:p>
            <a:pPr marL="400040" lvl="1" indent="0">
              <a:buNone/>
            </a:pPr>
            <a:r>
              <a:rPr lang="en-CA" sz="2600">
                <a:solidFill>
                  <a:srgbClr val="3C3D3E"/>
                </a:solidFill>
              </a:rPr>
              <a:t>Environmental measures such as installation of silt fence</a:t>
            </a:r>
          </a:p>
          <a:p>
            <a:pPr marL="400040" lvl="1" indent="0">
              <a:buNone/>
            </a:pPr>
            <a:r>
              <a:rPr lang="en-CA" sz="2600">
                <a:solidFill>
                  <a:srgbClr val="3C3D3E"/>
                </a:solidFill>
              </a:rPr>
              <a:t>Driving fence posts, bars, rods, pins, anchors or pilings</a:t>
            </a:r>
          </a:p>
          <a:p>
            <a:pPr marL="400040" lvl="1" indent="0">
              <a:buNone/>
            </a:pPr>
            <a:r>
              <a:rPr lang="en-CA" sz="2600">
                <a:solidFill>
                  <a:srgbClr val="3C3D3E"/>
                </a:solidFill>
              </a:rPr>
              <a:t>Posts or foundations for signage</a:t>
            </a:r>
          </a:p>
          <a:p>
            <a:pPr marL="400040" lvl="1" indent="0">
              <a:buNone/>
            </a:pPr>
            <a:r>
              <a:rPr lang="en-CA" sz="2600">
                <a:solidFill>
                  <a:srgbClr val="3C3D3E"/>
                </a:solidFill>
              </a:rPr>
              <a:t>Erecting snow fence with t-posts</a:t>
            </a:r>
          </a:p>
          <a:p>
            <a:pPr marL="400040" lvl="1" indent="0">
              <a:buNone/>
            </a:pPr>
            <a:r>
              <a:rPr lang="en-CA" sz="2600">
                <a:solidFill>
                  <a:srgbClr val="3C3D3E"/>
                </a:solidFill>
              </a:rPr>
              <a:t>Cutting, grinding and milling of asphalt or concrete</a:t>
            </a:r>
          </a:p>
          <a:p>
            <a:pPr marL="400040" lvl="1" indent="0">
              <a:buNone/>
            </a:pPr>
            <a:r>
              <a:rPr lang="en-CA" sz="2600">
                <a:solidFill>
                  <a:srgbClr val="3C3D3E"/>
                </a:solidFill>
              </a:rPr>
              <a:t>Drilling or auguring</a:t>
            </a:r>
          </a:p>
          <a:p>
            <a:pPr marL="400040" lvl="1" indent="0">
              <a:buNone/>
            </a:pPr>
            <a:r>
              <a:rPr lang="en-CA" sz="2600">
                <a:solidFill>
                  <a:srgbClr val="3C3D3E"/>
                </a:solidFill>
              </a:rPr>
              <a:t>Blasting</a:t>
            </a:r>
          </a:p>
          <a:p>
            <a:pPr marL="400040" lvl="1" indent="0">
              <a:buNone/>
            </a:pPr>
            <a:r>
              <a:rPr lang="en-CA" sz="2600">
                <a:solidFill>
                  <a:srgbClr val="3C3D3E"/>
                </a:solidFill>
              </a:rPr>
              <a:t>Backfilling</a:t>
            </a:r>
          </a:p>
          <a:p>
            <a:pPr marL="400040" lvl="1" indent="0">
              <a:buNone/>
            </a:pPr>
            <a:r>
              <a:rPr lang="en-CA" sz="2600">
                <a:solidFill>
                  <a:srgbClr val="3C3D3E"/>
                </a:solidFill>
              </a:rPr>
              <a:t>Vibration</a:t>
            </a:r>
          </a:p>
        </p:txBody>
      </p:sp>
      <p:sp>
        <p:nvSpPr>
          <p:cNvPr id="4" name="Slide Number Placeholder 3">
            <a:extLst>
              <a:ext uri="{FF2B5EF4-FFF2-40B4-BE49-F238E27FC236}">
                <a16:creationId xmlns:a16="http://schemas.microsoft.com/office/drawing/2014/main" id="{D4AD087E-C1AC-41DB-9B29-EA7329B9BDE3}"/>
              </a:ext>
            </a:extLst>
          </p:cNvPr>
          <p:cNvSpPr>
            <a:spLocks noGrp="1"/>
          </p:cNvSpPr>
          <p:nvPr>
            <p:ph type="sldNum" sz="quarter" idx="12"/>
          </p:nvPr>
        </p:nvSpPr>
        <p:spPr/>
        <p:txBody>
          <a:bodyPr/>
          <a:lstStyle/>
          <a:p>
            <a:fld id="{2F62674D-6622-4DB8-A1D1-B921962ADB5D}" type="slidenum">
              <a:rPr lang="en-US" smtClean="0"/>
              <a:pPr/>
              <a:t>135</a:t>
            </a:fld>
            <a:endParaRPr lang="en-US"/>
          </a:p>
        </p:txBody>
      </p:sp>
      <p:pic>
        <p:nvPicPr>
          <p:cNvPr id="7" name="Picture 6">
            <a:extLst>
              <a:ext uri="{FF2B5EF4-FFF2-40B4-BE49-F238E27FC236}">
                <a16:creationId xmlns:a16="http://schemas.microsoft.com/office/drawing/2014/main" id="{1C3D18EB-E0E2-2623-BE9C-17697574DDD9}"/>
              </a:ext>
            </a:extLst>
          </p:cNvPr>
          <p:cNvPicPr>
            <a:picLocks noChangeAspect="1"/>
          </p:cNvPicPr>
          <p:nvPr/>
        </p:nvPicPr>
        <p:blipFill>
          <a:blip r:embed="rId2"/>
          <a:stretch>
            <a:fillRect/>
          </a:stretch>
        </p:blipFill>
        <p:spPr>
          <a:xfrm>
            <a:off x="7553243" y="2295525"/>
            <a:ext cx="4219575" cy="2266950"/>
          </a:xfrm>
          <a:prstGeom prst="rect">
            <a:avLst/>
          </a:prstGeom>
        </p:spPr>
      </p:pic>
      <p:pic>
        <p:nvPicPr>
          <p:cNvPr id="5" name="Picture 6">
            <a:extLst>
              <a:ext uri="{FF2B5EF4-FFF2-40B4-BE49-F238E27FC236}">
                <a16:creationId xmlns:a16="http://schemas.microsoft.com/office/drawing/2014/main" id="{C7847914-1C5B-2CB0-C1FD-8FFD7FDB74EB}"/>
              </a:ext>
            </a:extLst>
          </p:cNvPr>
          <p:cNvPicPr>
            <a:picLocks noChangeAspect="1" noChangeArrowheads="1"/>
          </p:cNvPicPr>
          <p:nvPr/>
        </p:nvPicPr>
        <p:blipFill>
          <a:blip r:embed="rId3"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38573" y="21152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7517367"/>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C6A40-F51F-E0B6-9C74-1D3BE6B75B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C61D2B-65A0-710D-DCC7-C696F56FE7D6}"/>
              </a:ext>
            </a:extLst>
          </p:cNvPr>
          <p:cNvSpPr>
            <a:spLocks noGrp="1"/>
          </p:cNvSpPr>
          <p:nvPr>
            <p:ph type="title"/>
          </p:nvPr>
        </p:nvSpPr>
        <p:spPr>
          <a:xfrm>
            <a:off x="2737104" y="365125"/>
            <a:ext cx="7245096" cy="495794"/>
          </a:xfrm>
        </p:spPr>
        <p:txBody>
          <a:bodyPr>
            <a:normAutofit/>
          </a:bodyPr>
          <a:lstStyle/>
          <a:p>
            <a:r>
              <a:rPr lang="en-CA" sz="2800"/>
              <a:t>What is Considered Ground Disturbance?</a:t>
            </a:r>
            <a:endParaRPr lang="fr-CA" sz="2800"/>
          </a:p>
        </p:txBody>
      </p:sp>
      <p:pic>
        <p:nvPicPr>
          <p:cNvPr id="6" name="Content Placeholder 5">
            <a:extLst>
              <a:ext uri="{FF2B5EF4-FFF2-40B4-BE49-F238E27FC236}">
                <a16:creationId xmlns:a16="http://schemas.microsoft.com/office/drawing/2014/main" id="{16F6B316-6F17-B08A-48A0-6466F0A9B0A0}"/>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65372" y="1052796"/>
            <a:ext cx="4006529" cy="5019675"/>
          </a:xfrm>
          <a:prstGeom prst="rect">
            <a:avLst/>
          </a:prstGeom>
        </p:spPr>
      </p:pic>
      <p:sp>
        <p:nvSpPr>
          <p:cNvPr id="4" name="Slide Number Placeholder 3">
            <a:extLst>
              <a:ext uri="{FF2B5EF4-FFF2-40B4-BE49-F238E27FC236}">
                <a16:creationId xmlns:a16="http://schemas.microsoft.com/office/drawing/2014/main" id="{06C9C7D0-12B8-42A8-F7E4-E23CE09B589F}"/>
              </a:ext>
            </a:extLst>
          </p:cNvPr>
          <p:cNvSpPr>
            <a:spLocks noGrp="1"/>
          </p:cNvSpPr>
          <p:nvPr>
            <p:ph type="sldNum" sz="quarter" idx="12"/>
          </p:nvPr>
        </p:nvSpPr>
        <p:spPr/>
        <p:txBody>
          <a:bodyPr/>
          <a:lstStyle/>
          <a:p>
            <a:fld id="{2F62674D-6622-4DB8-A1D1-B921962ADB5D}" type="slidenum">
              <a:rPr lang="en-US" smtClean="0"/>
              <a:pPr/>
              <a:t>136</a:t>
            </a:fld>
            <a:endParaRPr lang="en-US"/>
          </a:p>
        </p:txBody>
      </p:sp>
      <p:pic>
        <p:nvPicPr>
          <p:cNvPr id="7" name="Picture 6">
            <a:extLst>
              <a:ext uri="{FF2B5EF4-FFF2-40B4-BE49-F238E27FC236}">
                <a16:creationId xmlns:a16="http://schemas.microsoft.com/office/drawing/2014/main" id="{68E6E96E-8032-017F-383E-2BE71CA58031}"/>
              </a:ext>
            </a:extLst>
          </p:cNvPr>
          <p:cNvPicPr>
            <a:picLocks noChangeAspect="1"/>
          </p:cNvPicPr>
          <p:nvPr/>
        </p:nvPicPr>
        <p:blipFill>
          <a:blip r:embed="rId3"/>
          <a:stretch>
            <a:fillRect/>
          </a:stretch>
        </p:blipFill>
        <p:spPr>
          <a:xfrm>
            <a:off x="4471901" y="1052796"/>
            <a:ext cx="3401863" cy="3468925"/>
          </a:xfrm>
          <a:prstGeom prst="rect">
            <a:avLst/>
          </a:prstGeom>
        </p:spPr>
      </p:pic>
      <p:pic>
        <p:nvPicPr>
          <p:cNvPr id="8" name="Picture 7">
            <a:extLst>
              <a:ext uri="{FF2B5EF4-FFF2-40B4-BE49-F238E27FC236}">
                <a16:creationId xmlns:a16="http://schemas.microsoft.com/office/drawing/2014/main" id="{15F23E78-6BCA-91CE-ADF7-BF42FCFF3818}"/>
              </a:ext>
            </a:extLst>
          </p:cNvPr>
          <p:cNvPicPr>
            <a:picLocks noChangeAspect="1"/>
          </p:cNvPicPr>
          <p:nvPr/>
        </p:nvPicPr>
        <p:blipFill>
          <a:blip r:embed="rId4"/>
          <a:stretch>
            <a:fillRect/>
          </a:stretch>
        </p:blipFill>
        <p:spPr>
          <a:xfrm>
            <a:off x="7871689" y="1052796"/>
            <a:ext cx="3712786" cy="4944285"/>
          </a:xfrm>
          <a:prstGeom prst="rect">
            <a:avLst/>
          </a:prstGeom>
        </p:spPr>
      </p:pic>
      <p:pic>
        <p:nvPicPr>
          <p:cNvPr id="9" name="Picture 8">
            <a:extLst>
              <a:ext uri="{FF2B5EF4-FFF2-40B4-BE49-F238E27FC236}">
                <a16:creationId xmlns:a16="http://schemas.microsoft.com/office/drawing/2014/main" id="{E87F948B-7880-685B-D5D7-862815F7774A}"/>
              </a:ext>
            </a:extLst>
          </p:cNvPr>
          <p:cNvPicPr>
            <a:picLocks noChangeAspect="1"/>
          </p:cNvPicPr>
          <p:nvPr/>
        </p:nvPicPr>
        <p:blipFill>
          <a:blip r:embed="rId5"/>
          <a:stretch>
            <a:fillRect/>
          </a:stretch>
        </p:blipFill>
        <p:spPr>
          <a:xfrm>
            <a:off x="4532866" y="4666105"/>
            <a:ext cx="3279932" cy="1261981"/>
          </a:xfrm>
          <a:prstGeom prst="rect">
            <a:avLst/>
          </a:prstGeom>
        </p:spPr>
      </p:pic>
      <p:pic>
        <p:nvPicPr>
          <p:cNvPr id="3" name="Picture 6">
            <a:extLst>
              <a:ext uri="{FF2B5EF4-FFF2-40B4-BE49-F238E27FC236}">
                <a16:creationId xmlns:a16="http://schemas.microsoft.com/office/drawing/2014/main" id="{6CB08AFC-763A-142F-1345-E78CD12500A7}"/>
              </a:ext>
            </a:extLst>
          </p:cNvPr>
          <p:cNvPicPr>
            <a:picLocks noChangeAspect="1" noChangeArrowheads="1"/>
          </p:cNvPicPr>
          <p:nvPr/>
        </p:nvPicPr>
        <p:blipFill>
          <a:blip r:embed="rId6"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38573" y="21152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8841509"/>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C7819-9E6D-4628-B39E-2B19E024E039}"/>
              </a:ext>
            </a:extLst>
          </p:cNvPr>
          <p:cNvSpPr>
            <a:spLocks noGrp="1"/>
          </p:cNvSpPr>
          <p:nvPr>
            <p:ph type="title"/>
          </p:nvPr>
        </p:nvSpPr>
        <p:spPr>
          <a:xfrm>
            <a:off x="2517648" y="496503"/>
            <a:ext cx="6092952" cy="521843"/>
          </a:xfrm>
        </p:spPr>
        <p:txBody>
          <a:bodyPr>
            <a:normAutofit fontScale="90000"/>
          </a:bodyPr>
          <a:lstStyle/>
          <a:p>
            <a:r>
              <a:rPr lang="en-US">
                <a:cs typeface="Arial"/>
              </a:rPr>
              <a:t>Definition of a Utility</a:t>
            </a:r>
            <a:endParaRPr lang="fr-CA"/>
          </a:p>
        </p:txBody>
      </p:sp>
      <p:sp>
        <p:nvSpPr>
          <p:cNvPr id="3" name="Content Placeholder 2">
            <a:extLst>
              <a:ext uri="{FF2B5EF4-FFF2-40B4-BE49-F238E27FC236}">
                <a16:creationId xmlns:a16="http://schemas.microsoft.com/office/drawing/2014/main" id="{40CE8973-9EA3-4E92-817C-4A156F18DDE5}"/>
              </a:ext>
            </a:extLst>
          </p:cNvPr>
          <p:cNvSpPr>
            <a:spLocks noGrp="1"/>
          </p:cNvSpPr>
          <p:nvPr>
            <p:ph idx="1"/>
          </p:nvPr>
        </p:nvSpPr>
        <p:spPr>
          <a:xfrm>
            <a:off x="620489" y="1177448"/>
            <a:ext cx="6872512" cy="5019797"/>
          </a:xfrm>
        </p:spPr>
        <p:txBody>
          <a:bodyPr>
            <a:normAutofit fontScale="92500" lnSpcReduction="10000"/>
          </a:bodyPr>
          <a:lstStyle/>
          <a:p>
            <a:pPr marL="0" indent="0">
              <a:lnSpc>
                <a:spcPct val="110000"/>
              </a:lnSpc>
              <a:spcBef>
                <a:spcPts val="0"/>
              </a:spcBef>
              <a:buNone/>
            </a:pPr>
            <a:r>
              <a:rPr lang="en-US" b="1">
                <a:solidFill>
                  <a:srgbClr val="3C3D3E"/>
                </a:solidFill>
              </a:rPr>
              <a:t>Utility</a:t>
            </a:r>
            <a:r>
              <a:rPr lang="en-US">
                <a:solidFill>
                  <a:srgbClr val="3C3D3E"/>
                </a:solidFill>
                <a:ea typeface="+mn-lt"/>
                <a:cs typeface="+mn-lt"/>
              </a:rPr>
              <a:t> - any buried or exposed service or structure, including but not limited to:</a:t>
            </a:r>
          </a:p>
          <a:p>
            <a:pPr marL="0" indent="0">
              <a:lnSpc>
                <a:spcPct val="110000"/>
              </a:lnSpc>
              <a:spcBef>
                <a:spcPts val="0"/>
              </a:spcBef>
              <a:buNone/>
            </a:pPr>
            <a:endParaRPr lang="en-US" sz="900">
              <a:solidFill>
                <a:srgbClr val="3C3D3E"/>
              </a:solidFill>
              <a:cs typeface="Arial"/>
            </a:endParaRPr>
          </a:p>
          <a:p>
            <a:pPr marL="400041" lvl="1" indent="0">
              <a:lnSpc>
                <a:spcPct val="110000"/>
              </a:lnSpc>
              <a:spcBef>
                <a:spcPts val="0"/>
              </a:spcBef>
              <a:buNone/>
            </a:pPr>
            <a:r>
              <a:rPr lang="en-US" sz="2400">
                <a:solidFill>
                  <a:srgbClr val="3C3D3E"/>
                </a:solidFill>
              </a:rPr>
              <a:t>Oil or gas distribution and transmission lines</a:t>
            </a:r>
          </a:p>
          <a:p>
            <a:pPr marL="400041" lvl="1" indent="0">
              <a:lnSpc>
                <a:spcPct val="110000"/>
              </a:lnSpc>
              <a:spcBef>
                <a:spcPts val="0"/>
              </a:spcBef>
              <a:buNone/>
            </a:pPr>
            <a:r>
              <a:rPr lang="en-US" sz="2400">
                <a:solidFill>
                  <a:srgbClr val="3C3D3E"/>
                </a:solidFill>
              </a:rPr>
              <a:t>Fiber-optic lines</a:t>
            </a:r>
          </a:p>
          <a:p>
            <a:pPr marL="400041" lvl="1" indent="0">
              <a:lnSpc>
                <a:spcPct val="110000"/>
              </a:lnSpc>
              <a:spcBef>
                <a:spcPts val="0"/>
              </a:spcBef>
              <a:buNone/>
            </a:pPr>
            <a:r>
              <a:rPr lang="en-US" sz="2400">
                <a:solidFill>
                  <a:srgbClr val="3C3D3E"/>
                </a:solidFill>
              </a:rPr>
              <a:t>Electrical</a:t>
            </a:r>
          </a:p>
          <a:p>
            <a:pPr marL="400041" lvl="1" indent="0">
              <a:lnSpc>
                <a:spcPct val="110000"/>
              </a:lnSpc>
              <a:spcBef>
                <a:spcPts val="0"/>
              </a:spcBef>
              <a:buNone/>
            </a:pPr>
            <a:r>
              <a:rPr lang="en-US" sz="2400">
                <a:solidFill>
                  <a:srgbClr val="3C3D3E"/>
                </a:solidFill>
              </a:rPr>
              <a:t>Sewer lines</a:t>
            </a:r>
          </a:p>
          <a:p>
            <a:pPr marL="400041" lvl="1" indent="0">
              <a:lnSpc>
                <a:spcPct val="110000"/>
              </a:lnSpc>
              <a:spcBef>
                <a:spcPts val="0"/>
              </a:spcBef>
              <a:buNone/>
            </a:pPr>
            <a:r>
              <a:rPr lang="en-US" sz="2400">
                <a:solidFill>
                  <a:srgbClr val="3C3D3E"/>
                </a:solidFill>
              </a:rPr>
              <a:t>Telephone lines</a:t>
            </a:r>
          </a:p>
          <a:p>
            <a:pPr marL="400041" lvl="1" indent="0">
              <a:lnSpc>
                <a:spcPct val="110000"/>
              </a:lnSpc>
              <a:spcBef>
                <a:spcPts val="0"/>
              </a:spcBef>
              <a:buNone/>
            </a:pPr>
            <a:r>
              <a:rPr lang="en-US" sz="2400">
                <a:solidFill>
                  <a:srgbClr val="3C3D3E"/>
                </a:solidFill>
              </a:rPr>
              <a:t>Water lines</a:t>
            </a:r>
          </a:p>
          <a:p>
            <a:pPr marL="400041" lvl="1" indent="0">
              <a:lnSpc>
                <a:spcPct val="110000"/>
              </a:lnSpc>
              <a:spcBef>
                <a:spcPts val="0"/>
              </a:spcBef>
              <a:buNone/>
            </a:pPr>
            <a:r>
              <a:rPr lang="en-US" sz="2400">
                <a:solidFill>
                  <a:srgbClr val="3C3D3E"/>
                </a:solidFill>
              </a:rPr>
              <a:t>Anchor blocks</a:t>
            </a:r>
          </a:p>
          <a:p>
            <a:pPr marL="400041" lvl="1" indent="0">
              <a:lnSpc>
                <a:spcPct val="110000"/>
              </a:lnSpc>
              <a:spcBef>
                <a:spcPts val="0"/>
              </a:spcBef>
              <a:buNone/>
            </a:pPr>
            <a:r>
              <a:rPr lang="en-US" sz="2400">
                <a:solidFill>
                  <a:srgbClr val="3C3D3E"/>
                </a:solidFill>
              </a:rPr>
              <a:t>Buried concrete protection pads</a:t>
            </a:r>
          </a:p>
          <a:p>
            <a:pPr marL="400041" lvl="1" indent="0">
              <a:lnSpc>
                <a:spcPct val="110000"/>
              </a:lnSpc>
              <a:spcBef>
                <a:spcPts val="0"/>
              </a:spcBef>
              <a:buNone/>
            </a:pPr>
            <a:r>
              <a:rPr lang="en-US" sz="2400">
                <a:solidFill>
                  <a:srgbClr val="3C3D3E"/>
                </a:solidFill>
              </a:rPr>
              <a:t>Piles</a:t>
            </a:r>
          </a:p>
          <a:p>
            <a:pPr marL="400041" lvl="1" indent="0">
              <a:lnSpc>
                <a:spcPct val="110000"/>
              </a:lnSpc>
              <a:spcBef>
                <a:spcPts val="0"/>
              </a:spcBef>
              <a:buNone/>
            </a:pPr>
            <a:r>
              <a:rPr lang="en-US" sz="2400">
                <a:solidFill>
                  <a:srgbClr val="3C3D3E"/>
                </a:solidFill>
              </a:rPr>
              <a:t>Overhead or underground powerlines</a:t>
            </a:r>
          </a:p>
          <a:p>
            <a:pPr marL="400041" lvl="1" indent="0">
              <a:lnSpc>
                <a:spcPct val="110000"/>
              </a:lnSpc>
              <a:spcBef>
                <a:spcPts val="0"/>
              </a:spcBef>
              <a:buNone/>
            </a:pPr>
            <a:r>
              <a:rPr lang="en-US" sz="2400">
                <a:solidFill>
                  <a:srgbClr val="3C3D3E"/>
                </a:solidFill>
              </a:rPr>
              <a:t>Cathodic protection systems</a:t>
            </a:r>
          </a:p>
        </p:txBody>
      </p:sp>
      <p:sp>
        <p:nvSpPr>
          <p:cNvPr id="4" name="Slide Number Placeholder 3">
            <a:extLst>
              <a:ext uri="{FF2B5EF4-FFF2-40B4-BE49-F238E27FC236}">
                <a16:creationId xmlns:a16="http://schemas.microsoft.com/office/drawing/2014/main" id="{39FE4DA1-2402-492C-993E-8E3924864C5C}"/>
              </a:ext>
            </a:extLst>
          </p:cNvPr>
          <p:cNvSpPr>
            <a:spLocks noGrp="1"/>
          </p:cNvSpPr>
          <p:nvPr>
            <p:ph type="sldNum" sz="quarter" idx="12"/>
          </p:nvPr>
        </p:nvSpPr>
        <p:spPr/>
        <p:txBody>
          <a:bodyPr/>
          <a:lstStyle/>
          <a:p>
            <a:fld id="{2F62674D-6622-4DB8-A1D1-B921962ADB5D}" type="slidenum">
              <a:rPr lang="en-US" smtClean="0"/>
              <a:pPr/>
              <a:t>137</a:t>
            </a:fld>
            <a:endParaRPr lang="en-US"/>
          </a:p>
        </p:txBody>
      </p:sp>
      <p:pic>
        <p:nvPicPr>
          <p:cNvPr id="5" name="Picture 4">
            <a:extLst>
              <a:ext uri="{FF2B5EF4-FFF2-40B4-BE49-F238E27FC236}">
                <a16:creationId xmlns:a16="http://schemas.microsoft.com/office/drawing/2014/main" id="{634132DB-BA3D-4E6D-B0DA-ED1CA54FDF15}"/>
              </a:ext>
            </a:extLst>
          </p:cNvPr>
          <p:cNvPicPr>
            <a:picLocks noChangeAspect="1"/>
          </p:cNvPicPr>
          <p:nvPr/>
        </p:nvPicPr>
        <p:blipFill>
          <a:blip r:embed="rId2"/>
          <a:stretch>
            <a:fillRect/>
          </a:stretch>
        </p:blipFill>
        <p:spPr>
          <a:xfrm>
            <a:off x="8063350" y="1709791"/>
            <a:ext cx="3519053" cy="4487457"/>
          </a:xfrm>
          <a:prstGeom prst="rect">
            <a:avLst/>
          </a:prstGeom>
        </p:spPr>
      </p:pic>
      <p:pic>
        <p:nvPicPr>
          <p:cNvPr id="6" name="Picture 6">
            <a:extLst>
              <a:ext uri="{FF2B5EF4-FFF2-40B4-BE49-F238E27FC236}">
                <a16:creationId xmlns:a16="http://schemas.microsoft.com/office/drawing/2014/main" id="{6EEE6DB6-74E0-F616-A935-C3AB443538F8}"/>
              </a:ext>
            </a:extLst>
          </p:cNvPr>
          <p:cNvPicPr>
            <a:picLocks noChangeAspect="1" noChangeArrowheads="1"/>
          </p:cNvPicPr>
          <p:nvPr/>
        </p:nvPicPr>
        <p:blipFill>
          <a:blip r:embed="rId3"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38573" y="21152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058768"/>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4911" y="274637"/>
            <a:ext cx="6542178" cy="887990"/>
          </a:xfrm>
        </p:spPr>
        <p:txBody>
          <a:bodyPr>
            <a:normAutofit/>
          </a:bodyPr>
          <a:lstStyle/>
          <a:p>
            <a:r>
              <a:rPr lang="en-CA" sz="4000"/>
              <a:t>Objectives of the GD program</a:t>
            </a:r>
          </a:p>
        </p:txBody>
      </p:sp>
      <p:sp>
        <p:nvSpPr>
          <p:cNvPr id="3" name="Content Placeholder 2"/>
          <p:cNvSpPr>
            <a:spLocks noGrp="1"/>
          </p:cNvSpPr>
          <p:nvPr>
            <p:ph idx="1"/>
          </p:nvPr>
        </p:nvSpPr>
        <p:spPr>
          <a:xfrm>
            <a:off x="508001" y="1315532"/>
            <a:ext cx="11264901" cy="4887913"/>
          </a:xfrm>
        </p:spPr>
        <p:txBody>
          <a:bodyPr vert="horz" lIns="91440" tIns="45720" rIns="91440" bIns="45720" rtlCol="0" anchor="t">
            <a:normAutofit/>
          </a:bodyPr>
          <a:lstStyle/>
          <a:p>
            <a:pPr marL="0" indent="0">
              <a:buNone/>
            </a:pPr>
            <a:r>
              <a:rPr lang="en-CA" sz="2400">
                <a:solidFill>
                  <a:schemeClr val="tx2"/>
                </a:solidFill>
              </a:rPr>
              <a:t>The primary objective of the GD program is to prevent damage to Client assets and all other foreign utilities during construction of the project</a:t>
            </a:r>
          </a:p>
          <a:p>
            <a:pPr marL="0" indent="0">
              <a:buNone/>
            </a:pPr>
            <a:r>
              <a:rPr lang="en-CA" sz="2200">
                <a:solidFill>
                  <a:schemeClr val="tx2"/>
                </a:solidFill>
              </a:rPr>
              <a:t>It defines the standards, procedures, work practices and guidelines for safe and efficient project GD activities</a:t>
            </a:r>
          </a:p>
          <a:p>
            <a:pPr marL="0" indent="0">
              <a:buNone/>
            </a:pPr>
            <a:r>
              <a:rPr lang="en-CA" sz="2200">
                <a:solidFill>
                  <a:schemeClr val="tx2"/>
                </a:solidFill>
              </a:rPr>
              <a:t>It defines the roles and responsibilities of Site Supervisor, Ground Disturbance Supervisor and Workers regarding ground disturbance</a:t>
            </a:r>
            <a:endParaRPr lang="en-CA" sz="2200">
              <a:solidFill>
                <a:schemeClr val="tx2"/>
              </a:solidFill>
              <a:cs typeface="Arial"/>
            </a:endParaRPr>
          </a:p>
          <a:p>
            <a:pPr marL="0" indent="0">
              <a:buNone/>
            </a:pPr>
            <a:r>
              <a:rPr lang="en-CA" sz="2200">
                <a:solidFill>
                  <a:schemeClr val="tx2"/>
                </a:solidFill>
              </a:rPr>
              <a:t>It demonstrates that the damage prevention strategy is consistent with, and supports, the </a:t>
            </a:r>
            <a:r>
              <a:rPr lang="en-CA" sz="2400" b="1">
                <a:solidFill>
                  <a:schemeClr val="tx2"/>
                </a:solidFill>
              </a:rPr>
              <a:t>OMH</a:t>
            </a:r>
            <a:r>
              <a:rPr lang="en-CA" sz="2400">
                <a:solidFill>
                  <a:schemeClr val="tx2"/>
                </a:solidFill>
              </a:rPr>
              <a:t> </a:t>
            </a:r>
            <a:r>
              <a:rPr lang="en-CA" sz="2400" b="1">
                <a:solidFill>
                  <a:schemeClr val="tx2"/>
                </a:solidFill>
              </a:rPr>
              <a:t>Vision</a:t>
            </a:r>
            <a:r>
              <a:rPr lang="en-CA" sz="2400">
                <a:solidFill>
                  <a:schemeClr val="tx2"/>
                </a:solidFill>
              </a:rPr>
              <a:t> </a:t>
            </a:r>
            <a:r>
              <a:rPr lang="en-CA" sz="2400" b="1">
                <a:solidFill>
                  <a:schemeClr val="tx2"/>
                </a:solidFill>
              </a:rPr>
              <a:t>of</a:t>
            </a:r>
            <a:r>
              <a:rPr lang="en-CA" sz="2400">
                <a:solidFill>
                  <a:schemeClr val="tx2"/>
                </a:solidFill>
              </a:rPr>
              <a:t> </a:t>
            </a:r>
            <a:r>
              <a:rPr lang="en-CA" sz="2400" b="1">
                <a:solidFill>
                  <a:schemeClr val="tx2"/>
                </a:solidFill>
              </a:rPr>
              <a:t>SAFE CONSTRUCTION PROGRESS</a:t>
            </a:r>
            <a:r>
              <a:rPr lang="en-CA" sz="2400"/>
              <a:t>	</a:t>
            </a:r>
            <a:endParaRPr lang="en-CA" sz="2400" b="1">
              <a:solidFill>
                <a:srgbClr val="FF0000"/>
              </a:solidFill>
            </a:endParaRPr>
          </a:p>
        </p:txBody>
      </p:sp>
      <p:sp>
        <p:nvSpPr>
          <p:cNvPr id="7" name="Slide Number Placeholder 6">
            <a:extLst>
              <a:ext uri="{FF2B5EF4-FFF2-40B4-BE49-F238E27FC236}">
                <a16:creationId xmlns:a16="http://schemas.microsoft.com/office/drawing/2014/main" id="{09AF9452-CEF8-4FCE-9AE5-9462B6A1D998}"/>
              </a:ext>
            </a:extLst>
          </p:cNvPr>
          <p:cNvSpPr>
            <a:spLocks noGrp="1"/>
          </p:cNvSpPr>
          <p:nvPr>
            <p:ph type="sldNum" sz="quarter" idx="12"/>
          </p:nvPr>
        </p:nvSpPr>
        <p:spPr/>
        <p:txBody>
          <a:bodyPr/>
          <a:lstStyle/>
          <a:p>
            <a:fld id="{2F62674D-6622-4DB8-A1D1-B921962ADB5D}" type="slidenum">
              <a:rPr lang="en-US" smtClean="0"/>
              <a:pPr/>
              <a:t>138</a:t>
            </a:fld>
            <a:endParaRPr lang="en-US"/>
          </a:p>
        </p:txBody>
      </p:sp>
      <p:pic>
        <p:nvPicPr>
          <p:cNvPr id="4" name="Picture 6">
            <a:extLst>
              <a:ext uri="{FF2B5EF4-FFF2-40B4-BE49-F238E27FC236}">
                <a16:creationId xmlns:a16="http://schemas.microsoft.com/office/drawing/2014/main" id="{30D9580B-0B0E-9F7F-01BE-301416376706}"/>
              </a:ext>
            </a:extLst>
          </p:cNvPr>
          <p:cNvPicPr>
            <a:picLocks noChangeAspect="1" noChangeArrowheads="1"/>
          </p:cNvPicPr>
          <p:nvPr/>
        </p:nvPicPr>
        <p:blipFill>
          <a:blip r:embed="rId2"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38573" y="21152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5508052"/>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3CD44-C580-4B03-B5DE-DA39905AD872}"/>
              </a:ext>
            </a:extLst>
          </p:cNvPr>
          <p:cNvSpPr>
            <a:spLocks noGrp="1"/>
          </p:cNvSpPr>
          <p:nvPr>
            <p:ph type="title"/>
          </p:nvPr>
        </p:nvSpPr>
        <p:spPr>
          <a:xfrm>
            <a:off x="2039112" y="409844"/>
            <a:ext cx="8732520" cy="668147"/>
          </a:xfrm>
        </p:spPr>
        <p:txBody>
          <a:bodyPr>
            <a:noAutofit/>
          </a:bodyPr>
          <a:lstStyle/>
          <a:p>
            <a:r>
              <a:rPr lang="en-US" altLang="en-US" sz="3200">
                <a:cs typeface="Arial"/>
              </a:rPr>
              <a:t>What you need to know: </a:t>
            </a:r>
            <a:r>
              <a:rPr lang="en-US" sz="3200">
                <a:cs typeface="Arial"/>
              </a:rPr>
              <a:t>Roles and responsibilities</a:t>
            </a:r>
            <a:endParaRPr lang="fr-CA" sz="3200"/>
          </a:p>
        </p:txBody>
      </p:sp>
      <p:sp>
        <p:nvSpPr>
          <p:cNvPr id="3" name="Content Placeholder 2">
            <a:extLst>
              <a:ext uri="{FF2B5EF4-FFF2-40B4-BE49-F238E27FC236}">
                <a16:creationId xmlns:a16="http://schemas.microsoft.com/office/drawing/2014/main" id="{38EC3B1D-4BC6-4AF0-B75F-3B9191D59AF7}"/>
              </a:ext>
            </a:extLst>
          </p:cNvPr>
          <p:cNvSpPr>
            <a:spLocks noGrp="1"/>
          </p:cNvSpPr>
          <p:nvPr>
            <p:ph idx="1"/>
          </p:nvPr>
        </p:nvSpPr>
        <p:spPr>
          <a:xfrm>
            <a:off x="620489" y="1177449"/>
            <a:ext cx="11118907" cy="4745370"/>
          </a:xfrm>
        </p:spPr>
        <p:txBody>
          <a:bodyPr>
            <a:normAutofit lnSpcReduction="10000"/>
          </a:bodyPr>
          <a:lstStyle/>
          <a:p>
            <a:pPr marL="0" indent="0">
              <a:buNone/>
            </a:pPr>
            <a:r>
              <a:rPr lang="en-US" sz="2400" b="1">
                <a:solidFill>
                  <a:schemeClr val="tx2"/>
                </a:solidFill>
                <a:cs typeface="Arial"/>
              </a:rPr>
              <a:t>OMH Site Supervisor </a:t>
            </a:r>
          </a:p>
          <a:p>
            <a:pPr marL="457189" lvl="1" indent="0">
              <a:buNone/>
            </a:pPr>
            <a:r>
              <a:rPr lang="en-US">
                <a:solidFill>
                  <a:schemeClr val="tx2"/>
                </a:solidFill>
                <a:cs typeface="Arial"/>
              </a:rPr>
              <a:t> Complete One-Call notification prior to start of activities </a:t>
            </a:r>
          </a:p>
          <a:p>
            <a:pPr marL="800089" lvl="1" indent="-342900"/>
            <a:r>
              <a:rPr lang="en-US">
                <a:solidFill>
                  <a:schemeClr val="tx2"/>
                </a:solidFill>
                <a:cs typeface="Arial"/>
              </a:rPr>
              <a:t>Ensure that a Verification Locate has been completed prior to start of activities </a:t>
            </a:r>
          </a:p>
          <a:p>
            <a:pPr marL="800089" lvl="1" indent="-342900"/>
            <a:r>
              <a:rPr lang="en-US">
                <a:solidFill>
                  <a:schemeClr val="tx2"/>
                </a:solidFill>
                <a:cs typeface="Arial"/>
              </a:rPr>
              <a:t>Collect and compile documents for ground disturbance package </a:t>
            </a:r>
          </a:p>
          <a:p>
            <a:pPr marL="800089" lvl="1" indent="-342900"/>
            <a:r>
              <a:rPr lang="en-US">
                <a:solidFill>
                  <a:schemeClr val="tx2"/>
                </a:solidFill>
                <a:cs typeface="Arial"/>
              </a:rPr>
              <a:t>Provide training records to Client Representative, when applicable </a:t>
            </a:r>
          </a:p>
          <a:p>
            <a:pPr marL="800089" lvl="1" indent="-342900"/>
            <a:r>
              <a:rPr lang="en-US">
                <a:solidFill>
                  <a:schemeClr val="tx2"/>
                </a:solidFill>
                <a:cs typeface="Arial"/>
              </a:rPr>
              <a:t>Receive Ground Disturbance Permit (received by Qualified Ground Disturbance Supervisor) </a:t>
            </a:r>
          </a:p>
          <a:p>
            <a:pPr marL="800089" lvl="1" indent="-342900"/>
            <a:r>
              <a:rPr lang="en-US">
                <a:solidFill>
                  <a:schemeClr val="tx2"/>
                </a:solidFill>
                <a:cs typeface="Arial"/>
              </a:rPr>
              <a:t>Oversee Subcontractors’ Ground Disturbance Permit </a:t>
            </a:r>
          </a:p>
          <a:p>
            <a:pPr marL="800089" lvl="1" indent="-342900"/>
            <a:r>
              <a:rPr lang="en-US">
                <a:solidFill>
                  <a:schemeClr val="tx2"/>
                </a:solidFill>
                <a:cs typeface="Arial"/>
              </a:rPr>
              <a:t>Conduct the ground disturbance activity </a:t>
            </a:r>
          </a:p>
          <a:p>
            <a:pPr marL="800089" lvl="1" indent="-342900"/>
            <a:r>
              <a:rPr lang="en-US">
                <a:solidFill>
                  <a:schemeClr val="tx2"/>
                </a:solidFill>
                <a:cs typeface="Arial"/>
              </a:rPr>
              <a:t>Assign the Qualified Ground Disturbance Supervisor </a:t>
            </a:r>
          </a:p>
          <a:p>
            <a:pPr marL="800089" lvl="1" indent="-342900"/>
            <a:r>
              <a:rPr lang="en-US">
                <a:solidFill>
                  <a:schemeClr val="tx2"/>
                </a:solidFill>
                <a:cs typeface="Arial"/>
              </a:rPr>
              <a:t>Make all efforts to contact the facility owner when an unknown facility is identified </a:t>
            </a:r>
          </a:p>
        </p:txBody>
      </p:sp>
      <p:sp>
        <p:nvSpPr>
          <p:cNvPr id="4" name="Slide Number Placeholder 3">
            <a:extLst>
              <a:ext uri="{FF2B5EF4-FFF2-40B4-BE49-F238E27FC236}">
                <a16:creationId xmlns:a16="http://schemas.microsoft.com/office/drawing/2014/main" id="{1E693355-75B1-4EE5-8162-E58B669A644C}"/>
              </a:ext>
            </a:extLst>
          </p:cNvPr>
          <p:cNvSpPr>
            <a:spLocks noGrp="1"/>
          </p:cNvSpPr>
          <p:nvPr>
            <p:ph type="sldNum" sz="quarter" idx="12"/>
          </p:nvPr>
        </p:nvSpPr>
        <p:spPr/>
        <p:txBody>
          <a:bodyPr/>
          <a:lstStyle/>
          <a:p>
            <a:fld id="{2F62674D-6622-4DB8-A1D1-B921962ADB5D}" type="slidenum">
              <a:rPr lang="en-US" smtClean="0"/>
              <a:pPr/>
              <a:t>139</a:t>
            </a:fld>
            <a:endParaRPr lang="en-US"/>
          </a:p>
        </p:txBody>
      </p:sp>
      <p:pic>
        <p:nvPicPr>
          <p:cNvPr id="5" name="Picture 6">
            <a:extLst>
              <a:ext uri="{FF2B5EF4-FFF2-40B4-BE49-F238E27FC236}">
                <a16:creationId xmlns:a16="http://schemas.microsoft.com/office/drawing/2014/main" id="{E1D67C4C-C9A2-9AD2-C3DD-B803E60528E6}"/>
              </a:ext>
            </a:extLst>
          </p:cNvPr>
          <p:cNvPicPr>
            <a:picLocks noChangeAspect="1" noChangeArrowheads="1"/>
          </p:cNvPicPr>
          <p:nvPr/>
        </p:nvPicPr>
        <p:blipFill>
          <a:blip r:embed="rId2"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38573" y="21152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3290719"/>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93E70C6D-86E9-0899-1871-23DC3F68F37C}"/>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0F77A7B0-072D-BFEB-7CDB-74A3F8CE4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ign with a black tube&#10;&#10;Description automatically generated">
            <a:extLst>
              <a:ext uri="{FF2B5EF4-FFF2-40B4-BE49-F238E27FC236}">
                <a16:creationId xmlns:a16="http://schemas.microsoft.com/office/drawing/2014/main" id="{0DC87B22-B44B-B204-A2A2-058257460905}"/>
              </a:ext>
            </a:extLst>
          </p:cNvPr>
          <p:cNvPicPr>
            <a:picLocks noChangeAspect="1"/>
          </p:cNvPicPr>
          <p:nvPr/>
        </p:nvPicPr>
        <p:blipFill rotWithShape="1">
          <a:blip r:embed="rId2" cstate="screen">
            <a:alphaModFix amt="50000"/>
            <a:extLst>
              <a:ext uri="{28A0092B-C50C-407E-A947-70E740481C1C}">
                <a14:useLocalDpi xmlns:a14="http://schemas.microsoft.com/office/drawing/2010/main"/>
              </a:ext>
            </a:extLst>
          </a:blip>
          <a:srcRect/>
          <a:stretch>
            <a:fillRect/>
          </a:stretch>
        </p:blipFill>
        <p:spPr>
          <a:xfrm>
            <a:off x="20" y="-91549"/>
            <a:ext cx="12191980" cy="6857999"/>
          </a:xfrm>
          <a:prstGeom prst="rect">
            <a:avLst/>
          </a:prstGeom>
          <a:scene3d>
            <a:camera prst="perspectiveContrastingLeftFacing">
              <a:rot lat="300000" lon="19800000" rev="0"/>
            </a:camera>
            <a:lightRig rig="threePt" dir="t">
              <a:rot lat="0" lon="0" rev="2700000"/>
            </a:lightRig>
          </a:scene3d>
          <a:sp3d>
            <a:bevelT w="63500" h="50800"/>
          </a:sp3d>
        </p:spPr>
      </p:pic>
      <p:sp>
        <p:nvSpPr>
          <p:cNvPr id="5" name="TextBox 4">
            <a:extLst>
              <a:ext uri="{FF2B5EF4-FFF2-40B4-BE49-F238E27FC236}">
                <a16:creationId xmlns:a16="http://schemas.microsoft.com/office/drawing/2014/main" id="{62C37040-EADF-D4ED-9096-F70AC5A7A5BF}"/>
              </a:ext>
            </a:extLst>
          </p:cNvPr>
          <p:cNvSpPr txBox="1"/>
          <p:nvPr/>
        </p:nvSpPr>
        <p:spPr>
          <a:xfrm>
            <a:off x="-202447" y="3014428"/>
            <a:ext cx="12191979" cy="1489542"/>
          </a:xfrm>
          <a:prstGeom prst="rect">
            <a:avLst/>
          </a:prstGeom>
        </p:spPr>
        <p:txBody>
          <a:bodyPr vert="horz" lIns="91440" tIns="45720" rIns="91440" bIns="45720" rtlCol="0" anchor="b">
            <a:normAutofit fontScale="77500" lnSpcReduction="20000"/>
          </a:bodyPr>
          <a:lstStyle/>
          <a:p>
            <a:pPr algn="ctr">
              <a:lnSpc>
                <a:spcPct val="90000"/>
              </a:lnSpc>
              <a:spcBef>
                <a:spcPct val="0"/>
              </a:spcBef>
              <a:spcAft>
                <a:spcPts val="600"/>
              </a:spcAft>
            </a:pPr>
            <a:r>
              <a:rPr lang="en-US" sz="8000" b="1">
                <a:solidFill>
                  <a:srgbClr val="FFFFFF"/>
                </a:solidFill>
                <a:latin typeface="+mj-lt"/>
                <a:ea typeface="+mj-ea"/>
                <a:cs typeface="+mj-cs"/>
              </a:rPr>
              <a:t>Joint Health and Safety Committee</a:t>
            </a:r>
          </a:p>
        </p:txBody>
      </p:sp>
    </p:spTree>
    <p:extLst>
      <p:ext uri="{BB962C8B-B14F-4D97-AF65-F5344CB8AC3E}">
        <p14:creationId xmlns:p14="http://schemas.microsoft.com/office/powerpoint/2010/main" val="25841846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85281D-B148-D0DD-7348-23FEB7E1B263}"/>
              </a:ext>
            </a:extLst>
          </p:cNvPr>
          <p:cNvSpPr>
            <a:spLocks noGrp="1"/>
          </p:cNvSpPr>
          <p:nvPr>
            <p:ph idx="1"/>
          </p:nvPr>
        </p:nvSpPr>
        <p:spPr>
          <a:xfrm>
            <a:off x="384048" y="1825625"/>
            <a:ext cx="6929439" cy="4351338"/>
          </a:xfrm>
        </p:spPr>
        <p:txBody>
          <a:bodyPr/>
          <a:lstStyle/>
          <a:p>
            <a:pPr marL="0" indent="0">
              <a:buNone/>
            </a:pPr>
            <a:r>
              <a:rPr lang="en-US" sz="2400" b="1">
                <a:solidFill>
                  <a:schemeClr val="tx1"/>
                </a:solidFill>
              </a:rPr>
              <a:t>OMH Site Supervisor </a:t>
            </a:r>
          </a:p>
          <a:p>
            <a:pPr marL="0" marR="0" lvl="0" indent="0" algn="l" defTabSz="914377" rtl="0" eaLnBrk="1" fontAlgn="auto" latinLnBrk="0" hangingPunct="1">
              <a:lnSpc>
                <a:spcPct val="100000"/>
              </a:lnSpc>
              <a:spcBef>
                <a:spcPts val="1800"/>
              </a:spcBef>
              <a:spcAft>
                <a:spcPts val="0"/>
              </a:spcAft>
              <a:buClr>
                <a:srgbClr val="046330"/>
              </a:buClr>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Arial"/>
                <a:ea typeface="+mn-ea"/>
                <a:cs typeface="+mn-cs"/>
              </a:rPr>
              <a:t>Task Readiness Verification that the Ground Disturbance </a:t>
            </a:r>
          </a:p>
          <a:p>
            <a:pPr marL="0" marR="0" lvl="0" indent="0" algn="l" defTabSz="914377" rtl="0" eaLnBrk="1" fontAlgn="auto" latinLnBrk="0" hangingPunct="1">
              <a:lnSpc>
                <a:spcPct val="100000"/>
              </a:lnSpc>
              <a:spcBef>
                <a:spcPts val="1800"/>
              </a:spcBef>
              <a:spcAft>
                <a:spcPts val="0"/>
              </a:spcAft>
              <a:buClr>
                <a:srgbClr val="046330"/>
              </a:buClr>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Arial"/>
                <a:ea typeface="+mn-ea"/>
                <a:cs typeface="+mn-cs"/>
              </a:rPr>
              <a:t>Package is complete and has been reviewed prior </a:t>
            </a:r>
          </a:p>
          <a:p>
            <a:pPr marL="0" marR="0" lvl="0" indent="0" algn="l" defTabSz="914377" rtl="0" eaLnBrk="1" fontAlgn="auto" latinLnBrk="0" hangingPunct="1">
              <a:lnSpc>
                <a:spcPct val="100000"/>
              </a:lnSpc>
              <a:spcBef>
                <a:spcPts val="1800"/>
              </a:spcBef>
              <a:spcAft>
                <a:spcPts val="0"/>
              </a:spcAft>
              <a:buClr>
                <a:srgbClr val="046330"/>
              </a:buClr>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Arial"/>
                <a:ea typeface="+mn-ea"/>
                <a:cs typeface="+mn-cs"/>
              </a:rPr>
              <a:t>to starting work activity. </a:t>
            </a:r>
          </a:p>
          <a:p>
            <a:pPr marL="0" marR="0" lvl="0" indent="0" algn="l" defTabSz="914377" rtl="0" eaLnBrk="1" fontAlgn="auto" latinLnBrk="0" hangingPunct="1">
              <a:lnSpc>
                <a:spcPct val="100000"/>
              </a:lnSpc>
              <a:spcBef>
                <a:spcPts val="1800"/>
              </a:spcBef>
              <a:spcAft>
                <a:spcPts val="0"/>
              </a:spcAft>
              <a:buClr>
                <a:srgbClr val="046330"/>
              </a:buClr>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Arial"/>
                <a:ea typeface="+mn-ea"/>
                <a:cs typeface="+mn-cs"/>
              </a:rPr>
              <a:t>This must be signed off by the Supervisor</a:t>
            </a:r>
          </a:p>
          <a:p>
            <a:pPr marL="0" marR="0" lvl="0" indent="0" algn="l" defTabSz="914377" rtl="0" eaLnBrk="1" fontAlgn="auto" latinLnBrk="0" hangingPunct="1">
              <a:lnSpc>
                <a:spcPct val="100000"/>
              </a:lnSpc>
              <a:spcBef>
                <a:spcPts val="1800"/>
              </a:spcBef>
              <a:spcAft>
                <a:spcPts val="0"/>
              </a:spcAft>
              <a:buClr>
                <a:srgbClr val="046330"/>
              </a:buClr>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Arial"/>
                <a:ea typeface="+mn-ea"/>
                <a:cs typeface="+mn-cs"/>
              </a:rPr>
              <a:t> and OMH Management. </a:t>
            </a:r>
          </a:p>
          <a:p>
            <a:pPr marL="0" indent="0">
              <a:buNone/>
            </a:pPr>
            <a:endParaRPr lang="en-US" sz="2000">
              <a:solidFill>
                <a:schemeClr val="tx1"/>
              </a:solidFill>
            </a:endParaRPr>
          </a:p>
        </p:txBody>
      </p:sp>
      <p:sp>
        <p:nvSpPr>
          <p:cNvPr id="4" name="Slide Number Placeholder 3">
            <a:extLst>
              <a:ext uri="{FF2B5EF4-FFF2-40B4-BE49-F238E27FC236}">
                <a16:creationId xmlns:a16="http://schemas.microsoft.com/office/drawing/2014/main" id="{AFB6E3C1-C253-BE9F-CB89-2A7AC434A32B}"/>
              </a:ext>
            </a:extLst>
          </p:cNvPr>
          <p:cNvSpPr>
            <a:spLocks noGrp="1"/>
          </p:cNvSpPr>
          <p:nvPr>
            <p:ph type="sldNum" sz="quarter" idx="12"/>
          </p:nvPr>
        </p:nvSpPr>
        <p:spPr/>
        <p:txBody>
          <a:bodyPr/>
          <a:lstStyle/>
          <a:p>
            <a:fld id="{2F62674D-6622-4DB8-A1D1-B921962ADB5D}" type="slidenum">
              <a:rPr lang="en-US" smtClean="0"/>
              <a:pPr/>
              <a:t>140</a:t>
            </a:fld>
            <a:endParaRPr lang="en-US"/>
          </a:p>
        </p:txBody>
      </p:sp>
      <p:pic>
        <p:nvPicPr>
          <p:cNvPr id="7" name="Picture 6">
            <a:extLst>
              <a:ext uri="{FF2B5EF4-FFF2-40B4-BE49-F238E27FC236}">
                <a16:creationId xmlns:a16="http://schemas.microsoft.com/office/drawing/2014/main" id="{05409B09-F0F3-8C4C-2902-77AA9EF9264C}"/>
              </a:ext>
            </a:extLst>
          </p:cNvPr>
          <p:cNvPicPr>
            <a:picLocks noChangeAspect="1"/>
          </p:cNvPicPr>
          <p:nvPr/>
        </p:nvPicPr>
        <p:blipFill>
          <a:blip r:embed="rId2"/>
          <a:stretch>
            <a:fillRect/>
          </a:stretch>
        </p:blipFill>
        <p:spPr>
          <a:xfrm>
            <a:off x="7313487" y="1198323"/>
            <a:ext cx="4347411" cy="4978045"/>
          </a:xfrm>
          <a:prstGeom prst="rect">
            <a:avLst/>
          </a:prstGeom>
        </p:spPr>
      </p:pic>
      <p:sp>
        <p:nvSpPr>
          <p:cNvPr id="8" name="Title 1">
            <a:extLst>
              <a:ext uri="{FF2B5EF4-FFF2-40B4-BE49-F238E27FC236}">
                <a16:creationId xmlns:a16="http://schemas.microsoft.com/office/drawing/2014/main" id="{71CCA320-62C3-0544-2D99-DCB0A9F8F59B}"/>
              </a:ext>
            </a:extLst>
          </p:cNvPr>
          <p:cNvSpPr txBox="1">
            <a:spLocks/>
          </p:cNvSpPr>
          <p:nvPr/>
        </p:nvSpPr>
        <p:spPr>
          <a:xfrm>
            <a:off x="2755392" y="350194"/>
            <a:ext cx="8598408" cy="66814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200">
                <a:cs typeface="Arial"/>
              </a:rPr>
              <a:t>What you need to know: </a:t>
            </a:r>
            <a:r>
              <a:rPr lang="en-US" sz="3200">
                <a:cs typeface="Arial"/>
              </a:rPr>
              <a:t>Roles and responsibilities</a:t>
            </a:r>
            <a:endParaRPr lang="fr-CA" sz="3200"/>
          </a:p>
        </p:txBody>
      </p:sp>
      <p:pic>
        <p:nvPicPr>
          <p:cNvPr id="9" name="Picture 6">
            <a:extLst>
              <a:ext uri="{FF2B5EF4-FFF2-40B4-BE49-F238E27FC236}">
                <a16:creationId xmlns:a16="http://schemas.microsoft.com/office/drawing/2014/main" id="{6E7CF662-FD71-E5FD-7C64-2501F6D32E15}"/>
              </a:ext>
            </a:extLst>
          </p:cNvPr>
          <p:cNvPicPr>
            <a:picLocks noChangeAspect="1" noChangeArrowheads="1"/>
          </p:cNvPicPr>
          <p:nvPr/>
        </p:nvPicPr>
        <p:blipFill>
          <a:blip r:embed="rId3"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38573" y="21152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2755503"/>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290E29E-4232-4A78-AC37-2C8ED664E3AE}"/>
              </a:ext>
            </a:extLst>
          </p:cNvPr>
          <p:cNvSpPr>
            <a:spLocks noGrp="1"/>
          </p:cNvSpPr>
          <p:nvPr>
            <p:ph type="sldNum" sz="quarter" idx="12"/>
          </p:nvPr>
        </p:nvSpPr>
        <p:spPr/>
        <p:txBody>
          <a:bodyPr/>
          <a:lstStyle/>
          <a:p>
            <a:fld id="{2F62674D-6622-4DB8-A1D1-B921962ADB5D}" type="slidenum">
              <a:rPr lang="en-US" smtClean="0"/>
              <a:pPr/>
              <a:t>141</a:t>
            </a:fld>
            <a:endParaRPr lang="en-US"/>
          </a:p>
        </p:txBody>
      </p:sp>
      <p:sp>
        <p:nvSpPr>
          <p:cNvPr id="6" name="Content Placeholder 2">
            <a:extLst>
              <a:ext uri="{FF2B5EF4-FFF2-40B4-BE49-F238E27FC236}">
                <a16:creationId xmlns:a16="http://schemas.microsoft.com/office/drawing/2014/main" id="{645A54A9-ED05-4E43-B88A-F2B2EC770D70}"/>
              </a:ext>
            </a:extLst>
          </p:cNvPr>
          <p:cNvSpPr>
            <a:spLocks noGrp="1"/>
          </p:cNvSpPr>
          <p:nvPr>
            <p:ph idx="1"/>
          </p:nvPr>
        </p:nvSpPr>
        <p:spPr>
          <a:xfrm>
            <a:off x="620490" y="1177450"/>
            <a:ext cx="11118907" cy="5019797"/>
          </a:xfrm>
        </p:spPr>
        <p:txBody>
          <a:bodyPr>
            <a:normAutofit fontScale="77500" lnSpcReduction="20000"/>
          </a:bodyPr>
          <a:lstStyle/>
          <a:p>
            <a:pPr marL="0" indent="0">
              <a:spcAft>
                <a:spcPts val="1800"/>
              </a:spcAft>
              <a:buClr>
                <a:schemeClr val="accent5"/>
              </a:buClr>
              <a:buNone/>
            </a:pPr>
            <a:r>
              <a:rPr lang="en-US" sz="4000" b="1">
                <a:solidFill>
                  <a:srgbClr val="3C3D3E"/>
                </a:solidFill>
              </a:rPr>
              <a:t>Ground Disturbance Supervisor</a:t>
            </a:r>
          </a:p>
          <a:p>
            <a:r>
              <a:rPr lang="en-US">
                <a:solidFill>
                  <a:srgbClr val="3C3D3E"/>
                </a:solidFill>
              </a:rPr>
              <a:t>Receive SWP on behalf of the Ground Disturber (Supplier) and lead the Job Hazard Analysis (JHA)/Job Safety Analysis (JSA) portion of this process </a:t>
            </a:r>
          </a:p>
          <a:p>
            <a:r>
              <a:rPr lang="en-US">
                <a:solidFill>
                  <a:srgbClr val="3C3D3E"/>
                </a:solidFill>
              </a:rPr>
              <a:t>Receive Ground Disturbance Permit on behalf of the Ground Disturber (Supplier) </a:t>
            </a:r>
          </a:p>
          <a:p>
            <a:r>
              <a:rPr lang="en-US">
                <a:solidFill>
                  <a:srgbClr val="3C3D3E"/>
                </a:solidFill>
              </a:rPr>
              <a:t>Has Stop Work Authority </a:t>
            </a:r>
          </a:p>
          <a:p>
            <a:r>
              <a:rPr lang="en-US">
                <a:solidFill>
                  <a:srgbClr val="3C3D3E"/>
                </a:solidFill>
              </a:rPr>
              <a:t>Be present for the duration of all ground disturbance activities </a:t>
            </a:r>
          </a:p>
          <a:p>
            <a:r>
              <a:rPr lang="en-US">
                <a:solidFill>
                  <a:srgbClr val="3C3D3E"/>
                </a:solidFill>
              </a:rPr>
              <a:t>Obtain and maintain regulatory approved training </a:t>
            </a:r>
          </a:p>
          <a:p>
            <a:r>
              <a:rPr lang="en-US">
                <a:solidFill>
                  <a:srgbClr val="3C3D3E"/>
                </a:solidFill>
              </a:rPr>
              <a:t>Provide required information to the appropriate parties </a:t>
            </a:r>
          </a:p>
          <a:p>
            <a:r>
              <a:rPr lang="en-US">
                <a:solidFill>
                  <a:srgbClr val="3C3D3E"/>
                </a:solidFill>
              </a:rPr>
              <a:t>Oversee work in adherence to the SWP, Ground Disturbance Permit and Standard, including work of subcontractors </a:t>
            </a:r>
          </a:p>
          <a:p>
            <a:r>
              <a:rPr lang="en-US">
                <a:solidFill>
                  <a:srgbClr val="3C3D3E"/>
                </a:solidFill>
              </a:rPr>
              <a:t>Manage ground disturbance package </a:t>
            </a:r>
          </a:p>
          <a:p>
            <a:r>
              <a:rPr lang="en-US">
                <a:solidFill>
                  <a:srgbClr val="3C3D3E"/>
                </a:solidFill>
              </a:rPr>
              <a:t>Facilitate pre-ground disturbance meeting </a:t>
            </a:r>
          </a:p>
          <a:p>
            <a:r>
              <a:rPr lang="en-US">
                <a:solidFill>
                  <a:srgbClr val="3C3D3E"/>
                </a:solidFill>
              </a:rPr>
              <a:t>Ensure discrepancies have been resolved </a:t>
            </a:r>
          </a:p>
        </p:txBody>
      </p:sp>
      <p:sp>
        <p:nvSpPr>
          <p:cNvPr id="7" name="Title 1">
            <a:extLst>
              <a:ext uri="{FF2B5EF4-FFF2-40B4-BE49-F238E27FC236}">
                <a16:creationId xmlns:a16="http://schemas.microsoft.com/office/drawing/2014/main" id="{8F927EBA-6C77-C5E2-E4FA-4CD90F31B4B2}"/>
              </a:ext>
            </a:extLst>
          </p:cNvPr>
          <p:cNvSpPr txBox="1">
            <a:spLocks/>
          </p:cNvSpPr>
          <p:nvPr/>
        </p:nvSpPr>
        <p:spPr>
          <a:xfrm>
            <a:off x="1889883" y="350200"/>
            <a:ext cx="8580120" cy="66814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200">
                <a:cs typeface="Arial"/>
              </a:rPr>
              <a:t>What you need to know: </a:t>
            </a:r>
            <a:r>
              <a:rPr lang="en-US" sz="3200">
                <a:cs typeface="Arial"/>
              </a:rPr>
              <a:t>Roles and responsibilities</a:t>
            </a:r>
            <a:endParaRPr lang="fr-CA" sz="3200"/>
          </a:p>
        </p:txBody>
      </p:sp>
      <p:pic>
        <p:nvPicPr>
          <p:cNvPr id="8" name="Picture 6">
            <a:extLst>
              <a:ext uri="{FF2B5EF4-FFF2-40B4-BE49-F238E27FC236}">
                <a16:creationId xmlns:a16="http://schemas.microsoft.com/office/drawing/2014/main" id="{A9510FAB-EDF5-B218-4A5D-5078A47CE628}"/>
              </a:ext>
            </a:extLst>
          </p:cNvPr>
          <p:cNvPicPr>
            <a:picLocks noChangeAspect="1" noChangeArrowheads="1"/>
          </p:cNvPicPr>
          <p:nvPr/>
        </p:nvPicPr>
        <p:blipFill>
          <a:blip r:embed="rId2"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38573" y="21152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4485962"/>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7313" y="281564"/>
            <a:ext cx="9791699" cy="944563"/>
          </a:xfrm>
        </p:spPr>
        <p:txBody>
          <a:bodyPr>
            <a:normAutofit/>
          </a:bodyPr>
          <a:lstStyle/>
          <a:p>
            <a:r>
              <a:rPr lang="en-US" sz="3200">
                <a:cs typeface="Arial"/>
              </a:rPr>
              <a:t>What you need to know: </a:t>
            </a:r>
            <a:r>
              <a:rPr lang="en-CA" sz="3200"/>
              <a:t>Survey Colour Codes</a:t>
            </a:r>
          </a:p>
        </p:txBody>
      </p:sp>
      <p:sp>
        <p:nvSpPr>
          <p:cNvPr id="7" name="Slide Number Placeholder 6">
            <a:extLst>
              <a:ext uri="{FF2B5EF4-FFF2-40B4-BE49-F238E27FC236}">
                <a16:creationId xmlns:a16="http://schemas.microsoft.com/office/drawing/2014/main" id="{908018BD-8562-4D50-B948-1D0B726F978C}"/>
              </a:ext>
            </a:extLst>
          </p:cNvPr>
          <p:cNvSpPr>
            <a:spLocks noGrp="1"/>
          </p:cNvSpPr>
          <p:nvPr>
            <p:ph type="sldNum" sz="quarter" idx="12"/>
          </p:nvPr>
        </p:nvSpPr>
        <p:spPr/>
        <p:txBody>
          <a:bodyPr/>
          <a:lstStyle/>
          <a:p>
            <a:fld id="{2F62674D-6622-4DB8-A1D1-B921962ADB5D}" type="slidenum">
              <a:rPr lang="en-US" smtClean="0"/>
              <a:pPr/>
              <a:t>142</a:t>
            </a:fld>
            <a:endParaRPr lang="en-US"/>
          </a:p>
        </p:txBody>
      </p:sp>
      <p:pic>
        <p:nvPicPr>
          <p:cNvPr id="4" name="Picture 3">
            <a:extLst>
              <a:ext uri="{FF2B5EF4-FFF2-40B4-BE49-F238E27FC236}">
                <a16:creationId xmlns:a16="http://schemas.microsoft.com/office/drawing/2014/main" id="{20D30FD8-AF0F-4F66-8EBC-E96FF33FA48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640300" y="1627908"/>
            <a:ext cx="5725193" cy="4003965"/>
          </a:xfrm>
          <a:prstGeom prst="rect">
            <a:avLst/>
          </a:prstGeom>
        </p:spPr>
      </p:pic>
      <p:pic>
        <p:nvPicPr>
          <p:cNvPr id="3" name="Picture 6">
            <a:extLst>
              <a:ext uri="{FF2B5EF4-FFF2-40B4-BE49-F238E27FC236}">
                <a16:creationId xmlns:a16="http://schemas.microsoft.com/office/drawing/2014/main" id="{E2DA085B-B56E-077F-5656-736549F4D470}"/>
              </a:ext>
            </a:extLst>
          </p:cNvPr>
          <p:cNvPicPr>
            <a:picLocks noChangeAspect="1" noChangeArrowheads="1"/>
          </p:cNvPicPr>
          <p:nvPr/>
        </p:nvPicPr>
        <p:blipFill>
          <a:blip r:embed="rId3"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38573" y="21152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7898598"/>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C1A85-5B8E-46CC-A247-6F90D893105C}"/>
              </a:ext>
            </a:extLst>
          </p:cNvPr>
          <p:cNvSpPr>
            <a:spLocks noGrp="1"/>
          </p:cNvSpPr>
          <p:nvPr>
            <p:ph type="title"/>
          </p:nvPr>
        </p:nvSpPr>
        <p:spPr>
          <a:xfrm>
            <a:off x="2621280" y="324704"/>
            <a:ext cx="8095488" cy="723011"/>
          </a:xfrm>
        </p:spPr>
        <p:txBody>
          <a:bodyPr>
            <a:normAutofit/>
          </a:bodyPr>
          <a:lstStyle/>
          <a:p>
            <a:r>
              <a:rPr lang="en-US" sz="2800">
                <a:cs typeface="Arial"/>
              </a:rPr>
              <a:t>What you need to know: </a:t>
            </a:r>
            <a:r>
              <a:rPr lang="en-CA" sz="2800"/>
              <a:t>Stake Colour Codes</a:t>
            </a:r>
            <a:endParaRPr lang="en-US" sz="2800"/>
          </a:p>
        </p:txBody>
      </p:sp>
      <p:sp>
        <p:nvSpPr>
          <p:cNvPr id="4" name="Slide Number Placeholder 3">
            <a:extLst>
              <a:ext uri="{FF2B5EF4-FFF2-40B4-BE49-F238E27FC236}">
                <a16:creationId xmlns:a16="http://schemas.microsoft.com/office/drawing/2014/main" id="{00511C2B-1851-4E31-8D99-7C93927A3575}"/>
              </a:ext>
            </a:extLst>
          </p:cNvPr>
          <p:cNvSpPr>
            <a:spLocks noGrp="1"/>
          </p:cNvSpPr>
          <p:nvPr>
            <p:ph type="sldNum" sz="quarter" idx="12"/>
          </p:nvPr>
        </p:nvSpPr>
        <p:spPr/>
        <p:txBody>
          <a:bodyPr/>
          <a:lstStyle/>
          <a:p>
            <a:fld id="{2F62674D-6622-4DB8-A1D1-B921962ADB5D}" type="slidenum">
              <a:rPr lang="en-US" smtClean="0"/>
              <a:pPr/>
              <a:t>143</a:t>
            </a:fld>
            <a:endParaRPr lang="en-US"/>
          </a:p>
        </p:txBody>
      </p:sp>
      <p:pic>
        <p:nvPicPr>
          <p:cNvPr id="6" name="Picture 5">
            <a:extLst>
              <a:ext uri="{FF2B5EF4-FFF2-40B4-BE49-F238E27FC236}">
                <a16:creationId xmlns:a16="http://schemas.microsoft.com/office/drawing/2014/main" id="{B6ED8CF2-3CD3-4A63-AAF4-7B063D8B236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10169" y="1219200"/>
            <a:ext cx="3771661" cy="5019797"/>
          </a:xfrm>
          <a:prstGeom prst="rect">
            <a:avLst/>
          </a:prstGeom>
        </p:spPr>
      </p:pic>
      <p:sp>
        <p:nvSpPr>
          <p:cNvPr id="8" name="TextBox 7">
            <a:extLst>
              <a:ext uri="{FF2B5EF4-FFF2-40B4-BE49-F238E27FC236}">
                <a16:creationId xmlns:a16="http://schemas.microsoft.com/office/drawing/2014/main" id="{5907BD16-1DD2-4EDD-980C-ED8ED2DD49A4}"/>
              </a:ext>
            </a:extLst>
          </p:cNvPr>
          <p:cNvSpPr txBox="1"/>
          <p:nvPr/>
        </p:nvSpPr>
        <p:spPr>
          <a:xfrm>
            <a:off x="8345824" y="1522561"/>
            <a:ext cx="3450556" cy="646331"/>
          </a:xfrm>
          <a:prstGeom prst="rect">
            <a:avLst/>
          </a:prstGeom>
          <a:noFill/>
          <a:ln w="19050">
            <a:solidFill>
              <a:srgbClr val="EA2128"/>
            </a:solidFill>
          </a:ln>
        </p:spPr>
        <p:txBody>
          <a:bodyPr wrap="square" rtlCol="0">
            <a:spAutoFit/>
          </a:bodyPr>
          <a:lstStyle/>
          <a:p>
            <a:r>
              <a:rPr lang="en-US"/>
              <a:t>Orange = communication cable (TELUS </a:t>
            </a:r>
            <a:r>
              <a:rPr lang="en-US" err="1"/>
              <a:t>fibre</a:t>
            </a:r>
            <a:r>
              <a:rPr lang="en-US"/>
              <a:t> optic)</a:t>
            </a:r>
          </a:p>
        </p:txBody>
      </p:sp>
      <p:cxnSp>
        <p:nvCxnSpPr>
          <p:cNvPr id="10" name="Straight Arrow Connector 9">
            <a:extLst>
              <a:ext uri="{FF2B5EF4-FFF2-40B4-BE49-F238E27FC236}">
                <a16:creationId xmlns:a16="http://schemas.microsoft.com/office/drawing/2014/main" id="{8A3112C1-5EE5-42D3-B608-9416D857D29C}"/>
              </a:ext>
            </a:extLst>
          </p:cNvPr>
          <p:cNvCxnSpPr>
            <a:cxnSpLocks/>
            <a:stCxn id="8" idx="2"/>
          </p:cNvCxnSpPr>
          <p:nvPr/>
        </p:nvCxnSpPr>
        <p:spPr>
          <a:xfrm flipH="1">
            <a:off x="6924094" y="2168892"/>
            <a:ext cx="3147008" cy="172934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A3D2E03-7A26-4889-9A0A-9220F14486A5}"/>
              </a:ext>
            </a:extLst>
          </p:cNvPr>
          <p:cNvCxnSpPr>
            <a:cxnSpLocks/>
            <a:stCxn id="16" idx="2"/>
          </p:cNvCxnSpPr>
          <p:nvPr/>
        </p:nvCxnSpPr>
        <p:spPr>
          <a:xfrm>
            <a:off x="2031330" y="2492058"/>
            <a:ext cx="2713925" cy="114629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BD1AAD0-09ED-41F7-8FF6-32A1BEEAC628}"/>
              </a:ext>
            </a:extLst>
          </p:cNvPr>
          <p:cNvSpPr txBox="1"/>
          <p:nvPr/>
        </p:nvSpPr>
        <p:spPr>
          <a:xfrm>
            <a:off x="784909" y="1845727"/>
            <a:ext cx="2492842" cy="646331"/>
          </a:xfrm>
          <a:prstGeom prst="rect">
            <a:avLst/>
          </a:prstGeom>
          <a:noFill/>
          <a:ln w="19050">
            <a:solidFill>
              <a:srgbClr val="EA2128"/>
            </a:solidFill>
          </a:ln>
        </p:spPr>
        <p:txBody>
          <a:bodyPr wrap="square" rtlCol="0">
            <a:spAutoFit/>
          </a:bodyPr>
          <a:lstStyle/>
          <a:p>
            <a:r>
              <a:rPr lang="en-US"/>
              <a:t>Pink and black stakes</a:t>
            </a:r>
          </a:p>
          <a:p>
            <a:r>
              <a:rPr lang="en-US"/>
              <a:t>(5 </a:t>
            </a:r>
            <a:r>
              <a:rPr lang="en-US" err="1"/>
              <a:t>metre</a:t>
            </a:r>
            <a:r>
              <a:rPr lang="en-US"/>
              <a:t> buffer zone)</a:t>
            </a:r>
          </a:p>
        </p:txBody>
      </p:sp>
      <p:pic>
        <p:nvPicPr>
          <p:cNvPr id="3" name="Picture 6">
            <a:extLst>
              <a:ext uri="{FF2B5EF4-FFF2-40B4-BE49-F238E27FC236}">
                <a16:creationId xmlns:a16="http://schemas.microsoft.com/office/drawing/2014/main" id="{F07071AF-0E90-5D96-E2AA-967ABA18720D}"/>
              </a:ext>
            </a:extLst>
          </p:cNvPr>
          <p:cNvPicPr>
            <a:picLocks noChangeAspect="1" noChangeArrowheads="1"/>
          </p:cNvPicPr>
          <p:nvPr/>
        </p:nvPicPr>
        <p:blipFill>
          <a:blip r:embed="rId3"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38573" y="21152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2787825"/>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3724DFC-F891-495B-8C34-BCE8CBEBA5B3}"/>
              </a:ext>
            </a:extLst>
          </p:cNvPr>
          <p:cNvPicPr>
            <a:picLocks noChangeAspect="1"/>
          </p:cNvPicPr>
          <p:nvPr/>
        </p:nvPicPr>
        <p:blipFill>
          <a:blip r:embed="rId2"/>
          <a:stretch>
            <a:fillRect/>
          </a:stretch>
        </p:blipFill>
        <p:spPr>
          <a:xfrm>
            <a:off x="6234510" y="1085468"/>
            <a:ext cx="4254861" cy="5331957"/>
          </a:xfrm>
          <a:prstGeom prst="rect">
            <a:avLst/>
          </a:prstGeom>
        </p:spPr>
      </p:pic>
      <p:sp>
        <p:nvSpPr>
          <p:cNvPr id="2" name="Title 1">
            <a:extLst>
              <a:ext uri="{FF2B5EF4-FFF2-40B4-BE49-F238E27FC236}">
                <a16:creationId xmlns:a16="http://schemas.microsoft.com/office/drawing/2014/main" id="{FC32F4DF-4C8C-418B-8CF8-9EC083728F71}"/>
              </a:ext>
            </a:extLst>
          </p:cNvPr>
          <p:cNvSpPr>
            <a:spLocks noGrp="1"/>
          </p:cNvSpPr>
          <p:nvPr>
            <p:ph type="title"/>
          </p:nvPr>
        </p:nvSpPr>
        <p:spPr>
          <a:xfrm>
            <a:off x="2400958" y="287275"/>
            <a:ext cx="7848600" cy="576707"/>
          </a:xfrm>
        </p:spPr>
        <p:txBody>
          <a:bodyPr>
            <a:normAutofit/>
          </a:bodyPr>
          <a:lstStyle/>
          <a:p>
            <a:r>
              <a:rPr lang="en-US" sz="2000">
                <a:cs typeface="Arial"/>
              </a:rPr>
              <a:t>What you need to know: </a:t>
            </a:r>
            <a:r>
              <a:rPr lang="en-US" sz="2000"/>
              <a:t>LIMITS OF APPROACH - TRANSMOUNTAIN</a:t>
            </a:r>
            <a:endParaRPr lang="fr-CA" sz="2000"/>
          </a:p>
        </p:txBody>
      </p:sp>
      <p:sp>
        <p:nvSpPr>
          <p:cNvPr id="4" name="Slide Number Placeholder 3">
            <a:extLst>
              <a:ext uri="{FF2B5EF4-FFF2-40B4-BE49-F238E27FC236}">
                <a16:creationId xmlns:a16="http://schemas.microsoft.com/office/drawing/2014/main" id="{B3F6F60D-E212-4756-8730-40FC87A7CBA4}"/>
              </a:ext>
            </a:extLst>
          </p:cNvPr>
          <p:cNvSpPr>
            <a:spLocks noGrp="1"/>
          </p:cNvSpPr>
          <p:nvPr>
            <p:ph type="sldNum" sz="quarter" idx="12"/>
          </p:nvPr>
        </p:nvSpPr>
        <p:spPr/>
        <p:txBody>
          <a:bodyPr/>
          <a:lstStyle/>
          <a:p>
            <a:fld id="{2F62674D-6622-4DB8-A1D1-B921962ADB5D}" type="slidenum">
              <a:rPr lang="en-US" smtClean="0"/>
              <a:pPr/>
              <a:t>144</a:t>
            </a:fld>
            <a:endParaRPr lang="en-US"/>
          </a:p>
        </p:txBody>
      </p:sp>
      <p:sp>
        <p:nvSpPr>
          <p:cNvPr id="5" name="TextBox 4">
            <a:extLst>
              <a:ext uri="{FF2B5EF4-FFF2-40B4-BE49-F238E27FC236}">
                <a16:creationId xmlns:a16="http://schemas.microsoft.com/office/drawing/2014/main" id="{FDEABC81-2AC6-4660-BFBF-703297103562}"/>
              </a:ext>
            </a:extLst>
          </p:cNvPr>
          <p:cNvSpPr txBox="1"/>
          <p:nvPr/>
        </p:nvSpPr>
        <p:spPr>
          <a:xfrm>
            <a:off x="609601" y="1219202"/>
            <a:ext cx="5715657" cy="5220660"/>
          </a:xfrm>
          <a:prstGeom prst="rect">
            <a:avLst/>
          </a:prstGeom>
          <a:noFill/>
        </p:spPr>
        <p:txBody>
          <a:bodyPr wrap="square">
            <a:spAutoFit/>
          </a:bodyPr>
          <a:lstStyle/>
          <a:p>
            <a:r>
              <a:rPr lang="en-US" b="1" u="sng"/>
              <a:t>Trans Mountain Pipeline</a:t>
            </a:r>
          </a:p>
          <a:p>
            <a:endParaRPr lang="en-US" sz="1051">
              <a:solidFill>
                <a:srgbClr val="FF0000"/>
              </a:solidFill>
            </a:endParaRPr>
          </a:p>
          <a:p>
            <a:r>
              <a:rPr lang="en-US" sz="1051">
                <a:solidFill>
                  <a:srgbClr val="FF0000"/>
                </a:solidFill>
              </a:rPr>
              <a:t>30 </a:t>
            </a:r>
            <a:r>
              <a:rPr lang="en-US" sz="1051" err="1">
                <a:solidFill>
                  <a:srgbClr val="FF0000"/>
                </a:solidFill>
              </a:rPr>
              <a:t>metre</a:t>
            </a:r>
            <a:r>
              <a:rPr lang="en-US" sz="1051">
                <a:solidFill>
                  <a:srgbClr val="FF0000"/>
                </a:solidFill>
              </a:rPr>
              <a:t> Prescribed Area</a:t>
            </a:r>
          </a:p>
          <a:p>
            <a:r>
              <a:rPr lang="en-US" sz="1051">
                <a:solidFill>
                  <a:srgbClr val="3C3D3E"/>
                </a:solidFill>
              </a:rPr>
              <a:t>GD permit signed by TM representative before proceeding</a:t>
            </a:r>
          </a:p>
          <a:p>
            <a:r>
              <a:rPr lang="en-US" sz="1051">
                <a:solidFill>
                  <a:srgbClr val="3C3D3E"/>
                </a:solidFill>
              </a:rPr>
              <a:t>Prescribed Area Permit (PAP) required</a:t>
            </a:r>
          </a:p>
          <a:p>
            <a:r>
              <a:rPr lang="en-US" sz="1051">
                <a:solidFill>
                  <a:srgbClr val="3C3D3E"/>
                </a:solidFill>
              </a:rPr>
              <a:t>PAPs are in GD work packs</a:t>
            </a:r>
          </a:p>
          <a:p>
            <a:r>
              <a:rPr lang="en-US" sz="1051">
                <a:solidFill>
                  <a:srgbClr val="3C3D3E"/>
                </a:solidFill>
              </a:rPr>
              <a:t>Only perform GD activities covered by PAP</a:t>
            </a:r>
          </a:p>
          <a:p>
            <a:r>
              <a:rPr lang="en-US" sz="1051">
                <a:solidFill>
                  <a:srgbClr val="3C3D3E"/>
                </a:solidFill>
              </a:rPr>
              <a:t>TM representative may be present</a:t>
            </a:r>
          </a:p>
          <a:p>
            <a:r>
              <a:rPr lang="en-US" sz="1051">
                <a:solidFill>
                  <a:srgbClr val="3C3D3E"/>
                </a:solidFill>
              </a:rPr>
              <a:t>10 </a:t>
            </a:r>
            <a:r>
              <a:rPr lang="en-US" sz="1051" err="1">
                <a:solidFill>
                  <a:srgbClr val="3C3D3E"/>
                </a:solidFill>
              </a:rPr>
              <a:t>metre</a:t>
            </a:r>
            <a:r>
              <a:rPr lang="en-US" sz="1051">
                <a:solidFill>
                  <a:srgbClr val="3C3D3E"/>
                </a:solidFill>
              </a:rPr>
              <a:t> spacing between centerline stakes (yellow)</a:t>
            </a:r>
          </a:p>
          <a:p>
            <a:r>
              <a:rPr lang="en-US" sz="1051">
                <a:solidFill>
                  <a:srgbClr val="3C3D3E"/>
                </a:solidFill>
              </a:rPr>
              <a:t>20 </a:t>
            </a:r>
            <a:r>
              <a:rPr lang="en-US" sz="1051" err="1">
                <a:solidFill>
                  <a:srgbClr val="3C3D3E"/>
                </a:solidFill>
              </a:rPr>
              <a:t>metre</a:t>
            </a:r>
            <a:r>
              <a:rPr lang="en-US" sz="1051">
                <a:solidFill>
                  <a:srgbClr val="3C3D3E"/>
                </a:solidFill>
              </a:rPr>
              <a:t> spacing between SHZ stakes (pink and black)</a:t>
            </a:r>
          </a:p>
          <a:p>
            <a:endParaRPr lang="en-US" sz="1051">
              <a:solidFill>
                <a:srgbClr val="FF0000"/>
              </a:solidFill>
            </a:endParaRPr>
          </a:p>
          <a:p>
            <a:r>
              <a:rPr lang="en-US" sz="1051">
                <a:solidFill>
                  <a:srgbClr val="FF0000"/>
                </a:solidFill>
              </a:rPr>
              <a:t>5 </a:t>
            </a:r>
            <a:r>
              <a:rPr lang="en-US" sz="1051" err="1">
                <a:solidFill>
                  <a:srgbClr val="FF0000"/>
                </a:solidFill>
              </a:rPr>
              <a:t>metre</a:t>
            </a:r>
            <a:r>
              <a:rPr lang="en-US" sz="1051">
                <a:solidFill>
                  <a:srgbClr val="FF0000"/>
                </a:solidFill>
              </a:rPr>
              <a:t> (before daylighting)</a:t>
            </a:r>
          </a:p>
          <a:p>
            <a:r>
              <a:rPr lang="en-US" sz="1051">
                <a:solidFill>
                  <a:srgbClr val="3C3D3E"/>
                </a:solidFill>
              </a:rPr>
              <a:t>GD permit signed by TM representative before proceeding</a:t>
            </a:r>
          </a:p>
          <a:p>
            <a:r>
              <a:rPr lang="en-US" sz="1051">
                <a:solidFill>
                  <a:srgbClr val="3C3D3E"/>
                </a:solidFill>
              </a:rPr>
              <a:t>Prescribed Area Permit (PAP) required</a:t>
            </a:r>
          </a:p>
          <a:p>
            <a:r>
              <a:rPr lang="en-US" sz="1051">
                <a:solidFill>
                  <a:srgbClr val="3C3D3E"/>
                </a:solidFill>
              </a:rPr>
              <a:t>Hand/vacuum excavate only</a:t>
            </a:r>
          </a:p>
          <a:p>
            <a:r>
              <a:rPr lang="en-US" sz="1051">
                <a:solidFill>
                  <a:srgbClr val="3C3D3E"/>
                </a:solidFill>
              </a:rPr>
              <a:t>Can mechanically excavate if daylighted and approved by TM (refer to DPP 5.1.7)</a:t>
            </a:r>
          </a:p>
          <a:p>
            <a:endParaRPr lang="en-US" sz="1051">
              <a:solidFill>
                <a:srgbClr val="FF0000"/>
              </a:solidFill>
            </a:endParaRPr>
          </a:p>
          <a:p>
            <a:r>
              <a:rPr lang="en-US" sz="1051">
                <a:solidFill>
                  <a:srgbClr val="FF0000"/>
                </a:solidFill>
              </a:rPr>
              <a:t>2 </a:t>
            </a:r>
            <a:r>
              <a:rPr lang="en-US" sz="1051" err="1">
                <a:solidFill>
                  <a:srgbClr val="FF0000"/>
                </a:solidFill>
              </a:rPr>
              <a:t>metre</a:t>
            </a:r>
            <a:r>
              <a:rPr lang="en-US" sz="1051">
                <a:solidFill>
                  <a:srgbClr val="FF0000"/>
                </a:solidFill>
              </a:rPr>
              <a:t> Safety Hot Zone (after daylighting)</a:t>
            </a:r>
          </a:p>
          <a:p>
            <a:r>
              <a:rPr lang="en-US" sz="1051">
                <a:solidFill>
                  <a:srgbClr val="3C3D3E"/>
                </a:solidFill>
              </a:rPr>
              <a:t>Damage Prevention Inspector (DPI) must be present</a:t>
            </a:r>
          </a:p>
          <a:p>
            <a:r>
              <a:rPr lang="en-US" sz="1051">
                <a:solidFill>
                  <a:srgbClr val="3C3D3E"/>
                </a:solidFill>
              </a:rPr>
              <a:t>GD permit signed by DPI before proceeding</a:t>
            </a:r>
          </a:p>
          <a:p>
            <a:r>
              <a:rPr lang="en-US" sz="1051">
                <a:solidFill>
                  <a:srgbClr val="3C3D3E"/>
                </a:solidFill>
              </a:rPr>
              <a:t>Prescribed Area Permit (PAP) and approved variance required</a:t>
            </a:r>
          </a:p>
          <a:p>
            <a:r>
              <a:rPr lang="en-US" sz="1051">
                <a:solidFill>
                  <a:srgbClr val="3C3D3E"/>
                </a:solidFill>
              </a:rPr>
              <a:t>Only perform GD activities described by variance</a:t>
            </a:r>
          </a:p>
          <a:p>
            <a:r>
              <a:rPr lang="en-US" sz="1051">
                <a:solidFill>
                  <a:srgbClr val="3C3D3E"/>
                </a:solidFill>
              </a:rPr>
              <a:t>Must be marked every 20m with pink and black stakes</a:t>
            </a:r>
          </a:p>
          <a:p>
            <a:endParaRPr lang="en-US" sz="1051">
              <a:solidFill>
                <a:srgbClr val="FF0000"/>
              </a:solidFill>
            </a:endParaRPr>
          </a:p>
          <a:p>
            <a:r>
              <a:rPr lang="en-US" sz="1051">
                <a:solidFill>
                  <a:srgbClr val="FF0000"/>
                </a:solidFill>
              </a:rPr>
              <a:t>0.6 </a:t>
            </a:r>
            <a:r>
              <a:rPr lang="en-US" sz="1051" err="1">
                <a:solidFill>
                  <a:srgbClr val="FF0000"/>
                </a:solidFill>
              </a:rPr>
              <a:t>metre</a:t>
            </a:r>
            <a:endParaRPr lang="en-US" sz="1051">
              <a:solidFill>
                <a:srgbClr val="FF0000"/>
              </a:solidFill>
            </a:endParaRPr>
          </a:p>
          <a:p>
            <a:r>
              <a:rPr lang="en-US" sz="1051">
                <a:solidFill>
                  <a:srgbClr val="3C3D3E"/>
                </a:solidFill>
              </a:rPr>
              <a:t>DPI must be present</a:t>
            </a:r>
          </a:p>
          <a:p>
            <a:r>
              <a:rPr lang="en-US" sz="1051">
                <a:solidFill>
                  <a:srgbClr val="3C3D3E"/>
                </a:solidFill>
              </a:rPr>
              <a:t>GD permit signed by DPI before proceeding</a:t>
            </a:r>
          </a:p>
          <a:p>
            <a:r>
              <a:rPr lang="en-US" sz="1051">
                <a:solidFill>
                  <a:srgbClr val="3C3D3E"/>
                </a:solidFill>
              </a:rPr>
              <a:t>Prescribed Area Permit (PAP) and approved variance required</a:t>
            </a:r>
          </a:p>
          <a:p>
            <a:r>
              <a:rPr lang="en-US" sz="1051">
                <a:solidFill>
                  <a:srgbClr val="3C3D3E"/>
                </a:solidFill>
              </a:rPr>
              <a:t>Hand/vacuum excavate only. No mechanical excavation</a:t>
            </a:r>
          </a:p>
          <a:p>
            <a:r>
              <a:rPr lang="en-US" sz="1051">
                <a:solidFill>
                  <a:srgbClr val="3C3D3E"/>
                </a:solidFill>
              </a:rPr>
              <a:t>Hand tools that could damage buried utilities are prohibited</a:t>
            </a:r>
          </a:p>
          <a:p>
            <a:r>
              <a:rPr lang="en-US" sz="1051">
                <a:solidFill>
                  <a:srgbClr val="3C3D3E"/>
                </a:solidFill>
              </a:rPr>
              <a:t>Only perform GD activities described by variance</a:t>
            </a:r>
          </a:p>
        </p:txBody>
      </p:sp>
      <p:pic>
        <p:nvPicPr>
          <p:cNvPr id="3" name="Picture 6">
            <a:extLst>
              <a:ext uri="{FF2B5EF4-FFF2-40B4-BE49-F238E27FC236}">
                <a16:creationId xmlns:a16="http://schemas.microsoft.com/office/drawing/2014/main" id="{3269A0E1-3BD6-82F9-EB7E-AAA3084C1385}"/>
              </a:ext>
            </a:extLst>
          </p:cNvPr>
          <p:cNvPicPr>
            <a:picLocks noChangeAspect="1" noChangeArrowheads="1"/>
          </p:cNvPicPr>
          <p:nvPr/>
        </p:nvPicPr>
        <p:blipFill>
          <a:blip r:embed="rId3"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38573" y="21152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5852657"/>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E61C29-712B-4EB7-ACB0-6B698899387F}"/>
              </a:ext>
            </a:extLst>
          </p:cNvPr>
          <p:cNvPicPr>
            <a:picLocks noChangeAspect="1"/>
          </p:cNvPicPr>
          <p:nvPr/>
        </p:nvPicPr>
        <p:blipFill>
          <a:blip r:embed="rId2"/>
          <a:stretch>
            <a:fillRect/>
          </a:stretch>
        </p:blipFill>
        <p:spPr>
          <a:xfrm>
            <a:off x="7128591" y="953388"/>
            <a:ext cx="4166018" cy="5331957"/>
          </a:xfrm>
          <a:prstGeom prst="rect">
            <a:avLst/>
          </a:prstGeom>
        </p:spPr>
      </p:pic>
      <p:sp>
        <p:nvSpPr>
          <p:cNvPr id="2" name="Title 1">
            <a:extLst>
              <a:ext uri="{FF2B5EF4-FFF2-40B4-BE49-F238E27FC236}">
                <a16:creationId xmlns:a16="http://schemas.microsoft.com/office/drawing/2014/main" id="{8146ABDD-BED1-46E5-9199-CBB880389D7A}"/>
              </a:ext>
            </a:extLst>
          </p:cNvPr>
          <p:cNvSpPr>
            <a:spLocks noGrp="1"/>
          </p:cNvSpPr>
          <p:nvPr>
            <p:ph type="title"/>
          </p:nvPr>
        </p:nvSpPr>
        <p:spPr>
          <a:xfrm>
            <a:off x="2968752" y="301304"/>
            <a:ext cx="8177784" cy="588263"/>
          </a:xfrm>
        </p:spPr>
        <p:txBody>
          <a:bodyPr>
            <a:normAutofit/>
          </a:bodyPr>
          <a:lstStyle/>
          <a:p>
            <a:r>
              <a:rPr lang="en-US" sz="2400">
                <a:cs typeface="Arial"/>
              </a:rPr>
              <a:t>What you need to know: </a:t>
            </a:r>
            <a:r>
              <a:rPr lang="en-US" sz="2400"/>
              <a:t>LIMITS OF APPROACH - TELUS</a:t>
            </a:r>
            <a:endParaRPr lang="fr-CA" sz="2400"/>
          </a:p>
        </p:txBody>
      </p:sp>
      <p:sp>
        <p:nvSpPr>
          <p:cNvPr id="4" name="Slide Number Placeholder 3">
            <a:extLst>
              <a:ext uri="{FF2B5EF4-FFF2-40B4-BE49-F238E27FC236}">
                <a16:creationId xmlns:a16="http://schemas.microsoft.com/office/drawing/2014/main" id="{9D6F760E-E6C6-4E51-8C4E-09E58C888FA7}"/>
              </a:ext>
            </a:extLst>
          </p:cNvPr>
          <p:cNvSpPr>
            <a:spLocks noGrp="1"/>
          </p:cNvSpPr>
          <p:nvPr>
            <p:ph type="sldNum" sz="quarter" idx="12"/>
          </p:nvPr>
        </p:nvSpPr>
        <p:spPr/>
        <p:txBody>
          <a:bodyPr/>
          <a:lstStyle/>
          <a:p>
            <a:fld id="{2F62674D-6622-4DB8-A1D1-B921962ADB5D}" type="slidenum">
              <a:rPr lang="en-US" smtClean="0"/>
              <a:pPr/>
              <a:t>145</a:t>
            </a:fld>
            <a:endParaRPr lang="en-US"/>
          </a:p>
        </p:txBody>
      </p:sp>
      <p:sp>
        <p:nvSpPr>
          <p:cNvPr id="7" name="TextBox 6">
            <a:extLst>
              <a:ext uri="{FF2B5EF4-FFF2-40B4-BE49-F238E27FC236}">
                <a16:creationId xmlns:a16="http://schemas.microsoft.com/office/drawing/2014/main" id="{AC89849A-DEC6-4F31-838B-1CC7F1DB5612}"/>
              </a:ext>
            </a:extLst>
          </p:cNvPr>
          <p:cNvSpPr txBox="1"/>
          <p:nvPr/>
        </p:nvSpPr>
        <p:spPr>
          <a:xfrm>
            <a:off x="609602" y="1219201"/>
            <a:ext cx="5732687" cy="4893647"/>
          </a:xfrm>
          <a:prstGeom prst="rect">
            <a:avLst/>
          </a:prstGeom>
          <a:noFill/>
        </p:spPr>
        <p:txBody>
          <a:bodyPr wrap="square">
            <a:spAutoFit/>
          </a:bodyPr>
          <a:lstStyle/>
          <a:p>
            <a:r>
              <a:rPr lang="en-US" b="1" u="sng"/>
              <a:t>Telus</a:t>
            </a:r>
          </a:p>
          <a:p>
            <a:endParaRPr lang="en-US" sz="1050">
              <a:solidFill>
                <a:srgbClr val="FF0000"/>
              </a:solidFill>
            </a:endParaRPr>
          </a:p>
          <a:p>
            <a:r>
              <a:rPr lang="en-US" sz="1050">
                <a:solidFill>
                  <a:srgbClr val="FF0000"/>
                </a:solidFill>
              </a:rPr>
              <a:t>30 </a:t>
            </a:r>
            <a:r>
              <a:rPr lang="en-US" sz="1050" err="1">
                <a:solidFill>
                  <a:srgbClr val="FF0000"/>
                </a:solidFill>
              </a:rPr>
              <a:t>metre</a:t>
            </a:r>
            <a:endParaRPr lang="en-US" sz="1050">
              <a:solidFill>
                <a:srgbClr val="FF0000"/>
              </a:solidFill>
            </a:endParaRPr>
          </a:p>
          <a:p>
            <a:r>
              <a:rPr lang="en-US" sz="1050">
                <a:solidFill>
                  <a:srgbClr val="3C3D3E"/>
                </a:solidFill>
              </a:rPr>
              <a:t>GD permit signed by TM representative before proceeding</a:t>
            </a:r>
          </a:p>
          <a:p>
            <a:r>
              <a:rPr lang="en-US" sz="1050">
                <a:solidFill>
                  <a:srgbClr val="3C3D3E"/>
                </a:solidFill>
              </a:rPr>
              <a:t> Telus inspector must be notified of work activities</a:t>
            </a:r>
          </a:p>
          <a:p>
            <a:r>
              <a:rPr lang="en-US" sz="1050">
                <a:solidFill>
                  <a:srgbClr val="3C3D3E"/>
                </a:solidFill>
              </a:rPr>
              <a:t>Telus inspector may request to be on site</a:t>
            </a:r>
          </a:p>
          <a:p>
            <a:r>
              <a:rPr lang="en-US" sz="1050">
                <a:solidFill>
                  <a:srgbClr val="3C3D3E"/>
                </a:solidFill>
              </a:rPr>
              <a:t>Only perform GD activities at inspector's discretion</a:t>
            </a:r>
          </a:p>
          <a:p>
            <a:r>
              <a:rPr lang="en-US" sz="1050">
                <a:solidFill>
                  <a:srgbClr val="3C3D3E"/>
                </a:solidFill>
              </a:rPr>
              <a:t>10 </a:t>
            </a:r>
            <a:r>
              <a:rPr lang="en-US" sz="1050" err="1">
                <a:solidFill>
                  <a:srgbClr val="3C3D3E"/>
                </a:solidFill>
              </a:rPr>
              <a:t>metre</a:t>
            </a:r>
            <a:r>
              <a:rPr lang="en-US" sz="1050">
                <a:solidFill>
                  <a:srgbClr val="3C3D3E"/>
                </a:solidFill>
              </a:rPr>
              <a:t> spacing between centerline stakes (orange)</a:t>
            </a:r>
          </a:p>
          <a:p>
            <a:r>
              <a:rPr lang="en-US" sz="1050">
                <a:solidFill>
                  <a:srgbClr val="3C3D3E"/>
                </a:solidFill>
              </a:rPr>
              <a:t>20 </a:t>
            </a:r>
            <a:r>
              <a:rPr lang="en-US" sz="1050" err="1">
                <a:solidFill>
                  <a:srgbClr val="3C3D3E"/>
                </a:solidFill>
              </a:rPr>
              <a:t>metre</a:t>
            </a:r>
            <a:r>
              <a:rPr lang="en-US" sz="1050">
                <a:solidFill>
                  <a:srgbClr val="3C3D3E"/>
                </a:solidFill>
              </a:rPr>
              <a:t> spacing between buffer stakes (pink and black)</a:t>
            </a:r>
          </a:p>
          <a:p>
            <a:endParaRPr lang="en-US" sz="1050">
              <a:solidFill>
                <a:srgbClr val="FF0000"/>
              </a:solidFill>
            </a:endParaRPr>
          </a:p>
          <a:p>
            <a:r>
              <a:rPr lang="en-US" sz="1050">
                <a:solidFill>
                  <a:srgbClr val="FF0000"/>
                </a:solidFill>
              </a:rPr>
              <a:t>5 </a:t>
            </a:r>
            <a:r>
              <a:rPr lang="en-US" sz="1050" err="1">
                <a:solidFill>
                  <a:srgbClr val="FF0000"/>
                </a:solidFill>
              </a:rPr>
              <a:t>metre</a:t>
            </a:r>
            <a:r>
              <a:rPr lang="en-US" sz="1050">
                <a:solidFill>
                  <a:srgbClr val="FF0000"/>
                </a:solidFill>
              </a:rPr>
              <a:t> (before daylighting)</a:t>
            </a:r>
          </a:p>
          <a:p>
            <a:r>
              <a:rPr lang="en-US" sz="1050">
                <a:solidFill>
                  <a:srgbClr val="3C3D3E"/>
                </a:solidFill>
              </a:rPr>
              <a:t>GD permit signed by TM representative before proceeding</a:t>
            </a:r>
          </a:p>
          <a:p>
            <a:r>
              <a:rPr lang="en-US" sz="1050">
                <a:solidFill>
                  <a:srgbClr val="3C3D3E"/>
                </a:solidFill>
              </a:rPr>
              <a:t>Telus inspector must be present or have valid field issued permit</a:t>
            </a:r>
          </a:p>
          <a:p>
            <a:r>
              <a:rPr lang="en-US" sz="1050">
                <a:solidFill>
                  <a:srgbClr val="3C3D3E"/>
                </a:solidFill>
              </a:rPr>
              <a:t>Hand/vacuum excavate only</a:t>
            </a:r>
          </a:p>
          <a:p>
            <a:r>
              <a:rPr lang="en-US" sz="1050">
                <a:solidFill>
                  <a:srgbClr val="3C3D3E"/>
                </a:solidFill>
              </a:rPr>
              <a:t>Can mechanically excavate if daylighted and at inspector's discretion</a:t>
            </a:r>
          </a:p>
          <a:p>
            <a:r>
              <a:rPr lang="en-US" sz="1050">
                <a:solidFill>
                  <a:srgbClr val="3C3D3E"/>
                </a:solidFill>
              </a:rPr>
              <a:t>Must be marked every 20 </a:t>
            </a:r>
            <a:r>
              <a:rPr lang="en-US" sz="1050" err="1">
                <a:solidFill>
                  <a:srgbClr val="3C3D3E"/>
                </a:solidFill>
              </a:rPr>
              <a:t>metres</a:t>
            </a:r>
            <a:r>
              <a:rPr lang="en-US" sz="1050">
                <a:solidFill>
                  <a:srgbClr val="3C3D3E"/>
                </a:solidFill>
              </a:rPr>
              <a:t> with pink and black stakes</a:t>
            </a:r>
          </a:p>
          <a:p>
            <a:endParaRPr lang="en-US" sz="1050">
              <a:solidFill>
                <a:srgbClr val="FF0000"/>
              </a:solidFill>
            </a:endParaRPr>
          </a:p>
          <a:p>
            <a:r>
              <a:rPr lang="en-US" sz="1050">
                <a:solidFill>
                  <a:srgbClr val="FF0000"/>
                </a:solidFill>
              </a:rPr>
              <a:t>3 </a:t>
            </a:r>
            <a:r>
              <a:rPr lang="en-US" sz="1050" err="1">
                <a:solidFill>
                  <a:srgbClr val="FF0000"/>
                </a:solidFill>
              </a:rPr>
              <a:t>metre</a:t>
            </a:r>
            <a:r>
              <a:rPr lang="en-US" sz="1050">
                <a:solidFill>
                  <a:srgbClr val="FF0000"/>
                </a:solidFill>
              </a:rPr>
              <a:t> buffer (after daylighting)</a:t>
            </a:r>
          </a:p>
          <a:p>
            <a:r>
              <a:rPr lang="en-US" sz="1050">
                <a:solidFill>
                  <a:srgbClr val="3C3D3E"/>
                </a:solidFill>
              </a:rPr>
              <a:t>GD permit signed by TM representative when working within 2 - 3 </a:t>
            </a:r>
            <a:r>
              <a:rPr lang="en-US" sz="1050" err="1">
                <a:solidFill>
                  <a:srgbClr val="3C3D3E"/>
                </a:solidFill>
              </a:rPr>
              <a:t>metres</a:t>
            </a:r>
            <a:endParaRPr lang="en-US" sz="1050">
              <a:solidFill>
                <a:srgbClr val="3C3D3E"/>
              </a:solidFill>
            </a:endParaRPr>
          </a:p>
          <a:p>
            <a:r>
              <a:rPr lang="en-US" sz="1050">
                <a:solidFill>
                  <a:srgbClr val="3C3D3E"/>
                </a:solidFill>
              </a:rPr>
              <a:t>GD permit signed by DPI when working within 1.5 - 2 </a:t>
            </a:r>
            <a:r>
              <a:rPr lang="en-US" sz="1050" err="1">
                <a:solidFill>
                  <a:srgbClr val="3C3D3E"/>
                </a:solidFill>
              </a:rPr>
              <a:t>metres</a:t>
            </a:r>
            <a:endParaRPr lang="en-US" sz="1050">
              <a:solidFill>
                <a:srgbClr val="3C3D3E"/>
              </a:solidFill>
            </a:endParaRPr>
          </a:p>
          <a:p>
            <a:r>
              <a:rPr lang="en-US" sz="1050">
                <a:solidFill>
                  <a:srgbClr val="3C3D3E"/>
                </a:solidFill>
              </a:rPr>
              <a:t>Telus inspector must be present or have valid field issued permit</a:t>
            </a:r>
          </a:p>
          <a:p>
            <a:r>
              <a:rPr lang="en-US" sz="1050">
                <a:solidFill>
                  <a:srgbClr val="3C3D3E"/>
                </a:solidFill>
              </a:rPr>
              <a:t>Can mechanically excavate at inspector's discretion</a:t>
            </a:r>
          </a:p>
          <a:p>
            <a:r>
              <a:rPr lang="en-US" sz="1050">
                <a:solidFill>
                  <a:srgbClr val="3C3D3E"/>
                </a:solidFill>
              </a:rPr>
              <a:t>Must be marked every 20 </a:t>
            </a:r>
            <a:r>
              <a:rPr lang="en-US" sz="1050" err="1">
                <a:solidFill>
                  <a:srgbClr val="3C3D3E"/>
                </a:solidFill>
              </a:rPr>
              <a:t>metres</a:t>
            </a:r>
            <a:r>
              <a:rPr lang="en-US" sz="1050">
                <a:solidFill>
                  <a:srgbClr val="3C3D3E"/>
                </a:solidFill>
              </a:rPr>
              <a:t> with pink and black stakes</a:t>
            </a:r>
          </a:p>
          <a:p>
            <a:endParaRPr lang="en-US" sz="1050">
              <a:solidFill>
                <a:srgbClr val="FF0000"/>
              </a:solidFill>
            </a:endParaRPr>
          </a:p>
          <a:p>
            <a:r>
              <a:rPr lang="en-US" sz="1050">
                <a:solidFill>
                  <a:srgbClr val="FF0000"/>
                </a:solidFill>
              </a:rPr>
              <a:t>1.5 </a:t>
            </a:r>
            <a:r>
              <a:rPr lang="en-US" sz="1050" err="1">
                <a:solidFill>
                  <a:srgbClr val="FF0000"/>
                </a:solidFill>
              </a:rPr>
              <a:t>metre</a:t>
            </a:r>
            <a:endParaRPr lang="en-US" sz="1050">
              <a:solidFill>
                <a:srgbClr val="FF0000"/>
              </a:solidFill>
            </a:endParaRPr>
          </a:p>
          <a:p>
            <a:r>
              <a:rPr lang="en-US" sz="1050">
                <a:solidFill>
                  <a:srgbClr val="3C3D3E"/>
                </a:solidFill>
              </a:rPr>
              <a:t>GD permit signed by DPI before proceeding</a:t>
            </a:r>
          </a:p>
          <a:p>
            <a:r>
              <a:rPr lang="en-US" sz="1050">
                <a:solidFill>
                  <a:srgbClr val="3C3D3E"/>
                </a:solidFill>
              </a:rPr>
              <a:t>Telus inspector must be present at all times</a:t>
            </a:r>
          </a:p>
          <a:p>
            <a:r>
              <a:rPr lang="en-US" sz="1050">
                <a:solidFill>
                  <a:srgbClr val="3C3D3E"/>
                </a:solidFill>
              </a:rPr>
              <a:t>Hand/vacuum excavate only. No mechanical excavation</a:t>
            </a:r>
          </a:p>
          <a:p>
            <a:r>
              <a:rPr lang="en-US" sz="1050">
                <a:solidFill>
                  <a:srgbClr val="3C3D3E"/>
                </a:solidFill>
              </a:rPr>
              <a:t>Hand tools that could damage buried utilities are prohibited	</a:t>
            </a:r>
          </a:p>
        </p:txBody>
      </p:sp>
      <p:pic>
        <p:nvPicPr>
          <p:cNvPr id="3" name="Picture 6">
            <a:extLst>
              <a:ext uri="{FF2B5EF4-FFF2-40B4-BE49-F238E27FC236}">
                <a16:creationId xmlns:a16="http://schemas.microsoft.com/office/drawing/2014/main" id="{FD77FB57-448F-4192-3039-4FB1A77CC2A2}"/>
              </a:ext>
            </a:extLst>
          </p:cNvPr>
          <p:cNvPicPr>
            <a:picLocks noChangeAspect="1" noChangeArrowheads="1"/>
          </p:cNvPicPr>
          <p:nvPr/>
        </p:nvPicPr>
        <p:blipFill>
          <a:blip r:embed="rId3"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38573" y="21152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2620440"/>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720C7C7-A75A-48A3-8841-E5C70093C9E4}"/>
              </a:ext>
            </a:extLst>
          </p:cNvPr>
          <p:cNvPicPr>
            <a:picLocks noChangeAspect="1"/>
          </p:cNvPicPr>
          <p:nvPr/>
        </p:nvPicPr>
        <p:blipFill>
          <a:blip r:embed="rId2"/>
          <a:stretch>
            <a:fillRect/>
          </a:stretch>
        </p:blipFill>
        <p:spPr>
          <a:xfrm>
            <a:off x="7128589" y="953387"/>
            <a:ext cx="4120149" cy="5280850"/>
          </a:xfrm>
          <a:prstGeom prst="rect">
            <a:avLst/>
          </a:prstGeom>
        </p:spPr>
      </p:pic>
      <p:sp>
        <p:nvSpPr>
          <p:cNvPr id="2" name="Title 1">
            <a:extLst>
              <a:ext uri="{FF2B5EF4-FFF2-40B4-BE49-F238E27FC236}">
                <a16:creationId xmlns:a16="http://schemas.microsoft.com/office/drawing/2014/main" id="{BCB0A859-A4A8-46C4-A5E4-BD0DD19F4B04}"/>
              </a:ext>
            </a:extLst>
          </p:cNvPr>
          <p:cNvSpPr>
            <a:spLocks noGrp="1"/>
          </p:cNvSpPr>
          <p:nvPr>
            <p:ph type="title"/>
          </p:nvPr>
        </p:nvSpPr>
        <p:spPr>
          <a:xfrm>
            <a:off x="2145792" y="365125"/>
            <a:ext cx="8223504" cy="731962"/>
          </a:xfrm>
        </p:spPr>
        <p:txBody>
          <a:bodyPr>
            <a:normAutofit/>
          </a:bodyPr>
          <a:lstStyle/>
          <a:p>
            <a:r>
              <a:rPr lang="en-US" sz="2400">
                <a:cs typeface="Arial"/>
              </a:rPr>
              <a:t>What you need to know: </a:t>
            </a:r>
            <a:r>
              <a:rPr lang="en-US" sz="2400"/>
              <a:t>LIMITS OF APPROACH - ENBRIDGE</a:t>
            </a:r>
            <a:endParaRPr lang="fr-CA" sz="2400"/>
          </a:p>
        </p:txBody>
      </p:sp>
      <p:sp>
        <p:nvSpPr>
          <p:cNvPr id="4" name="Slide Number Placeholder 3">
            <a:extLst>
              <a:ext uri="{FF2B5EF4-FFF2-40B4-BE49-F238E27FC236}">
                <a16:creationId xmlns:a16="http://schemas.microsoft.com/office/drawing/2014/main" id="{B13254ED-4BDE-4772-94E5-6F51DBA90856}"/>
              </a:ext>
            </a:extLst>
          </p:cNvPr>
          <p:cNvSpPr>
            <a:spLocks noGrp="1"/>
          </p:cNvSpPr>
          <p:nvPr>
            <p:ph type="sldNum" sz="quarter" idx="12"/>
          </p:nvPr>
        </p:nvSpPr>
        <p:spPr/>
        <p:txBody>
          <a:bodyPr/>
          <a:lstStyle/>
          <a:p>
            <a:fld id="{2F62674D-6622-4DB8-A1D1-B921962ADB5D}" type="slidenum">
              <a:rPr lang="en-US" smtClean="0"/>
              <a:pPr/>
              <a:t>146</a:t>
            </a:fld>
            <a:endParaRPr lang="en-US"/>
          </a:p>
        </p:txBody>
      </p:sp>
      <p:sp>
        <p:nvSpPr>
          <p:cNvPr id="5" name="TextBox 4">
            <a:extLst>
              <a:ext uri="{FF2B5EF4-FFF2-40B4-BE49-F238E27FC236}">
                <a16:creationId xmlns:a16="http://schemas.microsoft.com/office/drawing/2014/main" id="{D9C30EE3-16E6-4F1E-B908-428D7AB2EC63}"/>
              </a:ext>
            </a:extLst>
          </p:cNvPr>
          <p:cNvSpPr txBox="1"/>
          <p:nvPr/>
        </p:nvSpPr>
        <p:spPr>
          <a:xfrm>
            <a:off x="609600" y="1219200"/>
            <a:ext cx="5799363" cy="5216813"/>
          </a:xfrm>
          <a:prstGeom prst="rect">
            <a:avLst/>
          </a:prstGeom>
          <a:noFill/>
        </p:spPr>
        <p:txBody>
          <a:bodyPr wrap="square">
            <a:spAutoFit/>
          </a:bodyPr>
          <a:lstStyle/>
          <a:p>
            <a:r>
              <a:rPr lang="en-US" b="1" u="sng"/>
              <a:t>Enbridge</a:t>
            </a:r>
          </a:p>
          <a:p>
            <a:endParaRPr lang="en-US" sz="1050">
              <a:solidFill>
                <a:srgbClr val="FF0000"/>
              </a:solidFill>
            </a:endParaRPr>
          </a:p>
          <a:p>
            <a:r>
              <a:rPr lang="en-US" sz="1050">
                <a:solidFill>
                  <a:srgbClr val="FF0000"/>
                </a:solidFill>
              </a:rPr>
              <a:t>30 </a:t>
            </a:r>
            <a:r>
              <a:rPr lang="en-US" sz="1050" err="1">
                <a:solidFill>
                  <a:srgbClr val="FF0000"/>
                </a:solidFill>
              </a:rPr>
              <a:t>metre</a:t>
            </a:r>
            <a:r>
              <a:rPr lang="en-US" sz="1050">
                <a:solidFill>
                  <a:srgbClr val="FF0000"/>
                </a:solidFill>
              </a:rPr>
              <a:t> Prescribed Area</a:t>
            </a:r>
          </a:p>
          <a:p>
            <a:r>
              <a:rPr lang="en-US" sz="1050">
                <a:solidFill>
                  <a:srgbClr val="3C3D3E"/>
                </a:solidFill>
              </a:rPr>
              <a:t>GD permit signed by </a:t>
            </a:r>
            <a:r>
              <a:rPr lang="en-US" sz="1050" err="1">
                <a:solidFill>
                  <a:srgbClr val="3C3D3E"/>
                </a:solidFill>
              </a:rPr>
              <a:t>Enb</a:t>
            </a:r>
            <a:r>
              <a:rPr lang="en-US" sz="1050">
                <a:solidFill>
                  <a:srgbClr val="3C3D3E"/>
                </a:solidFill>
              </a:rPr>
              <a:t> representative before proceeding</a:t>
            </a:r>
          </a:p>
          <a:p>
            <a:r>
              <a:rPr lang="en-US" sz="1050">
                <a:solidFill>
                  <a:srgbClr val="3C3D3E"/>
                </a:solidFill>
              </a:rPr>
              <a:t>Need valid Pipeline Locate Report (PLR)</a:t>
            </a:r>
          </a:p>
          <a:p>
            <a:r>
              <a:rPr lang="en-US" sz="1050">
                <a:solidFill>
                  <a:srgbClr val="3C3D3E"/>
                </a:solidFill>
              </a:rPr>
              <a:t>PLRs are issued in the field by Enbridge, kept in GD work packs</a:t>
            </a:r>
          </a:p>
          <a:p>
            <a:r>
              <a:rPr lang="en-US" sz="1050">
                <a:solidFill>
                  <a:srgbClr val="3C3D3E"/>
                </a:solidFill>
              </a:rPr>
              <a:t>Only perform GD activities covered by PLR</a:t>
            </a:r>
          </a:p>
          <a:p>
            <a:r>
              <a:rPr lang="en-US" sz="1050">
                <a:solidFill>
                  <a:srgbClr val="3C3D3E"/>
                </a:solidFill>
              </a:rPr>
              <a:t>10 </a:t>
            </a:r>
            <a:r>
              <a:rPr lang="en-US" sz="1050" err="1">
                <a:solidFill>
                  <a:srgbClr val="3C3D3E"/>
                </a:solidFill>
              </a:rPr>
              <a:t>metre</a:t>
            </a:r>
            <a:r>
              <a:rPr lang="en-US" sz="1050">
                <a:solidFill>
                  <a:srgbClr val="3C3D3E"/>
                </a:solidFill>
              </a:rPr>
              <a:t> spacing between centerline stakes (yellow)</a:t>
            </a:r>
          </a:p>
          <a:p>
            <a:r>
              <a:rPr lang="en-US" sz="1050">
                <a:solidFill>
                  <a:srgbClr val="3C3D3E"/>
                </a:solidFill>
              </a:rPr>
              <a:t>20 </a:t>
            </a:r>
            <a:r>
              <a:rPr lang="en-US" sz="1050" err="1">
                <a:solidFill>
                  <a:srgbClr val="3C3D3E"/>
                </a:solidFill>
              </a:rPr>
              <a:t>metre</a:t>
            </a:r>
            <a:r>
              <a:rPr lang="en-US" sz="1050">
                <a:solidFill>
                  <a:srgbClr val="3C3D3E"/>
                </a:solidFill>
              </a:rPr>
              <a:t> spacing between buffer stakes (pink and black)</a:t>
            </a:r>
          </a:p>
          <a:p>
            <a:endParaRPr lang="en-US" sz="1050">
              <a:solidFill>
                <a:srgbClr val="FF0000"/>
              </a:solidFill>
            </a:endParaRPr>
          </a:p>
          <a:p>
            <a:r>
              <a:rPr lang="en-US" sz="1050">
                <a:solidFill>
                  <a:srgbClr val="FF0000"/>
                </a:solidFill>
              </a:rPr>
              <a:t>10 </a:t>
            </a:r>
            <a:r>
              <a:rPr lang="en-US" sz="1050" err="1">
                <a:solidFill>
                  <a:srgbClr val="FF0000"/>
                </a:solidFill>
              </a:rPr>
              <a:t>metre</a:t>
            </a:r>
            <a:r>
              <a:rPr lang="en-US" sz="1050">
                <a:solidFill>
                  <a:srgbClr val="FF0000"/>
                </a:solidFill>
              </a:rPr>
              <a:t> buffer (before daylighting)</a:t>
            </a:r>
          </a:p>
          <a:p>
            <a:r>
              <a:rPr lang="en-US" sz="1050">
                <a:solidFill>
                  <a:srgbClr val="3C3D3E"/>
                </a:solidFill>
              </a:rPr>
              <a:t>GD permit signed by </a:t>
            </a:r>
            <a:r>
              <a:rPr lang="en-US" sz="1050" err="1">
                <a:solidFill>
                  <a:srgbClr val="3C3D3E"/>
                </a:solidFill>
              </a:rPr>
              <a:t>Enb</a:t>
            </a:r>
            <a:r>
              <a:rPr lang="en-US" sz="1050">
                <a:solidFill>
                  <a:srgbClr val="3C3D3E"/>
                </a:solidFill>
              </a:rPr>
              <a:t> representative before proceeding</a:t>
            </a:r>
          </a:p>
          <a:p>
            <a:r>
              <a:rPr lang="en-US" sz="1050">
                <a:solidFill>
                  <a:srgbClr val="3C3D3E"/>
                </a:solidFill>
              </a:rPr>
              <a:t>Enbridge inspector must be present</a:t>
            </a:r>
          </a:p>
          <a:p>
            <a:r>
              <a:rPr lang="en-US" sz="1050">
                <a:solidFill>
                  <a:srgbClr val="3C3D3E"/>
                </a:solidFill>
              </a:rPr>
              <a:t>Need valid PLR</a:t>
            </a:r>
          </a:p>
          <a:p>
            <a:r>
              <a:rPr lang="en-US" sz="1050">
                <a:solidFill>
                  <a:srgbClr val="3C3D3E"/>
                </a:solidFill>
              </a:rPr>
              <a:t>Hand/vacuum excavate only</a:t>
            </a:r>
          </a:p>
          <a:p>
            <a:r>
              <a:rPr lang="en-US" sz="1050">
                <a:solidFill>
                  <a:srgbClr val="3C3D3E"/>
                </a:solidFill>
              </a:rPr>
              <a:t>Can mechanically excavate if daylighted and at inspector's discretion</a:t>
            </a:r>
          </a:p>
          <a:p>
            <a:r>
              <a:rPr lang="en-US" sz="1050">
                <a:solidFill>
                  <a:srgbClr val="3C3D3E"/>
                </a:solidFill>
              </a:rPr>
              <a:t>Must be marked every 20 </a:t>
            </a:r>
            <a:r>
              <a:rPr lang="en-US" sz="1050" err="1">
                <a:solidFill>
                  <a:srgbClr val="3C3D3E"/>
                </a:solidFill>
              </a:rPr>
              <a:t>metres</a:t>
            </a:r>
            <a:r>
              <a:rPr lang="en-US" sz="1050">
                <a:solidFill>
                  <a:srgbClr val="3C3D3E"/>
                </a:solidFill>
              </a:rPr>
              <a:t> with pink and black stakes</a:t>
            </a:r>
          </a:p>
          <a:p>
            <a:endParaRPr lang="en-US" sz="1050">
              <a:solidFill>
                <a:srgbClr val="FF0000"/>
              </a:solidFill>
            </a:endParaRPr>
          </a:p>
          <a:p>
            <a:r>
              <a:rPr lang="en-US" sz="1050">
                <a:solidFill>
                  <a:srgbClr val="FF0000"/>
                </a:solidFill>
              </a:rPr>
              <a:t>5 </a:t>
            </a:r>
            <a:r>
              <a:rPr lang="en-US" sz="1050" err="1">
                <a:solidFill>
                  <a:srgbClr val="FF0000"/>
                </a:solidFill>
              </a:rPr>
              <a:t>metre</a:t>
            </a:r>
            <a:r>
              <a:rPr lang="en-US" sz="1050">
                <a:solidFill>
                  <a:srgbClr val="FF0000"/>
                </a:solidFill>
              </a:rPr>
              <a:t> (after daylighting)</a:t>
            </a:r>
          </a:p>
          <a:p>
            <a:r>
              <a:rPr lang="en-US" sz="1050">
                <a:solidFill>
                  <a:srgbClr val="3C3D3E"/>
                </a:solidFill>
              </a:rPr>
              <a:t>GD permit signed by </a:t>
            </a:r>
            <a:r>
              <a:rPr lang="en-US" sz="1050" err="1">
                <a:solidFill>
                  <a:srgbClr val="3C3D3E"/>
                </a:solidFill>
              </a:rPr>
              <a:t>Enb</a:t>
            </a:r>
            <a:r>
              <a:rPr lang="en-US" sz="1050">
                <a:solidFill>
                  <a:srgbClr val="3C3D3E"/>
                </a:solidFill>
              </a:rPr>
              <a:t> representative when working within 2 - 5 </a:t>
            </a:r>
            <a:r>
              <a:rPr lang="en-US" sz="1050" err="1">
                <a:solidFill>
                  <a:srgbClr val="3C3D3E"/>
                </a:solidFill>
              </a:rPr>
              <a:t>metres</a:t>
            </a:r>
            <a:endParaRPr lang="en-US" sz="1050">
              <a:solidFill>
                <a:srgbClr val="3C3D3E"/>
              </a:solidFill>
            </a:endParaRPr>
          </a:p>
          <a:p>
            <a:r>
              <a:rPr lang="en-US" sz="1050">
                <a:solidFill>
                  <a:srgbClr val="3C3D3E"/>
                </a:solidFill>
              </a:rPr>
              <a:t>GD permit signed by </a:t>
            </a:r>
            <a:r>
              <a:rPr lang="en-US" sz="1050" err="1">
                <a:solidFill>
                  <a:srgbClr val="3C3D3E"/>
                </a:solidFill>
              </a:rPr>
              <a:t>Enb</a:t>
            </a:r>
            <a:r>
              <a:rPr lang="en-US" sz="1050">
                <a:solidFill>
                  <a:srgbClr val="3C3D3E"/>
                </a:solidFill>
              </a:rPr>
              <a:t> Inspector when working within1 - 2  </a:t>
            </a:r>
            <a:r>
              <a:rPr lang="en-US" sz="1050" err="1">
                <a:solidFill>
                  <a:srgbClr val="3C3D3E"/>
                </a:solidFill>
              </a:rPr>
              <a:t>metres</a:t>
            </a:r>
            <a:endParaRPr lang="en-US" sz="1050">
              <a:solidFill>
                <a:srgbClr val="3C3D3E"/>
              </a:solidFill>
            </a:endParaRPr>
          </a:p>
          <a:p>
            <a:r>
              <a:rPr lang="en-US" sz="1050">
                <a:solidFill>
                  <a:srgbClr val="3C3D3E"/>
                </a:solidFill>
              </a:rPr>
              <a:t>Enbridge inspector must be present</a:t>
            </a:r>
          </a:p>
          <a:p>
            <a:r>
              <a:rPr lang="en-US" sz="1050">
                <a:solidFill>
                  <a:srgbClr val="3C3D3E"/>
                </a:solidFill>
              </a:rPr>
              <a:t>Need valid PLR</a:t>
            </a:r>
          </a:p>
          <a:p>
            <a:r>
              <a:rPr lang="en-US" sz="1050">
                <a:solidFill>
                  <a:srgbClr val="3C3D3E"/>
                </a:solidFill>
              </a:rPr>
              <a:t>Can mechanically excavate at inspector's discretion</a:t>
            </a:r>
          </a:p>
          <a:p>
            <a:endParaRPr lang="en-US" sz="1050">
              <a:solidFill>
                <a:srgbClr val="FF0000"/>
              </a:solidFill>
            </a:endParaRPr>
          </a:p>
          <a:p>
            <a:r>
              <a:rPr lang="en-US" sz="1050">
                <a:solidFill>
                  <a:srgbClr val="FF0000"/>
                </a:solidFill>
              </a:rPr>
              <a:t>1 </a:t>
            </a:r>
            <a:r>
              <a:rPr lang="en-US" sz="1050" err="1">
                <a:solidFill>
                  <a:srgbClr val="FF0000"/>
                </a:solidFill>
              </a:rPr>
              <a:t>metre</a:t>
            </a:r>
            <a:endParaRPr lang="en-US" sz="1050">
              <a:solidFill>
                <a:srgbClr val="FF0000"/>
              </a:solidFill>
            </a:endParaRPr>
          </a:p>
          <a:p>
            <a:r>
              <a:rPr lang="en-US" sz="1050">
                <a:solidFill>
                  <a:srgbClr val="3C3D3E"/>
                </a:solidFill>
              </a:rPr>
              <a:t>GD permit signed by </a:t>
            </a:r>
            <a:r>
              <a:rPr lang="en-US" sz="1050" err="1">
                <a:solidFill>
                  <a:srgbClr val="3C3D3E"/>
                </a:solidFill>
              </a:rPr>
              <a:t>Enb</a:t>
            </a:r>
            <a:r>
              <a:rPr lang="en-US" sz="1050">
                <a:solidFill>
                  <a:srgbClr val="3C3D3E"/>
                </a:solidFill>
              </a:rPr>
              <a:t> Inspector before proceeding</a:t>
            </a:r>
          </a:p>
          <a:p>
            <a:r>
              <a:rPr lang="en-US" sz="1050">
                <a:solidFill>
                  <a:srgbClr val="3C3D3E"/>
                </a:solidFill>
              </a:rPr>
              <a:t>Enbridge inspector must be present</a:t>
            </a:r>
          </a:p>
          <a:p>
            <a:r>
              <a:rPr lang="en-US" sz="1050">
                <a:solidFill>
                  <a:srgbClr val="3C3D3E"/>
                </a:solidFill>
              </a:rPr>
              <a:t>Need valid PLR</a:t>
            </a:r>
          </a:p>
          <a:p>
            <a:r>
              <a:rPr lang="en-US" sz="1050">
                <a:solidFill>
                  <a:srgbClr val="3C3D3E"/>
                </a:solidFill>
              </a:rPr>
              <a:t>Hand/vacuum excavate only. No mechanical excavation</a:t>
            </a:r>
          </a:p>
          <a:p>
            <a:r>
              <a:rPr lang="en-US" sz="1050">
                <a:solidFill>
                  <a:srgbClr val="3C3D3E"/>
                </a:solidFill>
              </a:rPr>
              <a:t>Hand tools that could damage buried utilities are prohibited</a:t>
            </a:r>
            <a:endParaRPr lang="en-US" sz="1600">
              <a:solidFill>
                <a:srgbClr val="3C3D3E"/>
              </a:solidFill>
            </a:endParaRPr>
          </a:p>
        </p:txBody>
      </p:sp>
      <p:pic>
        <p:nvPicPr>
          <p:cNvPr id="3" name="Picture 6">
            <a:extLst>
              <a:ext uri="{FF2B5EF4-FFF2-40B4-BE49-F238E27FC236}">
                <a16:creationId xmlns:a16="http://schemas.microsoft.com/office/drawing/2014/main" id="{BF564EA6-8EB5-3CFD-6D68-3D36338DC0A4}"/>
              </a:ext>
            </a:extLst>
          </p:cNvPr>
          <p:cNvPicPr>
            <a:picLocks noChangeAspect="1" noChangeArrowheads="1"/>
          </p:cNvPicPr>
          <p:nvPr/>
        </p:nvPicPr>
        <p:blipFill>
          <a:blip r:embed="rId3"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38573" y="21152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4504326"/>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meline&#10;&#10;Description automatically generated">
            <a:extLst>
              <a:ext uri="{FF2B5EF4-FFF2-40B4-BE49-F238E27FC236}">
                <a16:creationId xmlns:a16="http://schemas.microsoft.com/office/drawing/2014/main" id="{265D8D8C-A84B-4E6B-8AD4-EC4C8B7CF2F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28590" y="953388"/>
            <a:ext cx="4120149" cy="5331957"/>
          </a:xfrm>
          <a:prstGeom prst="rect">
            <a:avLst/>
          </a:prstGeom>
        </p:spPr>
      </p:pic>
      <p:sp>
        <p:nvSpPr>
          <p:cNvPr id="12" name="TextBox 11">
            <a:extLst>
              <a:ext uri="{FF2B5EF4-FFF2-40B4-BE49-F238E27FC236}">
                <a16:creationId xmlns:a16="http://schemas.microsoft.com/office/drawing/2014/main" id="{C415D40F-A0CB-49D5-AF52-AC55B1E85FB0}"/>
              </a:ext>
            </a:extLst>
          </p:cNvPr>
          <p:cNvSpPr txBox="1"/>
          <p:nvPr/>
        </p:nvSpPr>
        <p:spPr>
          <a:xfrm>
            <a:off x="609600" y="1219200"/>
            <a:ext cx="5799363" cy="5278368"/>
          </a:xfrm>
          <a:prstGeom prst="rect">
            <a:avLst/>
          </a:prstGeom>
          <a:noFill/>
        </p:spPr>
        <p:txBody>
          <a:bodyPr wrap="square">
            <a:spAutoFit/>
          </a:bodyPr>
          <a:lstStyle/>
          <a:p>
            <a:r>
              <a:rPr lang="en-US" b="1" u="sng"/>
              <a:t>FortisBC</a:t>
            </a:r>
          </a:p>
          <a:p>
            <a:endParaRPr lang="en-US" sz="1100">
              <a:solidFill>
                <a:srgbClr val="000000"/>
              </a:solidFill>
            </a:endParaRPr>
          </a:p>
          <a:p>
            <a:r>
              <a:rPr lang="en-US" sz="1100">
                <a:solidFill>
                  <a:srgbClr val="000000"/>
                </a:solidFill>
              </a:rPr>
              <a:t>TP: transmission pressure (greater than 700 kPa)</a:t>
            </a:r>
          </a:p>
          <a:p>
            <a:r>
              <a:rPr lang="en-US" sz="1100">
                <a:solidFill>
                  <a:srgbClr val="000000"/>
                </a:solidFill>
              </a:rPr>
              <a:t>IP: intermediate pressure (greater than 700 kPa)</a:t>
            </a:r>
          </a:p>
          <a:p>
            <a:r>
              <a:rPr lang="en-US" sz="1100">
                <a:solidFill>
                  <a:srgbClr val="000000"/>
                </a:solidFill>
              </a:rPr>
              <a:t>DP: distribution pressure (700 kPa or less)</a:t>
            </a:r>
          </a:p>
          <a:p>
            <a:endParaRPr lang="en-US" sz="1100">
              <a:solidFill>
                <a:srgbClr val="000000"/>
              </a:solidFill>
            </a:endParaRPr>
          </a:p>
          <a:p>
            <a:r>
              <a:rPr lang="en-US" sz="1100">
                <a:solidFill>
                  <a:srgbClr val="FF0000"/>
                </a:solidFill>
              </a:rPr>
              <a:t>30 </a:t>
            </a:r>
            <a:r>
              <a:rPr lang="en-US" sz="1100" err="1">
                <a:solidFill>
                  <a:srgbClr val="FF0000"/>
                </a:solidFill>
              </a:rPr>
              <a:t>metre</a:t>
            </a:r>
            <a:endParaRPr lang="en-US" sz="1100">
              <a:solidFill>
                <a:srgbClr val="000000"/>
              </a:solidFill>
            </a:endParaRPr>
          </a:p>
          <a:p>
            <a:r>
              <a:rPr lang="en-US" sz="1100">
                <a:solidFill>
                  <a:srgbClr val="3C3D3E"/>
                </a:solidFill>
              </a:rPr>
              <a:t>GD permit signed by client representative before proceeding</a:t>
            </a:r>
            <a:endParaRPr lang="en-US" sz="1100">
              <a:solidFill>
                <a:srgbClr val="000000"/>
              </a:solidFill>
            </a:endParaRPr>
          </a:p>
          <a:p>
            <a:r>
              <a:rPr lang="en-US" sz="1100">
                <a:solidFill>
                  <a:srgbClr val="000000"/>
                </a:solidFill>
              </a:rPr>
              <a:t>Permit required when working within FortisBC right of way</a:t>
            </a:r>
          </a:p>
          <a:p>
            <a:r>
              <a:rPr lang="en-US" sz="1100">
                <a:solidFill>
                  <a:srgbClr val="000000"/>
                </a:solidFill>
              </a:rPr>
              <a:t>Written permission required when working within TP pipeline</a:t>
            </a:r>
          </a:p>
          <a:p>
            <a:endParaRPr lang="en-US" sz="1100">
              <a:solidFill>
                <a:srgbClr val="000000"/>
              </a:solidFill>
            </a:endParaRPr>
          </a:p>
          <a:p>
            <a:r>
              <a:rPr lang="en-US" sz="1100">
                <a:solidFill>
                  <a:srgbClr val="FF0000"/>
                </a:solidFill>
              </a:rPr>
              <a:t>10 </a:t>
            </a:r>
            <a:r>
              <a:rPr lang="en-US" sz="1100" err="1">
                <a:solidFill>
                  <a:srgbClr val="FF0000"/>
                </a:solidFill>
              </a:rPr>
              <a:t>metre</a:t>
            </a:r>
            <a:endParaRPr lang="en-US" sz="1100">
              <a:solidFill>
                <a:srgbClr val="FF0000"/>
              </a:solidFill>
            </a:endParaRPr>
          </a:p>
          <a:p>
            <a:r>
              <a:rPr lang="en-US" sz="1100">
                <a:solidFill>
                  <a:srgbClr val="3C3D3E"/>
                </a:solidFill>
              </a:rPr>
              <a:t>GD permit signed by client representative before proceeding</a:t>
            </a:r>
            <a:endParaRPr lang="en-US" sz="1100">
              <a:solidFill>
                <a:srgbClr val="000000"/>
              </a:solidFill>
            </a:endParaRPr>
          </a:p>
          <a:p>
            <a:r>
              <a:rPr lang="en-US" sz="1100">
                <a:solidFill>
                  <a:srgbClr val="000000"/>
                </a:solidFill>
              </a:rPr>
              <a:t>Permit required when working on TP pipeline</a:t>
            </a:r>
          </a:p>
          <a:p>
            <a:r>
              <a:rPr lang="en-US" sz="1100">
                <a:solidFill>
                  <a:srgbClr val="000000"/>
                </a:solidFill>
              </a:rPr>
              <a:t>On-site pipeline locate when working on IP pipeline</a:t>
            </a:r>
          </a:p>
          <a:p>
            <a:endParaRPr lang="en-US" sz="1100">
              <a:solidFill>
                <a:srgbClr val="000000"/>
              </a:solidFill>
            </a:endParaRPr>
          </a:p>
          <a:p>
            <a:r>
              <a:rPr lang="en-US" sz="1100">
                <a:solidFill>
                  <a:srgbClr val="FF0000"/>
                </a:solidFill>
              </a:rPr>
              <a:t>5 </a:t>
            </a:r>
            <a:r>
              <a:rPr lang="en-US" sz="1100" err="1">
                <a:solidFill>
                  <a:srgbClr val="FF0000"/>
                </a:solidFill>
              </a:rPr>
              <a:t>metre</a:t>
            </a:r>
            <a:r>
              <a:rPr lang="en-US" sz="1100">
                <a:solidFill>
                  <a:srgbClr val="FF0000"/>
                </a:solidFill>
              </a:rPr>
              <a:t> (before daylighting)</a:t>
            </a:r>
            <a:endParaRPr lang="en-US" sz="1100">
              <a:solidFill>
                <a:srgbClr val="000000"/>
              </a:solidFill>
            </a:endParaRPr>
          </a:p>
          <a:p>
            <a:r>
              <a:rPr lang="en-US" sz="1100">
                <a:solidFill>
                  <a:srgbClr val="3C3D3E"/>
                </a:solidFill>
              </a:rPr>
              <a:t>GD permit signed by client representative before proceeding</a:t>
            </a:r>
          </a:p>
          <a:p>
            <a:r>
              <a:rPr lang="en-US" sz="1100">
                <a:solidFill>
                  <a:srgbClr val="3C3D3E"/>
                </a:solidFill>
              </a:rPr>
              <a:t>Hand/vacuum excavate only</a:t>
            </a:r>
          </a:p>
          <a:p>
            <a:r>
              <a:rPr lang="en-US" sz="1100">
                <a:solidFill>
                  <a:srgbClr val="3C3D3E"/>
                </a:solidFill>
              </a:rPr>
              <a:t>Can mechanically excavate if daylighted and at inspector's discretion</a:t>
            </a:r>
            <a:endParaRPr lang="en-US" sz="1100">
              <a:solidFill>
                <a:srgbClr val="000000"/>
              </a:solidFill>
            </a:endParaRPr>
          </a:p>
          <a:p>
            <a:endParaRPr lang="en-US" sz="1100">
              <a:solidFill>
                <a:srgbClr val="000000"/>
              </a:solidFill>
            </a:endParaRPr>
          </a:p>
          <a:p>
            <a:r>
              <a:rPr lang="en-US" sz="1100">
                <a:solidFill>
                  <a:srgbClr val="FF0000"/>
                </a:solidFill>
              </a:rPr>
              <a:t>2 </a:t>
            </a:r>
            <a:r>
              <a:rPr lang="en-US" sz="1100" err="1">
                <a:solidFill>
                  <a:srgbClr val="FF0000"/>
                </a:solidFill>
              </a:rPr>
              <a:t>metre</a:t>
            </a:r>
            <a:r>
              <a:rPr lang="en-US" sz="1100">
                <a:solidFill>
                  <a:srgbClr val="FF0000"/>
                </a:solidFill>
              </a:rPr>
              <a:t> (after daylighting)</a:t>
            </a:r>
          </a:p>
          <a:p>
            <a:r>
              <a:rPr lang="en-US" sz="1100">
                <a:solidFill>
                  <a:srgbClr val="3C3D3E"/>
                </a:solidFill>
              </a:rPr>
              <a:t>GD permit signed by client before proceeding</a:t>
            </a:r>
            <a:endParaRPr lang="en-US" sz="1100">
              <a:solidFill>
                <a:srgbClr val="000000"/>
              </a:solidFill>
            </a:endParaRPr>
          </a:p>
          <a:p>
            <a:r>
              <a:rPr lang="en-US" sz="1100">
                <a:solidFill>
                  <a:srgbClr val="000000"/>
                </a:solidFill>
              </a:rPr>
              <a:t>Permit required when working on IP pipeline</a:t>
            </a:r>
          </a:p>
          <a:p>
            <a:r>
              <a:rPr lang="en-US" sz="1100">
                <a:solidFill>
                  <a:srgbClr val="000000"/>
                </a:solidFill>
              </a:rPr>
              <a:t>FortisBC inspector must be present when working on DP gas main larger than 10”</a:t>
            </a:r>
          </a:p>
          <a:p>
            <a:endParaRPr lang="en-US" sz="1100">
              <a:solidFill>
                <a:srgbClr val="000000"/>
              </a:solidFill>
            </a:endParaRPr>
          </a:p>
          <a:p>
            <a:r>
              <a:rPr lang="en-US" sz="1100">
                <a:solidFill>
                  <a:srgbClr val="FF0000"/>
                </a:solidFill>
              </a:rPr>
              <a:t>1 </a:t>
            </a:r>
            <a:r>
              <a:rPr lang="en-US" sz="1100" err="1">
                <a:solidFill>
                  <a:srgbClr val="FF0000"/>
                </a:solidFill>
              </a:rPr>
              <a:t>metre</a:t>
            </a:r>
            <a:endParaRPr lang="en-US" sz="1100">
              <a:solidFill>
                <a:srgbClr val="3C3D3E"/>
              </a:solidFill>
            </a:endParaRPr>
          </a:p>
          <a:p>
            <a:r>
              <a:rPr lang="en-US" sz="1100">
                <a:solidFill>
                  <a:srgbClr val="3C3D3E"/>
                </a:solidFill>
              </a:rPr>
              <a:t>GD permit signed by client before proceeding</a:t>
            </a:r>
          </a:p>
          <a:p>
            <a:r>
              <a:rPr lang="en-US" sz="1100">
                <a:solidFill>
                  <a:srgbClr val="3C3D3E"/>
                </a:solidFill>
              </a:rPr>
              <a:t>Hand/vacuum excavate only. No mechanical excavation</a:t>
            </a:r>
          </a:p>
        </p:txBody>
      </p:sp>
      <p:sp>
        <p:nvSpPr>
          <p:cNvPr id="2" name="Title 1">
            <a:extLst>
              <a:ext uri="{FF2B5EF4-FFF2-40B4-BE49-F238E27FC236}">
                <a16:creationId xmlns:a16="http://schemas.microsoft.com/office/drawing/2014/main" id="{CDBC04F6-9D63-4C22-B929-26A76E723617}"/>
              </a:ext>
            </a:extLst>
          </p:cNvPr>
          <p:cNvSpPr>
            <a:spLocks noGrp="1"/>
          </p:cNvSpPr>
          <p:nvPr>
            <p:ph type="title"/>
          </p:nvPr>
        </p:nvSpPr>
        <p:spPr>
          <a:xfrm>
            <a:off x="2712720" y="320877"/>
            <a:ext cx="8049768" cy="503555"/>
          </a:xfrm>
        </p:spPr>
        <p:txBody>
          <a:bodyPr>
            <a:normAutofit/>
          </a:bodyPr>
          <a:lstStyle/>
          <a:p>
            <a:r>
              <a:rPr lang="en-US" sz="2400">
                <a:cs typeface="Arial"/>
              </a:rPr>
              <a:t>What you need to know: </a:t>
            </a:r>
            <a:r>
              <a:rPr lang="en-US" sz="2400"/>
              <a:t>LIMITs OF APPROACH – FORTIS BC</a:t>
            </a:r>
          </a:p>
        </p:txBody>
      </p:sp>
      <p:sp>
        <p:nvSpPr>
          <p:cNvPr id="4" name="Slide Number Placeholder 3">
            <a:extLst>
              <a:ext uri="{FF2B5EF4-FFF2-40B4-BE49-F238E27FC236}">
                <a16:creationId xmlns:a16="http://schemas.microsoft.com/office/drawing/2014/main" id="{A10A91CE-8B33-4578-8860-67DCD62285DF}"/>
              </a:ext>
            </a:extLst>
          </p:cNvPr>
          <p:cNvSpPr>
            <a:spLocks noGrp="1"/>
          </p:cNvSpPr>
          <p:nvPr>
            <p:ph type="sldNum" sz="quarter" idx="12"/>
          </p:nvPr>
        </p:nvSpPr>
        <p:spPr/>
        <p:txBody>
          <a:bodyPr/>
          <a:lstStyle/>
          <a:p>
            <a:fld id="{2F62674D-6622-4DB8-A1D1-B921962ADB5D}" type="slidenum">
              <a:rPr lang="en-US" smtClean="0"/>
              <a:pPr/>
              <a:t>147</a:t>
            </a:fld>
            <a:endParaRPr lang="en-US"/>
          </a:p>
        </p:txBody>
      </p:sp>
      <p:pic>
        <p:nvPicPr>
          <p:cNvPr id="3" name="Picture 6">
            <a:extLst>
              <a:ext uri="{FF2B5EF4-FFF2-40B4-BE49-F238E27FC236}">
                <a16:creationId xmlns:a16="http://schemas.microsoft.com/office/drawing/2014/main" id="{8FBE23D6-DB99-E4F1-924E-503EA177AF01}"/>
              </a:ext>
            </a:extLst>
          </p:cNvPr>
          <p:cNvPicPr>
            <a:picLocks noChangeAspect="1" noChangeArrowheads="1"/>
          </p:cNvPicPr>
          <p:nvPr/>
        </p:nvPicPr>
        <p:blipFill>
          <a:blip r:embed="rId3"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38573" y="21152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9763882"/>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BBFDBBBC-02FF-4FA4-AC96-77CE33F8CD7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28590" y="953387"/>
            <a:ext cx="4074034" cy="5272279"/>
          </a:xfrm>
          <a:prstGeom prst="rect">
            <a:avLst/>
          </a:prstGeom>
        </p:spPr>
      </p:pic>
      <p:sp>
        <p:nvSpPr>
          <p:cNvPr id="2" name="Title 1">
            <a:extLst>
              <a:ext uri="{FF2B5EF4-FFF2-40B4-BE49-F238E27FC236}">
                <a16:creationId xmlns:a16="http://schemas.microsoft.com/office/drawing/2014/main" id="{17ED9A2D-2A67-43A9-A76E-4F76F197EBF8}"/>
              </a:ext>
            </a:extLst>
          </p:cNvPr>
          <p:cNvSpPr>
            <a:spLocks noGrp="1"/>
          </p:cNvSpPr>
          <p:nvPr>
            <p:ph type="title"/>
          </p:nvPr>
        </p:nvSpPr>
        <p:spPr>
          <a:xfrm>
            <a:off x="4669536" y="201678"/>
            <a:ext cx="6915912" cy="457578"/>
          </a:xfrm>
        </p:spPr>
        <p:txBody>
          <a:bodyPr>
            <a:normAutofit/>
          </a:bodyPr>
          <a:lstStyle/>
          <a:p>
            <a:r>
              <a:rPr lang="en-US" sz="2400">
                <a:cs typeface="Arial"/>
              </a:rPr>
              <a:t>What you need to know: </a:t>
            </a:r>
            <a:r>
              <a:rPr lang="en-US" sz="2400"/>
              <a:t>working around Shaw</a:t>
            </a:r>
          </a:p>
        </p:txBody>
      </p:sp>
      <p:sp>
        <p:nvSpPr>
          <p:cNvPr id="4" name="Slide Number Placeholder 3">
            <a:extLst>
              <a:ext uri="{FF2B5EF4-FFF2-40B4-BE49-F238E27FC236}">
                <a16:creationId xmlns:a16="http://schemas.microsoft.com/office/drawing/2014/main" id="{BC2E84E2-0707-4485-B091-76E9A8C96487}"/>
              </a:ext>
            </a:extLst>
          </p:cNvPr>
          <p:cNvSpPr>
            <a:spLocks noGrp="1"/>
          </p:cNvSpPr>
          <p:nvPr>
            <p:ph type="sldNum" sz="quarter" idx="12"/>
          </p:nvPr>
        </p:nvSpPr>
        <p:spPr/>
        <p:txBody>
          <a:bodyPr/>
          <a:lstStyle/>
          <a:p>
            <a:fld id="{2F62674D-6622-4DB8-A1D1-B921962ADB5D}" type="slidenum">
              <a:rPr lang="en-US" smtClean="0"/>
              <a:pPr/>
              <a:t>148</a:t>
            </a:fld>
            <a:endParaRPr lang="en-US"/>
          </a:p>
        </p:txBody>
      </p:sp>
      <p:sp>
        <p:nvSpPr>
          <p:cNvPr id="9" name="TextBox 8">
            <a:extLst>
              <a:ext uri="{FF2B5EF4-FFF2-40B4-BE49-F238E27FC236}">
                <a16:creationId xmlns:a16="http://schemas.microsoft.com/office/drawing/2014/main" id="{669900B9-103D-4795-BB57-885A52130BD9}"/>
              </a:ext>
            </a:extLst>
          </p:cNvPr>
          <p:cNvSpPr txBox="1"/>
          <p:nvPr/>
        </p:nvSpPr>
        <p:spPr>
          <a:xfrm>
            <a:off x="609600" y="1219200"/>
            <a:ext cx="5799363" cy="2739211"/>
          </a:xfrm>
          <a:prstGeom prst="rect">
            <a:avLst/>
          </a:prstGeom>
          <a:noFill/>
        </p:spPr>
        <p:txBody>
          <a:bodyPr wrap="square">
            <a:spAutoFit/>
          </a:bodyPr>
          <a:lstStyle/>
          <a:p>
            <a:r>
              <a:rPr lang="en-US" b="1" u="sng"/>
              <a:t>Shaw</a:t>
            </a:r>
          </a:p>
          <a:p>
            <a:endParaRPr lang="en-US" sz="1100">
              <a:solidFill>
                <a:srgbClr val="000000"/>
              </a:solidFill>
            </a:endParaRPr>
          </a:p>
          <a:p>
            <a:r>
              <a:rPr lang="en-US" sz="1100">
                <a:solidFill>
                  <a:srgbClr val="FF0000"/>
                </a:solidFill>
              </a:rPr>
              <a:t>5 </a:t>
            </a:r>
            <a:r>
              <a:rPr lang="en-US" sz="1100" err="1">
                <a:solidFill>
                  <a:srgbClr val="FF0000"/>
                </a:solidFill>
              </a:rPr>
              <a:t>metre</a:t>
            </a:r>
            <a:r>
              <a:rPr lang="en-US" sz="1100">
                <a:solidFill>
                  <a:srgbClr val="FF0000"/>
                </a:solidFill>
              </a:rPr>
              <a:t> (before daylighting)</a:t>
            </a:r>
            <a:endParaRPr lang="en-US" sz="1100">
              <a:solidFill>
                <a:srgbClr val="000000"/>
              </a:solidFill>
            </a:endParaRPr>
          </a:p>
          <a:p>
            <a:r>
              <a:rPr lang="en-US" sz="1100">
                <a:solidFill>
                  <a:srgbClr val="000000"/>
                </a:solidFill>
              </a:rPr>
              <a:t>GD permit signed by client when within 2 meters and before proceeding</a:t>
            </a:r>
          </a:p>
          <a:p>
            <a:r>
              <a:rPr lang="en-US" sz="1100">
                <a:solidFill>
                  <a:srgbClr val="000000"/>
                </a:solidFill>
              </a:rPr>
              <a:t>Shaw inspector must be present</a:t>
            </a:r>
          </a:p>
          <a:p>
            <a:r>
              <a:rPr lang="en-US" sz="1100">
                <a:solidFill>
                  <a:srgbClr val="000000"/>
                </a:solidFill>
              </a:rPr>
              <a:t>Must have locate construction details before proceeding</a:t>
            </a:r>
          </a:p>
          <a:p>
            <a:r>
              <a:rPr lang="en-US" sz="1100">
                <a:solidFill>
                  <a:srgbClr val="3C3D3E"/>
                </a:solidFill>
              </a:rPr>
              <a:t>Hand/vacuum excavate only</a:t>
            </a:r>
          </a:p>
          <a:p>
            <a:r>
              <a:rPr lang="en-US" sz="1100">
                <a:solidFill>
                  <a:srgbClr val="000000"/>
                </a:solidFill>
              </a:rPr>
              <a:t>Can mechanically excavate if daylighted and at inspector's discretion</a:t>
            </a:r>
          </a:p>
          <a:p>
            <a:endParaRPr lang="en-US" sz="1100">
              <a:solidFill>
                <a:srgbClr val="000000"/>
              </a:solidFill>
            </a:endParaRPr>
          </a:p>
          <a:p>
            <a:r>
              <a:rPr lang="en-US" sz="1100">
                <a:solidFill>
                  <a:srgbClr val="FF0000"/>
                </a:solidFill>
              </a:rPr>
              <a:t>1.5 </a:t>
            </a:r>
            <a:r>
              <a:rPr lang="en-US" sz="1100" err="1">
                <a:solidFill>
                  <a:srgbClr val="FF0000"/>
                </a:solidFill>
              </a:rPr>
              <a:t>metre</a:t>
            </a:r>
            <a:r>
              <a:rPr lang="en-US" sz="1100">
                <a:solidFill>
                  <a:srgbClr val="FF0000"/>
                </a:solidFill>
              </a:rPr>
              <a:t> (after daylighting)</a:t>
            </a:r>
            <a:endParaRPr lang="en-US" sz="1100">
              <a:solidFill>
                <a:srgbClr val="000000"/>
              </a:solidFill>
            </a:endParaRPr>
          </a:p>
          <a:p>
            <a:r>
              <a:rPr lang="en-US" sz="1100">
                <a:solidFill>
                  <a:srgbClr val="000000"/>
                </a:solidFill>
              </a:rPr>
              <a:t>GD permit signed by client before proceeding</a:t>
            </a:r>
          </a:p>
          <a:p>
            <a:r>
              <a:rPr lang="en-US" sz="1100">
                <a:solidFill>
                  <a:srgbClr val="000000"/>
                </a:solidFill>
              </a:rPr>
              <a:t>Shaw inspector must be present</a:t>
            </a:r>
          </a:p>
          <a:p>
            <a:r>
              <a:rPr lang="en-US" sz="1100">
                <a:solidFill>
                  <a:srgbClr val="000000"/>
                </a:solidFill>
              </a:rPr>
              <a:t>Must have locate construction details before proceeding</a:t>
            </a:r>
          </a:p>
          <a:p>
            <a:r>
              <a:rPr lang="en-US" sz="1100">
                <a:solidFill>
                  <a:srgbClr val="3C3D3E"/>
                </a:solidFill>
              </a:rPr>
              <a:t>Hand/vacuum excavate only. No mechanical excavation</a:t>
            </a:r>
          </a:p>
          <a:p>
            <a:r>
              <a:rPr lang="en-US" sz="1100">
                <a:solidFill>
                  <a:srgbClr val="000000"/>
                </a:solidFill>
              </a:rPr>
              <a:t>Hand tools that could damage buried utilities are prohibited</a:t>
            </a:r>
            <a:endParaRPr lang="en-US">
              <a:solidFill>
                <a:srgbClr val="FF0000"/>
              </a:solidFill>
            </a:endParaRPr>
          </a:p>
        </p:txBody>
      </p:sp>
      <p:pic>
        <p:nvPicPr>
          <p:cNvPr id="3" name="Picture 6">
            <a:extLst>
              <a:ext uri="{FF2B5EF4-FFF2-40B4-BE49-F238E27FC236}">
                <a16:creationId xmlns:a16="http://schemas.microsoft.com/office/drawing/2014/main" id="{0B48E438-EC9B-D59D-D6E9-BA96A9FE0554}"/>
              </a:ext>
            </a:extLst>
          </p:cNvPr>
          <p:cNvPicPr>
            <a:picLocks noChangeAspect="1" noChangeArrowheads="1"/>
          </p:cNvPicPr>
          <p:nvPr/>
        </p:nvPicPr>
        <p:blipFill>
          <a:blip r:embed="rId3"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38573" y="21152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6812119"/>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8F7E9-AFFF-4233-8C39-4BEF51DD80EE}"/>
              </a:ext>
            </a:extLst>
          </p:cNvPr>
          <p:cNvSpPr>
            <a:spLocks noGrp="1"/>
          </p:cNvSpPr>
          <p:nvPr>
            <p:ph type="title"/>
          </p:nvPr>
        </p:nvSpPr>
        <p:spPr>
          <a:xfrm>
            <a:off x="2429256" y="337609"/>
            <a:ext cx="8159496" cy="424706"/>
          </a:xfrm>
        </p:spPr>
        <p:txBody>
          <a:bodyPr>
            <a:normAutofit/>
          </a:bodyPr>
          <a:lstStyle/>
          <a:p>
            <a:r>
              <a:rPr lang="en-US" sz="2400">
                <a:cs typeface="Arial"/>
              </a:rPr>
              <a:t>What you need to know: </a:t>
            </a:r>
            <a:r>
              <a:rPr lang="en-US" sz="2400"/>
              <a:t>LIMITs OF APPROACH – BC HYDRO</a:t>
            </a:r>
            <a:endParaRPr lang="fr-CA" sz="2400"/>
          </a:p>
        </p:txBody>
      </p:sp>
      <p:sp>
        <p:nvSpPr>
          <p:cNvPr id="4" name="Slide Number Placeholder 3">
            <a:extLst>
              <a:ext uri="{FF2B5EF4-FFF2-40B4-BE49-F238E27FC236}">
                <a16:creationId xmlns:a16="http://schemas.microsoft.com/office/drawing/2014/main" id="{AB0FD509-943C-411D-ADD5-98432C94B143}"/>
              </a:ext>
            </a:extLst>
          </p:cNvPr>
          <p:cNvSpPr>
            <a:spLocks noGrp="1"/>
          </p:cNvSpPr>
          <p:nvPr>
            <p:ph type="sldNum" sz="quarter" idx="12"/>
          </p:nvPr>
        </p:nvSpPr>
        <p:spPr/>
        <p:txBody>
          <a:bodyPr/>
          <a:lstStyle/>
          <a:p>
            <a:fld id="{2F62674D-6622-4DB8-A1D1-B921962ADB5D}" type="slidenum">
              <a:rPr lang="en-US" smtClean="0"/>
              <a:pPr/>
              <a:t>149</a:t>
            </a:fld>
            <a:endParaRPr lang="en-US"/>
          </a:p>
        </p:txBody>
      </p:sp>
      <p:sp>
        <p:nvSpPr>
          <p:cNvPr id="5" name="TextBox 4">
            <a:extLst>
              <a:ext uri="{FF2B5EF4-FFF2-40B4-BE49-F238E27FC236}">
                <a16:creationId xmlns:a16="http://schemas.microsoft.com/office/drawing/2014/main" id="{AFE8BBEF-D120-4E70-93F8-B2A856D0B2F3}"/>
              </a:ext>
            </a:extLst>
          </p:cNvPr>
          <p:cNvSpPr txBox="1"/>
          <p:nvPr/>
        </p:nvSpPr>
        <p:spPr>
          <a:xfrm>
            <a:off x="609600" y="1219201"/>
            <a:ext cx="5226131" cy="1015663"/>
          </a:xfrm>
          <a:prstGeom prst="rect">
            <a:avLst/>
          </a:prstGeom>
          <a:noFill/>
        </p:spPr>
        <p:txBody>
          <a:bodyPr wrap="square">
            <a:spAutoFit/>
          </a:bodyPr>
          <a:lstStyle/>
          <a:p>
            <a:r>
              <a:rPr lang="en-US" sz="2000" b="1" u="sng"/>
              <a:t>BC HYDRO</a:t>
            </a:r>
            <a:endParaRPr lang="en-US" sz="2000" b="1"/>
          </a:p>
          <a:p>
            <a:r>
              <a:rPr lang="en-US" sz="2000"/>
              <a:t>BC Hydro issues a </a:t>
            </a:r>
            <a:r>
              <a:rPr lang="en-US" sz="2000" b="1"/>
              <a:t>30M33 Form – Assurance in Writing </a:t>
            </a:r>
          </a:p>
        </p:txBody>
      </p:sp>
      <p:graphicFrame>
        <p:nvGraphicFramePr>
          <p:cNvPr id="7" name="Table 15">
            <a:extLst>
              <a:ext uri="{FF2B5EF4-FFF2-40B4-BE49-F238E27FC236}">
                <a16:creationId xmlns:a16="http://schemas.microsoft.com/office/drawing/2014/main" id="{233ED91C-9ECD-42D3-A3C5-F46BA2E2AD8F}"/>
              </a:ext>
            </a:extLst>
          </p:cNvPr>
          <p:cNvGraphicFramePr>
            <a:graphicFrameLocks noGrp="1"/>
          </p:cNvGraphicFramePr>
          <p:nvPr/>
        </p:nvGraphicFramePr>
        <p:xfrm>
          <a:off x="636178" y="2604196"/>
          <a:ext cx="5329407" cy="1825368"/>
        </p:xfrm>
        <a:graphic>
          <a:graphicData uri="http://schemas.openxmlformats.org/drawingml/2006/table">
            <a:tbl>
              <a:tblPr firstRow="1" bandRow="1">
                <a:tableStyleId>{073A0DAA-6AF3-43AB-8588-CEC1D06C72B9}</a:tableStyleId>
              </a:tblPr>
              <a:tblGrid>
                <a:gridCol w="2640418">
                  <a:extLst>
                    <a:ext uri="{9D8B030D-6E8A-4147-A177-3AD203B41FA5}">
                      <a16:colId xmlns:a16="http://schemas.microsoft.com/office/drawing/2014/main" val="3691628345"/>
                    </a:ext>
                  </a:extLst>
                </a:gridCol>
                <a:gridCol w="1305363">
                  <a:extLst>
                    <a:ext uri="{9D8B030D-6E8A-4147-A177-3AD203B41FA5}">
                      <a16:colId xmlns:a16="http://schemas.microsoft.com/office/drawing/2014/main" val="1847409372"/>
                    </a:ext>
                  </a:extLst>
                </a:gridCol>
                <a:gridCol w="1383626">
                  <a:extLst>
                    <a:ext uri="{9D8B030D-6E8A-4147-A177-3AD203B41FA5}">
                      <a16:colId xmlns:a16="http://schemas.microsoft.com/office/drawing/2014/main" val="4265914061"/>
                    </a:ext>
                  </a:extLst>
                </a:gridCol>
              </a:tblGrid>
              <a:tr h="339471">
                <a:tc rowSpan="2">
                  <a:txBody>
                    <a:bodyPr/>
                    <a:lstStyle/>
                    <a:p>
                      <a:pPr algn="ctr"/>
                      <a:r>
                        <a:rPr lang="en-US" sz="1500" b="0">
                          <a:solidFill>
                            <a:schemeClr val="bg1"/>
                          </a:solidFill>
                        </a:rPr>
                        <a:t>Phase to phase</a:t>
                      </a:r>
                    </a:p>
                  </a:txBody>
                  <a:tcPr marL="92583" marR="92583" marT="46291" marB="46291" anchor="ctr">
                    <a:solidFill>
                      <a:schemeClr val="tx1">
                        <a:lumMod val="50000"/>
                        <a:lumOff val="50000"/>
                      </a:schemeClr>
                    </a:solidFill>
                  </a:tcPr>
                </a:tc>
                <a:tc gridSpan="2">
                  <a:txBody>
                    <a:bodyPr/>
                    <a:lstStyle/>
                    <a:p>
                      <a:pPr algn="ctr"/>
                      <a:r>
                        <a:rPr lang="en-US" sz="1600" b="0">
                          <a:solidFill>
                            <a:schemeClr val="bg1"/>
                          </a:solidFill>
                        </a:rPr>
                        <a:t>Minimum Distance</a:t>
                      </a:r>
                    </a:p>
                  </a:txBody>
                  <a:tcPr marL="92583" marR="92583" marT="46291" marB="46291" anchor="ctr">
                    <a:solidFill>
                      <a:schemeClr val="tx1">
                        <a:lumMod val="50000"/>
                        <a:lumOff val="50000"/>
                      </a:schemeClr>
                    </a:solidFill>
                  </a:tcPr>
                </a:tc>
                <a:tc hMerge="1">
                  <a:txBody>
                    <a:bodyPr/>
                    <a:lstStyle/>
                    <a:p>
                      <a:endParaRPr lang="en-US"/>
                    </a:p>
                  </a:txBody>
                  <a:tcPr/>
                </a:tc>
                <a:extLst>
                  <a:ext uri="{0D108BD9-81ED-4DB2-BD59-A6C34878D82A}">
                    <a16:rowId xmlns:a16="http://schemas.microsoft.com/office/drawing/2014/main" val="467867807"/>
                  </a:ext>
                </a:extLst>
              </a:tr>
              <a:tr h="339471">
                <a:tc vMerge="1">
                  <a:txBody>
                    <a:bodyPr/>
                    <a:lstStyle/>
                    <a:p>
                      <a:endParaRPr lang="en-US" sz="1400"/>
                    </a:p>
                  </a:txBody>
                  <a:tcPr/>
                </a:tc>
                <a:tc>
                  <a:txBody>
                    <a:bodyPr/>
                    <a:lstStyle/>
                    <a:p>
                      <a:pPr algn="ctr"/>
                      <a:r>
                        <a:rPr lang="en-US" sz="1600" b="0" err="1"/>
                        <a:t>Metres</a:t>
                      </a:r>
                      <a:endParaRPr lang="en-US" sz="1600" b="0"/>
                    </a:p>
                  </a:txBody>
                  <a:tcPr marL="92583" marR="92583" marT="46291" marB="46291" anchor="ctr"/>
                </a:tc>
                <a:tc>
                  <a:txBody>
                    <a:bodyPr/>
                    <a:lstStyle/>
                    <a:p>
                      <a:pPr algn="ctr"/>
                      <a:r>
                        <a:rPr lang="en-US" sz="1600" b="0"/>
                        <a:t>Feet</a:t>
                      </a:r>
                    </a:p>
                  </a:txBody>
                  <a:tcPr marL="92583" marR="92583" marT="46291" marB="46291" anchor="ctr"/>
                </a:tc>
                <a:extLst>
                  <a:ext uri="{0D108BD9-81ED-4DB2-BD59-A6C34878D82A}">
                    <a16:rowId xmlns:a16="http://schemas.microsoft.com/office/drawing/2014/main" val="1175659113"/>
                  </a:ext>
                </a:extLst>
              </a:tr>
              <a:tr h="377061">
                <a:tc>
                  <a:txBody>
                    <a:bodyPr/>
                    <a:lstStyle/>
                    <a:p>
                      <a:pPr algn="l"/>
                      <a:r>
                        <a:rPr lang="en-US" sz="1900"/>
                        <a:t>over 750 V to 75 kV</a:t>
                      </a:r>
                    </a:p>
                  </a:txBody>
                  <a:tcPr marL="92583" marR="92583" marT="46291" marB="46291" anchor="ctr"/>
                </a:tc>
                <a:tc>
                  <a:txBody>
                    <a:bodyPr/>
                    <a:lstStyle/>
                    <a:p>
                      <a:pPr algn="ctr"/>
                      <a:r>
                        <a:rPr lang="en-US" sz="1900"/>
                        <a:t>3</a:t>
                      </a:r>
                    </a:p>
                  </a:txBody>
                  <a:tcPr marL="92583" marR="92583" marT="46291" marB="46291" anchor="ctr"/>
                </a:tc>
                <a:tc>
                  <a:txBody>
                    <a:bodyPr/>
                    <a:lstStyle/>
                    <a:p>
                      <a:pPr algn="ctr"/>
                      <a:r>
                        <a:rPr lang="en-US" sz="1900"/>
                        <a:t>10</a:t>
                      </a:r>
                    </a:p>
                  </a:txBody>
                  <a:tcPr marL="92583" marR="92583" marT="46291" marB="46291" anchor="ctr"/>
                </a:tc>
                <a:extLst>
                  <a:ext uri="{0D108BD9-81ED-4DB2-BD59-A6C34878D82A}">
                    <a16:rowId xmlns:a16="http://schemas.microsoft.com/office/drawing/2014/main" val="3808079939"/>
                  </a:ext>
                </a:extLst>
              </a:tr>
              <a:tr h="377061">
                <a:tc>
                  <a:txBody>
                    <a:bodyPr/>
                    <a:lstStyle/>
                    <a:p>
                      <a:pPr algn="l"/>
                      <a:r>
                        <a:rPr lang="en-US" sz="1900"/>
                        <a:t>over 75 kV to 250 kV</a:t>
                      </a:r>
                    </a:p>
                  </a:txBody>
                  <a:tcPr marL="92583" marR="92583" marT="46291" marB="46291" anchor="ctr"/>
                </a:tc>
                <a:tc>
                  <a:txBody>
                    <a:bodyPr/>
                    <a:lstStyle/>
                    <a:p>
                      <a:pPr algn="ctr"/>
                      <a:r>
                        <a:rPr lang="en-US" sz="1900"/>
                        <a:t>4.5</a:t>
                      </a:r>
                    </a:p>
                  </a:txBody>
                  <a:tcPr marL="92583" marR="92583" marT="46291" marB="46291" anchor="ctr"/>
                </a:tc>
                <a:tc>
                  <a:txBody>
                    <a:bodyPr/>
                    <a:lstStyle/>
                    <a:p>
                      <a:pPr algn="ctr"/>
                      <a:r>
                        <a:rPr lang="en-US" sz="1900"/>
                        <a:t>15</a:t>
                      </a:r>
                    </a:p>
                  </a:txBody>
                  <a:tcPr marL="92583" marR="92583" marT="46291" marB="46291" anchor="ctr"/>
                </a:tc>
                <a:extLst>
                  <a:ext uri="{0D108BD9-81ED-4DB2-BD59-A6C34878D82A}">
                    <a16:rowId xmlns:a16="http://schemas.microsoft.com/office/drawing/2014/main" val="725540811"/>
                  </a:ext>
                </a:extLst>
              </a:tr>
              <a:tr h="377061">
                <a:tc>
                  <a:txBody>
                    <a:bodyPr/>
                    <a:lstStyle/>
                    <a:p>
                      <a:pPr algn="l"/>
                      <a:r>
                        <a:rPr lang="en-US" sz="1900"/>
                        <a:t>over 250 kV to 550 kV</a:t>
                      </a:r>
                    </a:p>
                  </a:txBody>
                  <a:tcPr marL="92583" marR="92583" marT="46291" marB="46291" anchor="ctr"/>
                </a:tc>
                <a:tc>
                  <a:txBody>
                    <a:bodyPr/>
                    <a:lstStyle/>
                    <a:p>
                      <a:pPr algn="ctr"/>
                      <a:r>
                        <a:rPr lang="en-US" sz="1900"/>
                        <a:t>6</a:t>
                      </a:r>
                    </a:p>
                  </a:txBody>
                  <a:tcPr marL="92583" marR="92583" marT="46291" marB="46291" anchor="ctr"/>
                </a:tc>
                <a:tc>
                  <a:txBody>
                    <a:bodyPr/>
                    <a:lstStyle/>
                    <a:p>
                      <a:pPr algn="ctr"/>
                      <a:r>
                        <a:rPr lang="en-US" sz="1900"/>
                        <a:t>20</a:t>
                      </a:r>
                    </a:p>
                  </a:txBody>
                  <a:tcPr marL="92583" marR="92583" marT="46291" marB="46291" anchor="ctr"/>
                </a:tc>
                <a:extLst>
                  <a:ext uri="{0D108BD9-81ED-4DB2-BD59-A6C34878D82A}">
                    <a16:rowId xmlns:a16="http://schemas.microsoft.com/office/drawing/2014/main" val="1387961599"/>
                  </a:ext>
                </a:extLst>
              </a:tr>
            </a:tbl>
          </a:graphicData>
        </a:graphic>
      </p:graphicFrame>
      <p:sp>
        <p:nvSpPr>
          <p:cNvPr id="8" name="TextBox 7">
            <a:extLst>
              <a:ext uri="{FF2B5EF4-FFF2-40B4-BE49-F238E27FC236}">
                <a16:creationId xmlns:a16="http://schemas.microsoft.com/office/drawing/2014/main" id="{DDFBDB2F-48F1-4767-8869-86F5E604698E}"/>
              </a:ext>
            </a:extLst>
          </p:cNvPr>
          <p:cNvSpPr txBox="1"/>
          <p:nvPr/>
        </p:nvSpPr>
        <p:spPr>
          <a:xfrm>
            <a:off x="618802" y="2142532"/>
            <a:ext cx="5477199" cy="461665"/>
          </a:xfrm>
          <a:prstGeom prst="rect">
            <a:avLst/>
          </a:prstGeom>
          <a:noFill/>
        </p:spPr>
        <p:txBody>
          <a:bodyPr wrap="square" rtlCol="0">
            <a:spAutoFit/>
          </a:bodyPr>
          <a:lstStyle/>
          <a:p>
            <a:r>
              <a:rPr lang="en-US" sz="1200" b="1"/>
              <a:t>Table 19-1A: </a:t>
            </a:r>
            <a:r>
              <a:rPr lang="en-US" sz="1200"/>
              <a:t>Minimum approach distance for working close to exposed electrical equipment and conductors</a:t>
            </a:r>
          </a:p>
        </p:txBody>
      </p:sp>
      <p:sp>
        <p:nvSpPr>
          <p:cNvPr id="9" name="TextBox 8">
            <a:extLst>
              <a:ext uri="{FF2B5EF4-FFF2-40B4-BE49-F238E27FC236}">
                <a16:creationId xmlns:a16="http://schemas.microsoft.com/office/drawing/2014/main" id="{E69D1806-71DC-45D1-9682-95118BB90033}"/>
              </a:ext>
            </a:extLst>
          </p:cNvPr>
          <p:cNvSpPr txBox="1"/>
          <p:nvPr/>
        </p:nvSpPr>
        <p:spPr>
          <a:xfrm>
            <a:off x="609600" y="4394724"/>
            <a:ext cx="5226131" cy="1938992"/>
          </a:xfrm>
          <a:prstGeom prst="rect">
            <a:avLst/>
          </a:prstGeom>
          <a:noFill/>
        </p:spPr>
        <p:txBody>
          <a:bodyPr wrap="square">
            <a:spAutoFit/>
          </a:bodyPr>
          <a:lstStyle/>
          <a:p>
            <a:r>
              <a:rPr lang="en-US" sz="1200">
                <a:solidFill>
                  <a:srgbClr val="FF0000"/>
                </a:solidFill>
              </a:rPr>
              <a:t>When working in proximity of electrical equipment and conductors</a:t>
            </a:r>
          </a:p>
          <a:p>
            <a:r>
              <a:rPr lang="en-US" sz="1200">
                <a:solidFill>
                  <a:srgbClr val="000000"/>
                </a:solidFill>
              </a:rPr>
              <a:t>GD permit signed by TM representative before proceeding</a:t>
            </a:r>
            <a:endParaRPr lang="en-US" sz="1200">
              <a:solidFill>
                <a:srgbClr val="FF0000"/>
              </a:solidFill>
            </a:endParaRPr>
          </a:p>
          <a:p>
            <a:r>
              <a:rPr lang="en-US" sz="1200">
                <a:solidFill>
                  <a:srgbClr val="000000"/>
                </a:solidFill>
              </a:rPr>
              <a:t>30M33 form required</a:t>
            </a:r>
          </a:p>
          <a:p>
            <a:r>
              <a:rPr lang="en-US" sz="1200">
                <a:solidFill>
                  <a:srgbClr val="000000"/>
                </a:solidFill>
              </a:rPr>
              <a:t>30M33s are in GD work packs</a:t>
            </a:r>
          </a:p>
          <a:p>
            <a:r>
              <a:rPr lang="en-US" sz="1200">
                <a:solidFill>
                  <a:srgbClr val="000000"/>
                </a:solidFill>
              </a:rPr>
              <a:t>Follow minimum approach distance on Table 19-1A</a:t>
            </a:r>
          </a:p>
          <a:p>
            <a:r>
              <a:rPr lang="en-US" sz="1200">
                <a:solidFill>
                  <a:srgbClr val="000000"/>
                </a:solidFill>
              </a:rPr>
              <a:t>Physical barriers (goal posts) installed when crossing under powerlines</a:t>
            </a:r>
            <a:endParaRPr lang="en-US" sz="1200">
              <a:solidFill>
                <a:srgbClr val="FF0000"/>
              </a:solidFill>
            </a:endParaRPr>
          </a:p>
          <a:p>
            <a:r>
              <a:rPr lang="en-US" sz="1200">
                <a:solidFill>
                  <a:srgbClr val="000000"/>
                </a:solidFill>
              </a:rPr>
              <a:t>TM representative may be present</a:t>
            </a:r>
          </a:p>
          <a:p>
            <a:endParaRPr lang="en-US" sz="1200">
              <a:solidFill>
                <a:srgbClr val="000000"/>
              </a:solidFill>
            </a:endParaRPr>
          </a:p>
          <a:p>
            <a:r>
              <a:rPr lang="en-US" sz="1200">
                <a:solidFill>
                  <a:srgbClr val="FF0000"/>
                </a:solidFill>
              </a:rPr>
              <a:t>When working in proximity of buried electrical equipment and conductors</a:t>
            </a:r>
          </a:p>
          <a:p>
            <a:r>
              <a:rPr lang="en-US" sz="1200">
                <a:solidFill>
                  <a:srgbClr val="000000"/>
                </a:solidFill>
              </a:rPr>
              <a:t>Refer to conditions specified in agreements</a:t>
            </a:r>
            <a:endParaRPr lang="en-US" sz="2000">
              <a:solidFill>
                <a:srgbClr val="000000"/>
              </a:solidFill>
            </a:endParaRPr>
          </a:p>
        </p:txBody>
      </p:sp>
      <p:pic>
        <p:nvPicPr>
          <p:cNvPr id="3" name="Picture 2">
            <a:extLst>
              <a:ext uri="{FF2B5EF4-FFF2-40B4-BE49-F238E27FC236}">
                <a16:creationId xmlns:a16="http://schemas.microsoft.com/office/drawing/2014/main" id="{BB408297-356C-5D60-1A59-10CBB1F354BD}"/>
              </a:ext>
            </a:extLst>
          </p:cNvPr>
          <p:cNvPicPr>
            <a:picLocks noChangeAspect="1"/>
          </p:cNvPicPr>
          <p:nvPr/>
        </p:nvPicPr>
        <p:blipFill>
          <a:blip r:embed="rId2"/>
          <a:stretch>
            <a:fillRect/>
          </a:stretch>
        </p:blipFill>
        <p:spPr>
          <a:xfrm>
            <a:off x="6967729" y="1436333"/>
            <a:ext cx="4261268" cy="5102579"/>
          </a:xfrm>
          <a:prstGeom prst="rect">
            <a:avLst/>
          </a:prstGeom>
        </p:spPr>
      </p:pic>
      <p:pic>
        <p:nvPicPr>
          <p:cNvPr id="6" name="Picture 6">
            <a:extLst>
              <a:ext uri="{FF2B5EF4-FFF2-40B4-BE49-F238E27FC236}">
                <a16:creationId xmlns:a16="http://schemas.microsoft.com/office/drawing/2014/main" id="{59EEDCB3-1697-C30A-66CE-C463B675A180}"/>
              </a:ext>
            </a:extLst>
          </p:cNvPr>
          <p:cNvPicPr>
            <a:picLocks noChangeAspect="1" noChangeArrowheads="1"/>
          </p:cNvPicPr>
          <p:nvPr/>
        </p:nvPicPr>
        <p:blipFill>
          <a:blip r:embed="rId3"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38573" y="21152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2412032"/>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8652D0-7597-4D6D-2152-4B136D1EE24F}"/>
              </a:ext>
            </a:extLst>
          </p:cNvPr>
          <p:cNvSpPr>
            <a:spLocks noGrp="1"/>
          </p:cNvSpPr>
          <p:nvPr>
            <p:ph idx="1"/>
          </p:nvPr>
        </p:nvSpPr>
        <p:spPr>
          <a:xfrm>
            <a:off x="838200" y="1825625"/>
            <a:ext cx="5220563" cy="3503613"/>
          </a:xfrm>
        </p:spPr>
        <p:txBody>
          <a:bodyPr>
            <a:normAutofit/>
          </a:bodyPr>
          <a:lstStyle/>
          <a:p>
            <a:pPr marL="0" indent="0" algn="just">
              <a:buNone/>
            </a:pPr>
            <a:r>
              <a:rPr lang="en-US" sz="2000">
                <a:latin typeface="Aptos" panose="020B0004020202020204" pitchFamily="34" charset="0"/>
              </a:rPr>
              <a:t>OMH has a Joint Health and Safety Committee made up of both workers and management. The JHSC meets monthly, and each job location is expected to have at least one person participate. Due to the logistics, it's not always practical to have everyone join in person. Folks in the field are encouraged to attend via TEAMS.</a:t>
            </a:r>
          </a:p>
        </p:txBody>
      </p:sp>
      <p:sp>
        <p:nvSpPr>
          <p:cNvPr id="4" name="Slide Number Placeholder 3">
            <a:extLst>
              <a:ext uri="{FF2B5EF4-FFF2-40B4-BE49-F238E27FC236}">
                <a16:creationId xmlns:a16="http://schemas.microsoft.com/office/drawing/2014/main" id="{2306CBB4-36CC-D361-A9AB-3E57A483B62B}"/>
              </a:ext>
            </a:extLst>
          </p:cNvPr>
          <p:cNvSpPr>
            <a:spLocks noGrp="1"/>
          </p:cNvSpPr>
          <p:nvPr>
            <p:ph type="sldNum" sz="quarter" idx="12"/>
          </p:nvPr>
        </p:nvSpPr>
        <p:spPr/>
        <p:txBody>
          <a:bodyPr/>
          <a:lstStyle/>
          <a:p>
            <a:fld id="{EC3C0FE8-D495-4404-8085-BF75A3627A81}" type="slidenum">
              <a:rPr lang="en-CA" smtClean="0"/>
              <a:t>15</a:t>
            </a:fld>
            <a:endParaRPr lang="en-CA"/>
          </a:p>
        </p:txBody>
      </p:sp>
      <p:pic>
        <p:nvPicPr>
          <p:cNvPr id="5" name="Picture 4" descr="A green and black construction vehicle&#10;&#10;Description automatically generated">
            <a:extLst>
              <a:ext uri="{FF2B5EF4-FFF2-40B4-BE49-F238E27FC236}">
                <a16:creationId xmlns:a16="http://schemas.microsoft.com/office/drawing/2014/main" id="{7D9F2BE3-FE64-EDBD-039A-0CBC9CAB289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767512" y="1954372"/>
            <a:ext cx="5220563" cy="2119947"/>
          </a:xfrm>
          <a:prstGeom prst="rect">
            <a:avLst/>
          </a:prstGeom>
        </p:spPr>
      </p:pic>
      <p:pic>
        <p:nvPicPr>
          <p:cNvPr id="6" name="Picture 5">
            <a:extLst>
              <a:ext uri="{FF2B5EF4-FFF2-40B4-BE49-F238E27FC236}">
                <a16:creationId xmlns:a16="http://schemas.microsoft.com/office/drawing/2014/main" id="{9E0D9DF7-B351-903C-ADE8-CF0B0B85AB84}"/>
              </a:ext>
            </a:extLst>
          </p:cNvPr>
          <p:cNvPicPr>
            <a:picLocks noChangeAspect="1" noChangeArrowheads="1"/>
          </p:cNvPicPr>
          <p:nvPr/>
        </p:nvPicPr>
        <p:blipFill>
          <a:blip r:embed="rId3"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8165155"/>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57C09-6DE6-41C6-AE7C-3354E05F3FDF}"/>
              </a:ext>
            </a:extLst>
          </p:cNvPr>
          <p:cNvSpPr>
            <a:spLocks noGrp="1"/>
          </p:cNvSpPr>
          <p:nvPr>
            <p:ph type="title"/>
          </p:nvPr>
        </p:nvSpPr>
        <p:spPr>
          <a:xfrm>
            <a:off x="1073093" y="840782"/>
            <a:ext cx="11118907" cy="548322"/>
          </a:xfrm>
        </p:spPr>
        <p:txBody>
          <a:bodyPr>
            <a:noAutofit/>
          </a:bodyPr>
          <a:lstStyle/>
          <a:p>
            <a:r>
              <a:rPr lang="en-US" sz="3200">
                <a:cs typeface="Arial"/>
              </a:rPr>
              <a:t>What you need to know: </a:t>
            </a:r>
            <a:r>
              <a:rPr lang="en-US" sz="3200"/>
              <a:t>LIMITs OF APPROACH – District of Hope</a:t>
            </a:r>
          </a:p>
        </p:txBody>
      </p:sp>
      <p:sp>
        <p:nvSpPr>
          <p:cNvPr id="3" name="Content Placeholder 2">
            <a:extLst>
              <a:ext uri="{FF2B5EF4-FFF2-40B4-BE49-F238E27FC236}">
                <a16:creationId xmlns:a16="http://schemas.microsoft.com/office/drawing/2014/main" id="{0D4358EF-E4E2-45F1-9DB0-4D85F6B0D64F}"/>
              </a:ext>
            </a:extLst>
          </p:cNvPr>
          <p:cNvSpPr>
            <a:spLocks noGrp="1"/>
          </p:cNvSpPr>
          <p:nvPr>
            <p:ph idx="1"/>
          </p:nvPr>
        </p:nvSpPr>
        <p:spPr>
          <a:xfrm>
            <a:off x="234893" y="1470427"/>
            <a:ext cx="8104435" cy="1712056"/>
          </a:xfrm>
        </p:spPr>
        <p:txBody>
          <a:bodyPr>
            <a:normAutofit lnSpcReduction="10000"/>
          </a:bodyPr>
          <a:lstStyle/>
          <a:p>
            <a:pPr marL="0" indent="0">
              <a:buNone/>
            </a:pPr>
            <a:r>
              <a:rPr lang="en-US">
                <a:solidFill>
                  <a:srgbClr val="3C3D3E"/>
                </a:solidFill>
              </a:rPr>
              <a:t>Written notice to commence work 3 working days.</a:t>
            </a:r>
          </a:p>
          <a:p>
            <a:pPr marL="0" indent="0">
              <a:buNone/>
            </a:pPr>
            <a:r>
              <a:rPr lang="en-US">
                <a:solidFill>
                  <a:srgbClr val="3C3D3E"/>
                </a:solidFill>
              </a:rPr>
              <a:t>Do not commence or carry out any work within the crossing area without a representative present at all times</a:t>
            </a:r>
          </a:p>
        </p:txBody>
      </p:sp>
      <p:sp>
        <p:nvSpPr>
          <p:cNvPr id="4" name="Slide Number Placeholder 3">
            <a:extLst>
              <a:ext uri="{FF2B5EF4-FFF2-40B4-BE49-F238E27FC236}">
                <a16:creationId xmlns:a16="http://schemas.microsoft.com/office/drawing/2014/main" id="{834446E2-A58B-45AE-84F7-9046CBCFBE0A}"/>
              </a:ext>
            </a:extLst>
          </p:cNvPr>
          <p:cNvSpPr>
            <a:spLocks noGrp="1"/>
          </p:cNvSpPr>
          <p:nvPr>
            <p:ph type="sldNum" sz="quarter" idx="12"/>
          </p:nvPr>
        </p:nvSpPr>
        <p:spPr/>
        <p:txBody>
          <a:bodyPr/>
          <a:lstStyle/>
          <a:p>
            <a:fld id="{2F62674D-6622-4DB8-A1D1-B921962ADB5D}" type="slidenum">
              <a:rPr lang="en-US" smtClean="0"/>
              <a:pPr/>
              <a:t>150</a:t>
            </a:fld>
            <a:endParaRPr lang="en-US"/>
          </a:p>
        </p:txBody>
      </p:sp>
      <p:pic>
        <p:nvPicPr>
          <p:cNvPr id="7" name="Picture 6">
            <a:extLst>
              <a:ext uri="{FF2B5EF4-FFF2-40B4-BE49-F238E27FC236}">
                <a16:creationId xmlns:a16="http://schemas.microsoft.com/office/drawing/2014/main" id="{6DB0D176-2069-8261-E30B-CA6816F6C667}"/>
              </a:ext>
            </a:extLst>
          </p:cNvPr>
          <p:cNvPicPr>
            <a:picLocks noChangeAspect="1"/>
          </p:cNvPicPr>
          <p:nvPr/>
        </p:nvPicPr>
        <p:blipFill>
          <a:blip r:embed="rId2"/>
          <a:stretch>
            <a:fillRect/>
          </a:stretch>
        </p:blipFill>
        <p:spPr>
          <a:xfrm>
            <a:off x="1981554" y="3893452"/>
            <a:ext cx="3634324" cy="2049430"/>
          </a:xfrm>
          <a:prstGeom prst="rect">
            <a:avLst/>
          </a:prstGeom>
        </p:spPr>
      </p:pic>
      <p:pic>
        <p:nvPicPr>
          <p:cNvPr id="9" name="Picture 8">
            <a:extLst>
              <a:ext uri="{FF2B5EF4-FFF2-40B4-BE49-F238E27FC236}">
                <a16:creationId xmlns:a16="http://schemas.microsoft.com/office/drawing/2014/main" id="{E1BB3A82-1834-6811-F1F2-5F8244361B3A}"/>
              </a:ext>
            </a:extLst>
          </p:cNvPr>
          <p:cNvPicPr>
            <a:picLocks noChangeAspect="1"/>
          </p:cNvPicPr>
          <p:nvPr/>
        </p:nvPicPr>
        <p:blipFill>
          <a:blip r:embed="rId3"/>
          <a:stretch>
            <a:fillRect/>
          </a:stretch>
        </p:blipFill>
        <p:spPr>
          <a:xfrm>
            <a:off x="9154730" y="2129782"/>
            <a:ext cx="1444079" cy="1763670"/>
          </a:xfrm>
          <a:prstGeom prst="rect">
            <a:avLst/>
          </a:prstGeom>
        </p:spPr>
      </p:pic>
      <p:pic>
        <p:nvPicPr>
          <p:cNvPr id="10" name="Picture 6">
            <a:extLst>
              <a:ext uri="{FF2B5EF4-FFF2-40B4-BE49-F238E27FC236}">
                <a16:creationId xmlns:a16="http://schemas.microsoft.com/office/drawing/2014/main" id="{F2FABFD6-63CA-612F-B61D-EA3FC6E5555D}"/>
              </a:ext>
            </a:extLst>
          </p:cNvPr>
          <p:cNvPicPr>
            <a:picLocks noChangeAspect="1" noChangeArrowheads="1"/>
          </p:cNvPicPr>
          <p:nvPr/>
        </p:nvPicPr>
        <p:blipFill>
          <a:blip r:embed="rId4"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38573" y="21152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6282093"/>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7B7E0-A800-4D86-8197-524FD75D7CB3}"/>
              </a:ext>
            </a:extLst>
          </p:cNvPr>
          <p:cNvSpPr>
            <a:spLocks noGrp="1"/>
          </p:cNvSpPr>
          <p:nvPr>
            <p:ph type="title"/>
          </p:nvPr>
        </p:nvSpPr>
        <p:spPr>
          <a:xfrm>
            <a:off x="1716024" y="470090"/>
            <a:ext cx="6175248" cy="686435"/>
          </a:xfrm>
        </p:spPr>
        <p:txBody>
          <a:bodyPr>
            <a:normAutofit/>
          </a:bodyPr>
          <a:lstStyle/>
          <a:p>
            <a:r>
              <a:rPr lang="en-US" sz="2000">
                <a:cs typeface="Arial"/>
              </a:rPr>
              <a:t>What you need to know: </a:t>
            </a:r>
            <a:r>
              <a:rPr lang="en-US" altLang="en-US" sz="2000">
                <a:cs typeface="Arial"/>
              </a:rPr>
              <a:t>Vehicle and equipment crossings</a:t>
            </a:r>
            <a:endParaRPr lang="en-US" sz="2000"/>
          </a:p>
        </p:txBody>
      </p:sp>
      <p:sp>
        <p:nvSpPr>
          <p:cNvPr id="3" name="Content Placeholder 2">
            <a:extLst>
              <a:ext uri="{FF2B5EF4-FFF2-40B4-BE49-F238E27FC236}">
                <a16:creationId xmlns:a16="http://schemas.microsoft.com/office/drawing/2014/main" id="{8D861EED-121F-48D0-A744-48AD31599E01}"/>
              </a:ext>
            </a:extLst>
          </p:cNvPr>
          <p:cNvSpPr>
            <a:spLocks noGrp="1"/>
          </p:cNvSpPr>
          <p:nvPr>
            <p:ph idx="1"/>
          </p:nvPr>
        </p:nvSpPr>
        <p:spPr>
          <a:xfrm>
            <a:off x="838200" y="1350137"/>
            <a:ext cx="7053072" cy="4351338"/>
          </a:xfrm>
        </p:spPr>
        <p:txBody>
          <a:bodyPr>
            <a:normAutofit fontScale="70000" lnSpcReduction="20000"/>
          </a:bodyPr>
          <a:lstStyle/>
          <a:p>
            <a:pPr marL="0" indent="0">
              <a:lnSpc>
                <a:spcPct val="120000"/>
              </a:lnSpc>
              <a:spcBef>
                <a:spcPts val="600"/>
              </a:spcBef>
              <a:buNone/>
            </a:pPr>
            <a:r>
              <a:rPr lang="en-US" sz="2000" b="1">
                <a:solidFill>
                  <a:schemeClr val="tx2"/>
                </a:solidFill>
              </a:rPr>
              <a:t>General</a:t>
            </a:r>
          </a:p>
          <a:p>
            <a:pPr marL="0" indent="0">
              <a:lnSpc>
                <a:spcPct val="120000"/>
              </a:lnSpc>
              <a:spcBef>
                <a:spcPts val="600"/>
              </a:spcBef>
              <a:buNone/>
            </a:pPr>
            <a:r>
              <a:rPr lang="en-US" sz="1600">
                <a:solidFill>
                  <a:schemeClr val="tx2"/>
                </a:solidFill>
              </a:rPr>
              <a:t>During construction, vehicles will be restricted to designated crossing locations</a:t>
            </a:r>
          </a:p>
          <a:p>
            <a:pPr marL="0" indent="0">
              <a:lnSpc>
                <a:spcPct val="120000"/>
              </a:lnSpc>
              <a:spcBef>
                <a:spcPts val="600"/>
              </a:spcBef>
              <a:buNone/>
            </a:pPr>
            <a:r>
              <a:rPr lang="en-US" sz="1600">
                <a:solidFill>
                  <a:schemeClr val="tx2"/>
                </a:solidFill>
              </a:rPr>
              <a:t>The depth of cover and soil type/condition has to be verified</a:t>
            </a:r>
          </a:p>
          <a:p>
            <a:pPr marL="0" indent="0">
              <a:lnSpc>
                <a:spcPct val="120000"/>
              </a:lnSpc>
              <a:spcBef>
                <a:spcPts val="600"/>
              </a:spcBef>
              <a:buNone/>
            </a:pPr>
            <a:r>
              <a:rPr lang="en-US" sz="1600">
                <a:solidFill>
                  <a:schemeClr val="tx2"/>
                </a:solidFill>
              </a:rPr>
              <a:t>The contractor will maintain all vehicle and equipment crossings, which the DPI will periodically inspect</a:t>
            </a:r>
          </a:p>
          <a:p>
            <a:pPr marL="0" indent="0">
              <a:lnSpc>
                <a:spcPct val="120000"/>
              </a:lnSpc>
              <a:spcBef>
                <a:spcPts val="600"/>
              </a:spcBef>
              <a:buNone/>
            </a:pPr>
            <a:r>
              <a:rPr lang="en-US" sz="2000" b="1">
                <a:solidFill>
                  <a:schemeClr val="tx2"/>
                </a:solidFill>
              </a:rPr>
              <a:t>Transmountain</a:t>
            </a:r>
          </a:p>
          <a:p>
            <a:pPr marL="0" indent="0">
              <a:lnSpc>
                <a:spcPct val="120000"/>
              </a:lnSpc>
              <a:spcBef>
                <a:spcPts val="600"/>
              </a:spcBef>
              <a:buNone/>
            </a:pPr>
            <a:r>
              <a:rPr lang="en-US" sz="1600">
                <a:solidFill>
                  <a:srgbClr val="3C3D3E"/>
                </a:solidFill>
              </a:rPr>
              <a:t>Must daylight pipeline on each side of the crossing (unless installing airbridge)</a:t>
            </a:r>
          </a:p>
          <a:p>
            <a:pPr marL="0" indent="0">
              <a:lnSpc>
                <a:spcPct val="120000"/>
              </a:lnSpc>
              <a:spcBef>
                <a:spcPts val="600"/>
              </a:spcBef>
              <a:buNone/>
            </a:pPr>
            <a:r>
              <a:rPr lang="en-US" sz="1600">
                <a:solidFill>
                  <a:schemeClr val="tx2"/>
                </a:solidFill>
              </a:rPr>
              <a:t>Work with the DPI to determine what will be required to build a crossing</a:t>
            </a:r>
          </a:p>
          <a:p>
            <a:pPr marL="0" indent="0">
              <a:lnSpc>
                <a:spcPct val="120000"/>
              </a:lnSpc>
              <a:spcBef>
                <a:spcPts val="600"/>
              </a:spcBef>
              <a:buNone/>
            </a:pPr>
            <a:r>
              <a:rPr lang="en-US" sz="2000" b="1">
                <a:solidFill>
                  <a:schemeClr val="tx2"/>
                </a:solidFill>
              </a:rPr>
              <a:t>Enbridge</a:t>
            </a:r>
          </a:p>
          <a:p>
            <a:pPr marL="0" indent="0">
              <a:lnSpc>
                <a:spcPct val="120000"/>
              </a:lnSpc>
              <a:spcBef>
                <a:spcPts val="600"/>
              </a:spcBef>
              <a:buNone/>
            </a:pPr>
            <a:r>
              <a:rPr lang="en-US" sz="1600">
                <a:solidFill>
                  <a:schemeClr val="tx2"/>
                </a:solidFill>
              </a:rPr>
              <a:t>Must have valid agreement for the crossing location</a:t>
            </a:r>
          </a:p>
          <a:p>
            <a:pPr marL="0" indent="0">
              <a:lnSpc>
                <a:spcPct val="120000"/>
              </a:lnSpc>
              <a:spcBef>
                <a:spcPts val="600"/>
              </a:spcBef>
              <a:buNone/>
            </a:pPr>
            <a:r>
              <a:rPr lang="en-US" sz="1600">
                <a:solidFill>
                  <a:schemeClr val="tx2"/>
                </a:solidFill>
              </a:rPr>
              <a:t>Must daylight pipeline on each side of the crossing</a:t>
            </a:r>
          </a:p>
          <a:p>
            <a:pPr marL="0" indent="0">
              <a:lnSpc>
                <a:spcPct val="120000"/>
              </a:lnSpc>
              <a:spcBef>
                <a:spcPts val="600"/>
              </a:spcBef>
              <a:buNone/>
            </a:pPr>
            <a:r>
              <a:rPr lang="en-US" sz="1600">
                <a:solidFill>
                  <a:srgbClr val="3C3D3E"/>
                </a:solidFill>
              </a:rPr>
              <a:t>No stopping or parking within the easement</a:t>
            </a:r>
          </a:p>
          <a:p>
            <a:pPr marL="0" indent="0">
              <a:lnSpc>
                <a:spcPct val="120000"/>
              </a:lnSpc>
              <a:spcBef>
                <a:spcPts val="600"/>
              </a:spcBef>
              <a:buNone/>
            </a:pPr>
            <a:r>
              <a:rPr lang="en-US" sz="1600">
                <a:solidFill>
                  <a:schemeClr val="tx2"/>
                </a:solidFill>
              </a:rPr>
              <a:t>Work with the Enbridge inspector to determine what will be required to build a crossing</a:t>
            </a:r>
          </a:p>
          <a:p>
            <a:pPr marL="0" indent="0">
              <a:lnSpc>
                <a:spcPct val="120000"/>
              </a:lnSpc>
              <a:spcBef>
                <a:spcPts val="600"/>
              </a:spcBef>
              <a:buNone/>
            </a:pPr>
            <a:r>
              <a:rPr lang="en-US" sz="1600">
                <a:solidFill>
                  <a:schemeClr val="tx2"/>
                </a:solidFill>
              </a:rPr>
              <a:t>A field permit (PLR) will be issued once the crossing has been built and been deemed suitable by the inspector</a:t>
            </a:r>
          </a:p>
          <a:p>
            <a:pPr marL="0" indent="0">
              <a:lnSpc>
                <a:spcPct val="120000"/>
              </a:lnSpc>
              <a:spcBef>
                <a:spcPts val="600"/>
              </a:spcBef>
              <a:buNone/>
            </a:pPr>
            <a:r>
              <a:rPr lang="en-US" sz="2000" b="1" err="1">
                <a:solidFill>
                  <a:schemeClr val="tx2"/>
                </a:solidFill>
              </a:rPr>
              <a:t>Telus</a:t>
            </a:r>
            <a:endParaRPr lang="en-US" sz="2000" b="1">
              <a:solidFill>
                <a:schemeClr val="tx2"/>
              </a:solidFill>
            </a:endParaRPr>
          </a:p>
          <a:p>
            <a:pPr marL="0" indent="0">
              <a:lnSpc>
                <a:spcPct val="120000"/>
              </a:lnSpc>
              <a:spcBef>
                <a:spcPts val="600"/>
              </a:spcBef>
              <a:buNone/>
            </a:pPr>
            <a:r>
              <a:rPr lang="en-US" sz="1600">
                <a:solidFill>
                  <a:schemeClr val="tx2"/>
                </a:solidFill>
              </a:rPr>
              <a:t>Must have valid agreement for the crossing location</a:t>
            </a:r>
          </a:p>
          <a:p>
            <a:pPr marL="0" indent="0">
              <a:lnSpc>
                <a:spcPct val="120000"/>
              </a:lnSpc>
              <a:spcBef>
                <a:spcPts val="600"/>
              </a:spcBef>
              <a:buNone/>
            </a:pPr>
            <a:r>
              <a:rPr lang="en-US" sz="1600">
                <a:solidFill>
                  <a:schemeClr val="tx2"/>
                </a:solidFill>
              </a:rPr>
              <a:t>Work with the TELUS inspector to determine what will be required to build a crossing</a:t>
            </a:r>
          </a:p>
          <a:p>
            <a:pPr marL="0" indent="0">
              <a:lnSpc>
                <a:spcPct val="120000"/>
              </a:lnSpc>
              <a:spcBef>
                <a:spcPts val="600"/>
              </a:spcBef>
              <a:buNone/>
            </a:pPr>
            <a:r>
              <a:rPr lang="en-US" sz="1600">
                <a:solidFill>
                  <a:schemeClr val="tx2"/>
                </a:solidFill>
              </a:rPr>
              <a:t>A field permit will be issued once the crossing has been built and been deemed suitable by the inspector</a:t>
            </a:r>
          </a:p>
        </p:txBody>
      </p:sp>
      <p:sp>
        <p:nvSpPr>
          <p:cNvPr id="4" name="Slide Number Placeholder 3">
            <a:extLst>
              <a:ext uri="{FF2B5EF4-FFF2-40B4-BE49-F238E27FC236}">
                <a16:creationId xmlns:a16="http://schemas.microsoft.com/office/drawing/2014/main" id="{590DC214-8D41-43F2-9380-F110B4D5F468}"/>
              </a:ext>
            </a:extLst>
          </p:cNvPr>
          <p:cNvSpPr>
            <a:spLocks noGrp="1"/>
          </p:cNvSpPr>
          <p:nvPr>
            <p:ph type="sldNum" sz="quarter" idx="12"/>
          </p:nvPr>
        </p:nvSpPr>
        <p:spPr/>
        <p:txBody>
          <a:bodyPr/>
          <a:lstStyle/>
          <a:p>
            <a:fld id="{2F62674D-6622-4DB8-A1D1-B921962ADB5D}" type="slidenum">
              <a:rPr lang="en-US" smtClean="0"/>
              <a:pPr/>
              <a:t>151</a:t>
            </a:fld>
            <a:endParaRPr lang="en-US"/>
          </a:p>
        </p:txBody>
      </p:sp>
      <p:pic>
        <p:nvPicPr>
          <p:cNvPr id="6" name="Picture 5">
            <a:extLst>
              <a:ext uri="{FF2B5EF4-FFF2-40B4-BE49-F238E27FC236}">
                <a16:creationId xmlns:a16="http://schemas.microsoft.com/office/drawing/2014/main" id="{0F8E0BF6-90C2-2766-9713-F90553BC9549}"/>
              </a:ext>
            </a:extLst>
          </p:cNvPr>
          <p:cNvPicPr>
            <a:picLocks noChangeAspect="1"/>
          </p:cNvPicPr>
          <p:nvPr/>
        </p:nvPicPr>
        <p:blipFill>
          <a:blip r:embed="rId2"/>
          <a:stretch>
            <a:fillRect/>
          </a:stretch>
        </p:blipFill>
        <p:spPr>
          <a:xfrm>
            <a:off x="7778591" y="481046"/>
            <a:ext cx="4096322" cy="5220429"/>
          </a:xfrm>
          <a:prstGeom prst="rect">
            <a:avLst/>
          </a:prstGeom>
        </p:spPr>
      </p:pic>
      <p:pic>
        <p:nvPicPr>
          <p:cNvPr id="7" name="Picture 6">
            <a:extLst>
              <a:ext uri="{FF2B5EF4-FFF2-40B4-BE49-F238E27FC236}">
                <a16:creationId xmlns:a16="http://schemas.microsoft.com/office/drawing/2014/main" id="{2C9A0B61-364C-C88D-8AE6-A8ACAAF407D4}"/>
              </a:ext>
            </a:extLst>
          </p:cNvPr>
          <p:cNvPicPr>
            <a:picLocks noChangeAspect="1" noChangeArrowheads="1"/>
          </p:cNvPicPr>
          <p:nvPr/>
        </p:nvPicPr>
        <p:blipFill>
          <a:blip r:embed="rId3"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38573" y="21152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4306858"/>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95D529-6E97-4AF8-9A1C-0A10B08FF5A5}"/>
              </a:ext>
            </a:extLst>
          </p:cNvPr>
          <p:cNvSpPr>
            <a:spLocks noGrp="1"/>
          </p:cNvSpPr>
          <p:nvPr>
            <p:ph idx="1"/>
          </p:nvPr>
        </p:nvSpPr>
        <p:spPr>
          <a:xfrm>
            <a:off x="344424" y="1139825"/>
            <a:ext cx="3971544" cy="4351338"/>
          </a:xfrm>
        </p:spPr>
        <p:txBody>
          <a:bodyPr>
            <a:normAutofit fontScale="92500" lnSpcReduction="20000"/>
          </a:bodyPr>
          <a:lstStyle/>
          <a:p>
            <a:r>
              <a:rPr lang="en-US" sz="2400">
                <a:solidFill>
                  <a:srgbClr val="3C3D3E"/>
                </a:solidFill>
              </a:rPr>
              <a:t>Confirm you have a valid permit from utility owner</a:t>
            </a:r>
          </a:p>
          <a:p>
            <a:r>
              <a:rPr lang="en-US" sz="2400">
                <a:solidFill>
                  <a:srgbClr val="3C3D3E"/>
                </a:solidFill>
              </a:rPr>
              <a:t>Ensure the vehicle / equipment you are operating is on the approved vehicle list</a:t>
            </a:r>
          </a:p>
          <a:p>
            <a:r>
              <a:rPr lang="en-US" sz="2400">
                <a:solidFill>
                  <a:srgbClr val="3C3D3E"/>
                </a:solidFill>
              </a:rPr>
              <a:t>Do not stop or park on the crossing</a:t>
            </a:r>
          </a:p>
          <a:p>
            <a:r>
              <a:rPr lang="en-US" sz="2400">
                <a:solidFill>
                  <a:srgbClr val="3C3D3E"/>
                </a:solidFill>
              </a:rPr>
              <a:t>Ensure only one vehicle crosses at a time</a:t>
            </a:r>
          </a:p>
          <a:p>
            <a:r>
              <a:rPr lang="en-US" sz="2400">
                <a:solidFill>
                  <a:srgbClr val="3C3D3E"/>
                </a:solidFill>
              </a:rPr>
              <a:t>Cross slowly and cautiously </a:t>
            </a:r>
          </a:p>
          <a:p>
            <a:r>
              <a:rPr lang="en-US" sz="2400">
                <a:solidFill>
                  <a:srgbClr val="3C3D3E"/>
                </a:solidFill>
              </a:rPr>
              <a:t>Cross as close to 90 degrees as possible</a:t>
            </a:r>
          </a:p>
          <a:p>
            <a:r>
              <a:rPr lang="en-US" sz="2400">
                <a:solidFill>
                  <a:srgbClr val="3C3D3E"/>
                </a:solidFill>
              </a:rPr>
              <a:t>Do not drive directly in parallel to the buried utility</a:t>
            </a:r>
          </a:p>
        </p:txBody>
      </p:sp>
      <p:sp>
        <p:nvSpPr>
          <p:cNvPr id="2" name="Title 1">
            <a:extLst>
              <a:ext uri="{FF2B5EF4-FFF2-40B4-BE49-F238E27FC236}">
                <a16:creationId xmlns:a16="http://schemas.microsoft.com/office/drawing/2014/main" id="{5E542722-B8A0-4850-AB25-9446A2014CBB}"/>
              </a:ext>
            </a:extLst>
          </p:cNvPr>
          <p:cNvSpPr>
            <a:spLocks noGrp="1"/>
          </p:cNvSpPr>
          <p:nvPr>
            <p:ph type="title"/>
          </p:nvPr>
        </p:nvSpPr>
        <p:spPr>
          <a:xfrm>
            <a:off x="3435096" y="319405"/>
            <a:ext cx="6348984" cy="741299"/>
          </a:xfrm>
        </p:spPr>
        <p:txBody>
          <a:bodyPr>
            <a:normAutofit/>
          </a:bodyPr>
          <a:lstStyle/>
          <a:p>
            <a:r>
              <a:rPr lang="en-US" sz="2000">
                <a:cs typeface="Arial"/>
              </a:rPr>
              <a:t>What you need to know: </a:t>
            </a:r>
            <a:r>
              <a:rPr lang="en-US" altLang="en-US" sz="2000">
                <a:cs typeface="Arial"/>
              </a:rPr>
              <a:t>Vehicle and equipment crossings</a:t>
            </a:r>
            <a:endParaRPr lang="en-US" sz="2000"/>
          </a:p>
        </p:txBody>
      </p:sp>
      <p:sp>
        <p:nvSpPr>
          <p:cNvPr id="4" name="Slide Number Placeholder 3">
            <a:extLst>
              <a:ext uri="{FF2B5EF4-FFF2-40B4-BE49-F238E27FC236}">
                <a16:creationId xmlns:a16="http://schemas.microsoft.com/office/drawing/2014/main" id="{D11DB895-C58A-49CF-AF6F-8FAEE0032890}"/>
              </a:ext>
            </a:extLst>
          </p:cNvPr>
          <p:cNvSpPr>
            <a:spLocks noGrp="1"/>
          </p:cNvSpPr>
          <p:nvPr>
            <p:ph type="sldNum" sz="quarter" idx="12"/>
          </p:nvPr>
        </p:nvSpPr>
        <p:spPr/>
        <p:txBody>
          <a:bodyPr/>
          <a:lstStyle/>
          <a:p>
            <a:fld id="{2F62674D-6622-4DB8-A1D1-B921962ADB5D}" type="slidenum">
              <a:rPr lang="en-US" smtClean="0"/>
              <a:pPr/>
              <a:t>152</a:t>
            </a:fld>
            <a:endParaRPr lang="en-US"/>
          </a:p>
        </p:txBody>
      </p:sp>
      <p:pic>
        <p:nvPicPr>
          <p:cNvPr id="6" name="Picture 5">
            <a:extLst>
              <a:ext uri="{FF2B5EF4-FFF2-40B4-BE49-F238E27FC236}">
                <a16:creationId xmlns:a16="http://schemas.microsoft.com/office/drawing/2014/main" id="{3240B04E-7BEC-DDEA-A3B9-CCE04C85ED80}"/>
              </a:ext>
            </a:extLst>
          </p:cNvPr>
          <p:cNvPicPr>
            <a:picLocks noChangeAspect="1"/>
          </p:cNvPicPr>
          <p:nvPr/>
        </p:nvPicPr>
        <p:blipFill>
          <a:blip r:embed="rId2"/>
          <a:stretch>
            <a:fillRect/>
          </a:stretch>
        </p:blipFill>
        <p:spPr>
          <a:xfrm>
            <a:off x="4457391" y="1139825"/>
            <a:ext cx="7154273" cy="3238952"/>
          </a:xfrm>
          <a:prstGeom prst="rect">
            <a:avLst/>
          </a:prstGeom>
        </p:spPr>
      </p:pic>
      <p:pic>
        <p:nvPicPr>
          <p:cNvPr id="7" name="Picture 6">
            <a:extLst>
              <a:ext uri="{FF2B5EF4-FFF2-40B4-BE49-F238E27FC236}">
                <a16:creationId xmlns:a16="http://schemas.microsoft.com/office/drawing/2014/main" id="{388F6C92-DEFF-FC53-F36E-EDD6ECF2213A}"/>
              </a:ext>
            </a:extLst>
          </p:cNvPr>
          <p:cNvPicPr>
            <a:picLocks noChangeAspect="1" noChangeArrowheads="1"/>
          </p:cNvPicPr>
          <p:nvPr/>
        </p:nvPicPr>
        <p:blipFill>
          <a:blip r:embed="rId3"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38573" y="21152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6771621"/>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15299-F465-4D44-8B7D-E8FA3212A704}"/>
              </a:ext>
            </a:extLst>
          </p:cNvPr>
          <p:cNvSpPr>
            <a:spLocks noGrp="1"/>
          </p:cNvSpPr>
          <p:nvPr>
            <p:ph type="title"/>
          </p:nvPr>
        </p:nvSpPr>
        <p:spPr>
          <a:xfrm>
            <a:off x="2996184" y="271737"/>
            <a:ext cx="8159496" cy="1325563"/>
          </a:xfrm>
        </p:spPr>
        <p:txBody>
          <a:bodyPr/>
          <a:lstStyle/>
          <a:p>
            <a:r>
              <a:rPr lang="en-US"/>
              <a:t>BEFORE YOU GO: Documentation</a:t>
            </a:r>
          </a:p>
        </p:txBody>
      </p:sp>
      <p:sp>
        <p:nvSpPr>
          <p:cNvPr id="3" name="Content Placeholder 2">
            <a:extLst>
              <a:ext uri="{FF2B5EF4-FFF2-40B4-BE49-F238E27FC236}">
                <a16:creationId xmlns:a16="http://schemas.microsoft.com/office/drawing/2014/main" id="{B1511F7D-08B4-4630-803E-0FAAF50B7BAA}"/>
              </a:ext>
            </a:extLst>
          </p:cNvPr>
          <p:cNvSpPr>
            <a:spLocks noGrp="1"/>
          </p:cNvSpPr>
          <p:nvPr>
            <p:ph idx="1"/>
          </p:nvPr>
        </p:nvSpPr>
        <p:spPr/>
        <p:txBody>
          <a:bodyPr>
            <a:normAutofit lnSpcReduction="10000"/>
          </a:bodyPr>
          <a:lstStyle/>
          <a:p>
            <a:pPr marL="0" indent="0">
              <a:buNone/>
            </a:pPr>
            <a:r>
              <a:rPr lang="en-US">
                <a:solidFill>
                  <a:schemeClr val="tx2"/>
                </a:solidFill>
              </a:rPr>
              <a:t>Prior to conducting GD activities, you must ensure you have the following documentation with you:</a:t>
            </a:r>
            <a:endParaRPr lang="en-US" sz="1200">
              <a:solidFill>
                <a:schemeClr val="tx2"/>
              </a:solidFill>
            </a:endParaRPr>
          </a:p>
          <a:p>
            <a:pPr marL="457189" lvl="1" indent="0">
              <a:buNone/>
            </a:pPr>
            <a:r>
              <a:rPr lang="en-US">
                <a:solidFill>
                  <a:schemeClr val="tx2"/>
                </a:solidFill>
              </a:rPr>
              <a:t>GD work pack</a:t>
            </a:r>
          </a:p>
          <a:p>
            <a:pPr marL="457189" lvl="1" indent="0">
              <a:buNone/>
            </a:pPr>
            <a:endParaRPr lang="en-US">
              <a:solidFill>
                <a:schemeClr val="tx2"/>
              </a:solidFill>
            </a:endParaRPr>
          </a:p>
          <a:p>
            <a:pPr marL="457189" lvl="1" indent="0">
              <a:buNone/>
            </a:pPr>
            <a:endParaRPr lang="en-US">
              <a:solidFill>
                <a:schemeClr val="tx2"/>
              </a:solidFill>
            </a:endParaRPr>
          </a:p>
          <a:p>
            <a:pPr marL="457189" lvl="1" indent="0">
              <a:buNone/>
            </a:pPr>
            <a:endParaRPr lang="en-US">
              <a:solidFill>
                <a:schemeClr val="tx2"/>
              </a:solidFill>
            </a:endParaRPr>
          </a:p>
          <a:p>
            <a:pPr marL="457189" lvl="1" indent="0">
              <a:buNone/>
            </a:pPr>
            <a:endParaRPr lang="en-US">
              <a:solidFill>
                <a:schemeClr val="tx2"/>
              </a:solidFill>
            </a:endParaRPr>
          </a:p>
          <a:p>
            <a:pPr marL="457189" lvl="1" indent="0">
              <a:buNone/>
            </a:pPr>
            <a:endParaRPr lang="en-US">
              <a:solidFill>
                <a:schemeClr val="tx2"/>
              </a:solidFill>
            </a:endParaRPr>
          </a:p>
          <a:p>
            <a:pPr marL="457189" lvl="1" indent="0">
              <a:buNone/>
            </a:pPr>
            <a:endParaRPr lang="en-US">
              <a:solidFill>
                <a:schemeClr val="tx2"/>
              </a:solidFill>
            </a:endParaRPr>
          </a:p>
          <a:p>
            <a:pPr marL="457189" lvl="1" indent="0">
              <a:buNone/>
            </a:pPr>
            <a:r>
              <a:rPr lang="en-US">
                <a:solidFill>
                  <a:schemeClr val="tx2"/>
                </a:solidFill>
              </a:rPr>
              <a:t>Task Readiness Verification Completed</a:t>
            </a:r>
          </a:p>
          <a:p>
            <a:pPr marL="457189" lvl="1" indent="0">
              <a:buNone/>
            </a:pPr>
            <a:r>
              <a:rPr lang="en-US">
                <a:solidFill>
                  <a:schemeClr val="tx2"/>
                </a:solidFill>
              </a:rPr>
              <a:t>OMH GD checklist/permit</a:t>
            </a:r>
          </a:p>
        </p:txBody>
      </p:sp>
      <p:sp>
        <p:nvSpPr>
          <p:cNvPr id="4" name="Slide Number Placeholder 3">
            <a:extLst>
              <a:ext uri="{FF2B5EF4-FFF2-40B4-BE49-F238E27FC236}">
                <a16:creationId xmlns:a16="http://schemas.microsoft.com/office/drawing/2014/main" id="{2C5FBF0A-33AE-410E-B4E2-D31C8519B93A}"/>
              </a:ext>
            </a:extLst>
          </p:cNvPr>
          <p:cNvSpPr>
            <a:spLocks noGrp="1"/>
          </p:cNvSpPr>
          <p:nvPr>
            <p:ph type="sldNum" sz="quarter" idx="12"/>
          </p:nvPr>
        </p:nvSpPr>
        <p:spPr/>
        <p:txBody>
          <a:bodyPr/>
          <a:lstStyle/>
          <a:p>
            <a:fld id="{2F62674D-6622-4DB8-A1D1-B921962ADB5D}" type="slidenum">
              <a:rPr lang="en-US" smtClean="0"/>
              <a:pPr/>
              <a:t>153</a:t>
            </a:fld>
            <a:endParaRPr lang="en-US"/>
          </a:p>
        </p:txBody>
      </p:sp>
      <p:pic>
        <p:nvPicPr>
          <p:cNvPr id="13" name="Picture 12">
            <a:extLst>
              <a:ext uri="{FF2B5EF4-FFF2-40B4-BE49-F238E27FC236}">
                <a16:creationId xmlns:a16="http://schemas.microsoft.com/office/drawing/2014/main" id="{1C844AB3-82EC-7253-5305-F239AA213DD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44062" y="2649895"/>
            <a:ext cx="5671586" cy="1973180"/>
          </a:xfrm>
          <a:prstGeom prst="rect">
            <a:avLst/>
          </a:prstGeom>
        </p:spPr>
      </p:pic>
      <p:pic>
        <p:nvPicPr>
          <p:cNvPr id="6" name="Picture 5">
            <a:extLst>
              <a:ext uri="{FF2B5EF4-FFF2-40B4-BE49-F238E27FC236}">
                <a16:creationId xmlns:a16="http://schemas.microsoft.com/office/drawing/2014/main" id="{0110D9BD-1E35-2F0D-D9CA-637D6E7E02E0}"/>
              </a:ext>
            </a:extLst>
          </p:cNvPr>
          <p:cNvPicPr>
            <a:picLocks noChangeAspect="1"/>
          </p:cNvPicPr>
          <p:nvPr/>
        </p:nvPicPr>
        <p:blipFill>
          <a:blip r:embed="rId3"/>
          <a:stretch>
            <a:fillRect/>
          </a:stretch>
        </p:blipFill>
        <p:spPr>
          <a:xfrm>
            <a:off x="7602012" y="2486819"/>
            <a:ext cx="4057650" cy="3028950"/>
          </a:xfrm>
          <a:prstGeom prst="rect">
            <a:avLst/>
          </a:prstGeom>
        </p:spPr>
      </p:pic>
      <p:pic>
        <p:nvPicPr>
          <p:cNvPr id="5" name="Picture 6">
            <a:extLst>
              <a:ext uri="{FF2B5EF4-FFF2-40B4-BE49-F238E27FC236}">
                <a16:creationId xmlns:a16="http://schemas.microsoft.com/office/drawing/2014/main" id="{E3064723-DB2A-47F7-0C8E-2F433DAD4FE8}"/>
              </a:ext>
            </a:extLst>
          </p:cNvPr>
          <p:cNvPicPr>
            <a:picLocks noChangeAspect="1" noChangeArrowheads="1"/>
          </p:cNvPicPr>
          <p:nvPr/>
        </p:nvPicPr>
        <p:blipFill>
          <a:blip r:embed="rId4"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38573" y="21152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6955722"/>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92AC1-56B2-4906-BE0D-895C0C4E9EC8}"/>
              </a:ext>
            </a:extLst>
          </p:cNvPr>
          <p:cNvSpPr>
            <a:spLocks noGrp="1"/>
          </p:cNvSpPr>
          <p:nvPr>
            <p:ph type="title"/>
          </p:nvPr>
        </p:nvSpPr>
        <p:spPr>
          <a:xfrm>
            <a:off x="3243072" y="337693"/>
            <a:ext cx="6092952" cy="439547"/>
          </a:xfrm>
        </p:spPr>
        <p:txBody>
          <a:bodyPr>
            <a:normAutofit/>
          </a:bodyPr>
          <a:lstStyle/>
          <a:p>
            <a:r>
              <a:rPr lang="en-US" sz="2400"/>
              <a:t>Before you go: Crossing / proximity agreements</a:t>
            </a:r>
          </a:p>
        </p:txBody>
      </p:sp>
      <p:sp>
        <p:nvSpPr>
          <p:cNvPr id="4" name="Slide Number Placeholder 3">
            <a:extLst>
              <a:ext uri="{FF2B5EF4-FFF2-40B4-BE49-F238E27FC236}">
                <a16:creationId xmlns:a16="http://schemas.microsoft.com/office/drawing/2014/main" id="{2A61BA2D-F7CB-4B7C-AC5D-BF5C98114173}"/>
              </a:ext>
            </a:extLst>
          </p:cNvPr>
          <p:cNvSpPr>
            <a:spLocks noGrp="1"/>
          </p:cNvSpPr>
          <p:nvPr>
            <p:ph type="sldNum" sz="quarter" idx="12"/>
          </p:nvPr>
        </p:nvSpPr>
        <p:spPr/>
        <p:txBody>
          <a:bodyPr/>
          <a:lstStyle/>
          <a:p>
            <a:fld id="{2F62674D-6622-4DB8-A1D1-B921962ADB5D}" type="slidenum">
              <a:rPr lang="en-US" smtClean="0"/>
              <a:pPr/>
              <a:t>154</a:t>
            </a:fld>
            <a:endParaRPr lang="en-US"/>
          </a:p>
        </p:txBody>
      </p:sp>
      <p:sp>
        <p:nvSpPr>
          <p:cNvPr id="21" name="Content Placeholder 2">
            <a:extLst>
              <a:ext uri="{FF2B5EF4-FFF2-40B4-BE49-F238E27FC236}">
                <a16:creationId xmlns:a16="http://schemas.microsoft.com/office/drawing/2014/main" id="{1C213DC5-0C7E-4B64-AAE6-152A8B693C2C}"/>
              </a:ext>
            </a:extLst>
          </p:cNvPr>
          <p:cNvSpPr>
            <a:spLocks noGrp="1"/>
          </p:cNvSpPr>
          <p:nvPr>
            <p:ph idx="1"/>
          </p:nvPr>
        </p:nvSpPr>
        <p:spPr>
          <a:xfrm>
            <a:off x="620490" y="1177450"/>
            <a:ext cx="11118907" cy="5019797"/>
          </a:xfrm>
        </p:spPr>
        <p:txBody>
          <a:bodyPr>
            <a:normAutofit fontScale="92500" lnSpcReduction="10000"/>
          </a:bodyPr>
          <a:lstStyle/>
          <a:p>
            <a:pPr marL="0" indent="0">
              <a:buNone/>
            </a:pPr>
            <a:r>
              <a:rPr lang="en-US">
                <a:solidFill>
                  <a:srgbClr val="3C3D3E"/>
                </a:solidFill>
              </a:rPr>
              <a:t>Agreements hold important information such as:</a:t>
            </a:r>
          </a:p>
          <a:p>
            <a:pPr marL="800089" lvl="1" indent="-342900"/>
            <a:r>
              <a:rPr lang="en-US">
                <a:solidFill>
                  <a:srgbClr val="3C3D3E"/>
                </a:solidFill>
              </a:rPr>
              <a:t>Depth of cover required to cross a buried utility</a:t>
            </a:r>
          </a:p>
          <a:p>
            <a:pPr marL="800089" lvl="1" indent="-342900"/>
            <a:r>
              <a:rPr lang="en-US">
                <a:solidFill>
                  <a:srgbClr val="3C3D3E"/>
                </a:solidFill>
              </a:rPr>
              <a:t>Approved vehicle crossing list</a:t>
            </a:r>
          </a:p>
          <a:p>
            <a:pPr marL="800089" lvl="1" indent="-342900"/>
            <a:r>
              <a:rPr lang="en-US">
                <a:solidFill>
                  <a:srgbClr val="3C3D3E"/>
                </a:solidFill>
              </a:rPr>
              <a:t>Limits of approach</a:t>
            </a:r>
          </a:p>
          <a:p>
            <a:pPr marL="800089" lvl="1" indent="-342900"/>
            <a:r>
              <a:rPr lang="en-US">
                <a:solidFill>
                  <a:srgbClr val="3C3D3E"/>
                </a:solidFill>
              </a:rPr>
              <a:t>Method of crossing (air bridge, rig mats, etc.)</a:t>
            </a:r>
          </a:p>
          <a:p>
            <a:pPr marL="0" indent="0">
              <a:buNone/>
            </a:pPr>
            <a:r>
              <a:rPr lang="en-US">
                <a:solidFill>
                  <a:srgbClr val="3C3D3E"/>
                </a:solidFill>
              </a:rPr>
              <a:t>All crossing and proximity agreements must be on site prior to starting work including:</a:t>
            </a:r>
          </a:p>
          <a:p>
            <a:pPr marL="800089" lvl="1" indent="-342900"/>
            <a:r>
              <a:rPr lang="en-US">
                <a:solidFill>
                  <a:srgbClr val="3C3D3E"/>
                </a:solidFill>
              </a:rPr>
              <a:t>TM, Enbridge, </a:t>
            </a:r>
            <a:r>
              <a:rPr lang="en-US" err="1">
                <a:solidFill>
                  <a:srgbClr val="3C3D3E"/>
                </a:solidFill>
              </a:rPr>
              <a:t>Telus</a:t>
            </a:r>
            <a:r>
              <a:rPr lang="en-US">
                <a:solidFill>
                  <a:srgbClr val="3C3D3E"/>
                </a:solidFill>
              </a:rPr>
              <a:t>, BC Hydro, Fortis BC and the Municipality of Hope</a:t>
            </a:r>
          </a:p>
          <a:p>
            <a:pPr marL="0" indent="0">
              <a:buNone/>
            </a:pPr>
            <a:r>
              <a:rPr lang="en-US" altLang="en-US">
                <a:solidFill>
                  <a:srgbClr val="3C3D3E"/>
                </a:solidFill>
                <a:cs typeface="Arial"/>
              </a:rPr>
              <a:t>The agreements are put in waterproof tubes and hung at access roads and at work fronts</a:t>
            </a:r>
          </a:p>
          <a:p>
            <a:pPr marL="0" indent="0">
              <a:buNone/>
            </a:pPr>
            <a:r>
              <a:rPr lang="en-US" altLang="en-US">
                <a:solidFill>
                  <a:srgbClr val="3C3D3E"/>
                </a:solidFill>
                <a:cs typeface="Arial"/>
              </a:rPr>
              <a:t>If you are entering a new work area or think there is an agreement missing, reach out to Ground Disturbance ASAP and before proceeding with the work</a:t>
            </a:r>
          </a:p>
          <a:p>
            <a:pPr marL="0" indent="0">
              <a:buNone/>
            </a:pPr>
            <a:r>
              <a:rPr lang="en-US" altLang="en-US">
                <a:solidFill>
                  <a:srgbClr val="3C3D3E"/>
                </a:solidFill>
                <a:cs typeface="Arial"/>
              </a:rPr>
              <a:t>No agreement = You are trespassing</a:t>
            </a:r>
          </a:p>
          <a:p>
            <a:endParaRPr lang="en-US">
              <a:solidFill>
                <a:schemeClr val="tx1"/>
              </a:solidFill>
            </a:endParaRPr>
          </a:p>
        </p:txBody>
      </p:sp>
      <p:pic>
        <p:nvPicPr>
          <p:cNvPr id="3" name="Picture 6">
            <a:extLst>
              <a:ext uri="{FF2B5EF4-FFF2-40B4-BE49-F238E27FC236}">
                <a16:creationId xmlns:a16="http://schemas.microsoft.com/office/drawing/2014/main" id="{47FAA4CD-A50E-BA08-C6EB-BAB8E99A292B}"/>
              </a:ext>
            </a:extLst>
          </p:cNvPr>
          <p:cNvPicPr>
            <a:picLocks noChangeAspect="1" noChangeArrowheads="1"/>
          </p:cNvPicPr>
          <p:nvPr/>
        </p:nvPicPr>
        <p:blipFill>
          <a:blip r:embed="rId2"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38573" y="21152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4012586"/>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538A7-CE4B-4767-82AD-BFA8CB5F7836}"/>
              </a:ext>
            </a:extLst>
          </p:cNvPr>
          <p:cNvSpPr>
            <a:spLocks noGrp="1"/>
          </p:cNvSpPr>
          <p:nvPr>
            <p:ph type="title"/>
          </p:nvPr>
        </p:nvSpPr>
        <p:spPr>
          <a:xfrm>
            <a:off x="1935480" y="322548"/>
            <a:ext cx="7382256" cy="659003"/>
          </a:xfrm>
        </p:spPr>
        <p:txBody>
          <a:bodyPr>
            <a:normAutofit fontScale="90000"/>
          </a:bodyPr>
          <a:lstStyle/>
          <a:p>
            <a:r>
              <a:rPr lang="en-US"/>
              <a:t>Before you go: GD work pack</a:t>
            </a:r>
          </a:p>
        </p:txBody>
      </p:sp>
      <p:sp>
        <p:nvSpPr>
          <p:cNvPr id="3" name="Content Placeholder 2">
            <a:extLst>
              <a:ext uri="{FF2B5EF4-FFF2-40B4-BE49-F238E27FC236}">
                <a16:creationId xmlns:a16="http://schemas.microsoft.com/office/drawing/2014/main" id="{10D5E004-F403-4E11-A0C6-6EBEB7FF6F6E}"/>
              </a:ext>
            </a:extLst>
          </p:cNvPr>
          <p:cNvSpPr>
            <a:spLocks noGrp="1"/>
          </p:cNvSpPr>
          <p:nvPr>
            <p:ph idx="1"/>
          </p:nvPr>
        </p:nvSpPr>
        <p:spPr>
          <a:xfrm>
            <a:off x="545592" y="1322705"/>
            <a:ext cx="9384792" cy="4351338"/>
          </a:xfrm>
        </p:spPr>
        <p:txBody>
          <a:bodyPr vert="horz" lIns="91440" tIns="45720" rIns="91440" bIns="45720" rtlCol="0" anchor="t">
            <a:normAutofit fontScale="85000" lnSpcReduction="20000"/>
          </a:bodyPr>
          <a:lstStyle/>
          <a:p>
            <a:pPr marL="0" indent="0">
              <a:buNone/>
            </a:pPr>
            <a:r>
              <a:rPr lang="en-US">
                <a:solidFill>
                  <a:srgbClr val="3C3D3E"/>
                </a:solidFill>
              </a:rPr>
              <a:t>Ground disturbance work packs are a compilation of documents that are required before ground disturbance activities can start:</a:t>
            </a:r>
          </a:p>
          <a:p>
            <a:pPr marL="457189" lvl="1" indent="0">
              <a:buNone/>
            </a:pPr>
            <a:endParaRPr lang="en-US" b="1">
              <a:solidFill>
                <a:srgbClr val="3C3D3E"/>
              </a:solidFill>
            </a:endParaRPr>
          </a:p>
          <a:p>
            <a:pPr marL="457189" lvl="1" indent="0">
              <a:spcBef>
                <a:spcPts val="600"/>
              </a:spcBef>
              <a:spcAft>
                <a:spcPts val="600"/>
              </a:spcAft>
              <a:buNone/>
            </a:pPr>
            <a:r>
              <a:rPr lang="en-US" b="1">
                <a:solidFill>
                  <a:srgbClr val="3C3D3E"/>
                </a:solidFill>
              </a:rPr>
              <a:t>Utility agreement table and schedule drawings: </a:t>
            </a:r>
            <a:r>
              <a:rPr lang="en-US">
                <a:solidFill>
                  <a:srgbClr val="3C3D3E"/>
                </a:solidFill>
              </a:rPr>
              <a:t>Table off all agreements and corresponding schedule drawings</a:t>
            </a:r>
            <a:r>
              <a:rPr lang="en-US" b="1">
                <a:solidFill>
                  <a:srgbClr val="3C3D3E"/>
                </a:solidFill>
              </a:rPr>
              <a:t>.</a:t>
            </a:r>
            <a:r>
              <a:rPr lang="en-US">
                <a:solidFill>
                  <a:srgbClr val="3C3D3E"/>
                </a:solidFill>
              </a:rPr>
              <a:t> Note this is for information only. The full agreements are available in the tubes and must be reviewed by the foreman in the field</a:t>
            </a:r>
          </a:p>
          <a:p>
            <a:pPr marL="457189" lvl="1" indent="0">
              <a:spcBef>
                <a:spcPts val="600"/>
              </a:spcBef>
              <a:spcAft>
                <a:spcPts val="600"/>
              </a:spcAft>
              <a:buNone/>
            </a:pPr>
            <a:r>
              <a:rPr lang="en-US" b="1">
                <a:solidFill>
                  <a:srgbClr val="3C3D3E"/>
                </a:solidFill>
              </a:rPr>
              <a:t>BC One-Call ticket and responses</a:t>
            </a:r>
            <a:r>
              <a:rPr lang="en-US">
                <a:solidFill>
                  <a:srgbClr val="3C3D3E"/>
                </a:solidFill>
              </a:rPr>
              <a:t>: System used to notify utility owners that a ground disturbance may occur within proximity of their utility. Utility owners respond with maps, and sketches</a:t>
            </a:r>
          </a:p>
          <a:p>
            <a:pPr marL="457189" lvl="1" indent="0">
              <a:spcBef>
                <a:spcPts val="600"/>
              </a:spcBef>
              <a:spcAft>
                <a:spcPts val="600"/>
              </a:spcAft>
              <a:buNone/>
            </a:pPr>
            <a:r>
              <a:rPr lang="en-US" b="1">
                <a:solidFill>
                  <a:srgbClr val="3C3D3E"/>
                </a:solidFill>
              </a:rPr>
              <a:t>Variances</a:t>
            </a:r>
            <a:r>
              <a:rPr lang="en-US">
                <a:solidFill>
                  <a:srgbClr val="3C3D3E"/>
                </a:solidFill>
              </a:rPr>
              <a:t>: A variance of the DPP in case it cannot be followed. </a:t>
            </a:r>
          </a:p>
          <a:p>
            <a:pPr marL="457189" lvl="1" indent="0">
              <a:spcBef>
                <a:spcPts val="600"/>
              </a:spcBef>
              <a:spcAft>
                <a:spcPts val="600"/>
              </a:spcAft>
              <a:buNone/>
            </a:pPr>
            <a:r>
              <a:rPr lang="en-US" b="1">
                <a:solidFill>
                  <a:srgbClr val="3C3D3E"/>
                </a:solidFill>
              </a:rPr>
              <a:t>Field issued permits</a:t>
            </a:r>
            <a:r>
              <a:rPr lang="en-US">
                <a:solidFill>
                  <a:srgbClr val="3C3D3E"/>
                </a:solidFill>
              </a:rPr>
              <a:t>: Permits that were issued to us by the utility owner inspector allowing us to do work or otherwise in a certain area</a:t>
            </a:r>
          </a:p>
          <a:p>
            <a:pPr marL="457189" lvl="1" indent="0">
              <a:spcBef>
                <a:spcPts val="600"/>
              </a:spcBef>
              <a:spcAft>
                <a:spcPts val="600"/>
              </a:spcAft>
              <a:buNone/>
            </a:pPr>
            <a:r>
              <a:rPr lang="en-US" b="1">
                <a:solidFill>
                  <a:srgbClr val="3C3D3E"/>
                </a:solidFill>
              </a:rPr>
              <a:t>Two 4-way sweeps </a:t>
            </a:r>
            <a:r>
              <a:rPr lang="en-US">
                <a:solidFill>
                  <a:srgbClr val="3C3D3E"/>
                </a:solidFill>
              </a:rPr>
              <a:t>(locate reports): Two independent subcontractors walk an area with locating equipment to locate and stake buried utilities</a:t>
            </a:r>
          </a:p>
        </p:txBody>
      </p:sp>
      <p:sp>
        <p:nvSpPr>
          <p:cNvPr id="4" name="Slide Number Placeholder 3">
            <a:extLst>
              <a:ext uri="{FF2B5EF4-FFF2-40B4-BE49-F238E27FC236}">
                <a16:creationId xmlns:a16="http://schemas.microsoft.com/office/drawing/2014/main" id="{7F0F3B08-83E3-410C-B11D-03B489722C4E}"/>
              </a:ext>
            </a:extLst>
          </p:cNvPr>
          <p:cNvSpPr>
            <a:spLocks noGrp="1"/>
          </p:cNvSpPr>
          <p:nvPr>
            <p:ph type="sldNum" sz="quarter" idx="12"/>
          </p:nvPr>
        </p:nvSpPr>
        <p:spPr/>
        <p:txBody>
          <a:bodyPr/>
          <a:lstStyle/>
          <a:p>
            <a:fld id="{2F62674D-6622-4DB8-A1D1-B921962ADB5D}" type="slidenum">
              <a:rPr lang="en-US" smtClean="0"/>
              <a:pPr/>
              <a:t>155</a:t>
            </a:fld>
            <a:endParaRPr lang="en-US"/>
          </a:p>
        </p:txBody>
      </p:sp>
      <p:pic>
        <p:nvPicPr>
          <p:cNvPr id="6" name="Picture 5">
            <a:extLst>
              <a:ext uri="{FF2B5EF4-FFF2-40B4-BE49-F238E27FC236}">
                <a16:creationId xmlns:a16="http://schemas.microsoft.com/office/drawing/2014/main" id="{F8FACB25-F0EE-62D2-9307-5192DF807E52}"/>
              </a:ext>
            </a:extLst>
          </p:cNvPr>
          <p:cNvPicPr>
            <a:picLocks noChangeAspect="1"/>
          </p:cNvPicPr>
          <p:nvPr/>
        </p:nvPicPr>
        <p:blipFill>
          <a:blip r:embed="rId2"/>
          <a:stretch>
            <a:fillRect/>
          </a:stretch>
        </p:blipFill>
        <p:spPr>
          <a:xfrm>
            <a:off x="9930384" y="191389"/>
            <a:ext cx="2067213" cy="1390844"/>
          </a:xfrm>
          <a:prstGeom prst="rect">
            <a:avLst/>
          </a:prstGeom>
        </p:spPr>
      </p:pic>
      <p:pic>
        <p:nvPicPr>
          <p:cNvPr id="8" name="Picture 7">
            <a:extLst>
              <a:ext uri="{FF2B5EF4-FFF2-40B4-BE49-F238E27FC236}">
                <a16:creationId xmlns:a16="http://schemas.microsoft.com/office/drawing/2014/main" id="{D1E1195A-6912-DA0D-D1A9-5B988F1F5B64}"/>
              </a:ext>
            </a:extLst>
          </p:cNvPr>
          <p:cNvPicPr>
            <a:picLocks noChangeAspect="1"/>
          </p:cNvPicPr>
          <p:nvPr/>
        </p:nvPicPr>
        <p:blipFill>
          <a:blip r:embed="rId3"/>
          <a:stretch>
            <a:fillRect/>
          </a:stretch>
        </p:blipFill>
        <p:spPr>
          <a:xfrm>
            <a:off x="10144757" y="2132304"/>
            <a:ext cx="1644667" cy="1525296"/>
          </a:xfrm>
          <a:prstGeom prst="rect">
            <a:avLst/>
          </a:prstGeom>
        </p:spPr>
      </p:pic>
      <p:pic>
        <p:nvPicPr>
          <p:cNvPr id="9" name="Picture 6">
            <a:extLst>
              <a:ext uri="{FF2B5EF4-FFF2-40B4-BE49-F238E27FC236}">
                <a16:creationId xmlns:a16="http://schemas.microsoft.com/office/drawing/2014/main" id="{48CF1DF2-539C-D566-71CD-405DE6C389C9}"/>
              </a:ext>
            </a:extLst>
          </p:cNvPr>
          <p:cNvPicPr>
            <a:picLocks noChangeAspect="1" noChangeArrowheads="1"/>
          </p:cNvPicPr>
          <p:nvPr/>
        </p:nvPicPr>
        <p:blipFill>
          <a:blip r:embed="rId4"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38573" y="21152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4878213"/>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92AC1-56B2-4906-BE0D-895C0C4E9EC8}"/>
              </a:ext>
            </a:extLst>
          </p:cNvPr>
          <p:cNvSpPr>
            <a:spLocks noGrp="1"/>
          </p:cNvSpPr>
          <p:nvPr>
            <p:ph type="title"/>
          </p:nvPr>
        </p:nvSpPr>
        <p:spPr>
          <a:xfrm>
            <a:off x="2255520" y="302167"/>
            <a:ext cx="8397240" cy="723011"/>
          </a:xfrm>
        </p:spPr>
        <p:txBody>
          <a:bodyPr/>
          <a:lstStyle/>
          <a:p>
            <a:r>
              <a:rPr lang="en-US"/>
              <a:t>Before you go: BC One-Call ticket</a:t>
            </a:r>
          </a:p>
        </p:txBody>
      </p:sp>
      <p:sp>
        <p:nvSpPr>
          <p:cNvPr id="3" name="Content Placeholder 2">
            <a:extLst>
              <a:ext uri="{FF2B5EF4-FFF2-40B4-BE49-F238E27FC236}">
                <a16:creationId xmlns:a16="http://schemas.microsoft.com/office/drawing/2014/main" id="{CDD90B28-AF11-49FA-8357-922365A88D01}"/>
              </a:ext>
            </a:extLst>
          </p:cNvPr>
          <p:cNvSpPr>
            <a:spLocks noGrp="1"/>
          </p:cNvSpPr>
          <p:nvPr>
            <p:ph idx="1"/>
          </p:nvPr>
        </p:nvSpPr>
        <p:spPr>
          <a:xfrm>
            <a:off x="507432" y="1799241"/>
            <a:ext cx="7231741" cy="3943192"/>
          </a:xfrm>
        </p:spPr>
        <p:txBody>
          <a:bodyPr/>
          <a:lstStyle/>
          <a:p>
            <a:r>
              <a:rPr lang="en-US">
                <a:solidFill>
                  <a:srgbClr val="3C3D3E"/>
                </a:solidFill>
              </a:rPr>
              <a:t>A valid BC One-Call ticket must be available at site during GD activities</a:t>
            </a:r>
          </a:p>
          <a:p>
            <a:r>
              <a:rPr lang="en-US">
                <a:solidFill>
                  <a:srgbClr val="3C3D3E"/>
                </a:solidFill>
              </a:rPr>
              <a:t>Check the expiry date to ensure it is still valid (30 days after the issue date)</a:t>
            </a:r>
          </a:p>
          <a:p>
            <a:r>
              <a:rPr lang="en-US">
                <a:solidFill>
                  <a:srgbClr val="3C3D3E"/>
                </a:solidFill>
              </a:rPr>
              <a:t>Check the location to ensure it covers your work area</a:t>
            </a:r>
          </a:p>
          <a:p>
            <a:r>
              <a:rPr lang="en-US">
                <a:solidFill>
                  <a:srgbClr val="3C3D3E"/>
                </a:solidFill>
              </a:rPr>
              <a:t>The One-Call responses will show you if there are any utilities present in the area</a:t>
            </a:r>
          </a:p>
        </p:txBody>
      </p:sp>
      <p:sp>
        <p:nvSpPr>
          <p:cNvPr id="4" name="Slide Number Placeholder 3">
            <a:extLst>
              <a:ext uri="{FF2B5EF4-FFF2-40B4-BE49-F238E27FC236}">
                <a16:creationId xmlns:a16="http://schemas.microsoft.com/office/drawing/2014/main" id="{2A61BA2D-F7CB-4B7C-AC5D-BF5C98114173}"/>
              </a:ext>
            </a:extLst>
          </p:cNvPr>
          <p:cNvSpPr>
            <a:spLocks noGrp="1"/>
          </p:cNvSpPr>
          <p:nvPr>
            <p:ph type="sldNum" sz="quarter" idx="12"/>
          </p:nvPr>
        </p:nvSpPr>
        <p:spPr/>
        <p:txBody>
          <a:bodyPr/>
          <a:lstStyle/>
          <a:p>
            <a:fld id="{2F62674D-6622-4DB8-A1D1-B921962ADB5D}" type="slidenum">
              <a:rPr lang="en-US" smtClean="0"/>
              <a:pPr/>
              <a:t>156</a:t>
            </a:fld>
            <a:endParaRPr lang="en-US"/>
          </a:p>
        </p:txBody>
      </p:sp>
      <p:pic>
        <p:nvPicPr>
          <p:cNvPr id="9" name="Picture 8">
            <a:extLst>
              <a:ext uri="{FF2B5EF4-FFF2-40B4-BE49-F238E27FC236}">
                <a16:creationId xmlns:a16="http://schemas.microsoft.com/office/drawing/2014/main" id="{B98DECE7-C87D-7001-DFF3-B98770261E0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68698" y="1000113"/>
            <a:ext cx="3905288" cy="5019797"/>
          </a:xfrm>
          <a:prstGeom prst="rect">
            <a:avLst/>
          </a:prstGeom>
        </p:spPr>
      </p:pic>
      <p:pic>
        <p:nvPicPr>
          <p:cNvPr id="5" name="Picture 6">
            <a:extLst>
              <a:ext uri="{FF2B5EF4-FFF2-40B4-BE49-F238E27FC236}">
                <a16:creationId xmlns:a16="http://schemas.microsoft.com/office/drawing/2014/main" id="{96BF40A6-FA23-8A2F-01F1-58E3C0AE89EA}"/>
              </a:ext>
            </a:extLst>
          </p:cNvPr>
          <p:cNvPicPr>
            <a:picLocks noChangeAspect="1" noChangeArrowheads="1"/>
          </p:cNvPicPr>
          <p:nvPr/>
        </p:nvPicPr>
        <p:blipFill>
          <a:blip r:embed="rId3"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38573" y="21152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0973913"/>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E1B10-750F-437B-ABBF-87E4918A1BA6}"/>
              </a:ext>
            </a:extLst>
          </p:cNvPr>
          <p:cNvSpPr>
            <a:spLocks noGrp="1"/>
          </p:cNvSpPr>
          <p:nvPr>
            <p:ph type="title"/>
          </p:nvPr>
        </p:nvSpPr>
        <p:spPr>
          <a:xfrm>
            <a:off x="2923032" y="302245"/>
            <a:ext cx="7258233" cy="521843"/>
          </a:xfrm>
        </p:spPr>
        <p:txBody>
          <a:bodyPr>
            <a:normAutofit fontScale="90000"/>
          </a:bodyPr>
          <a:lstStyle/>
          <a:p>
            <a:r>
              <a:rPr lang="en-US">
                <a:cs typeface="Arial"/>
              </a:rPr>
              <a:t>FIELD ISSUED PERMITS</a:t>
            </a:r>
            <a:endParaRPr lang="fr-CA"/>
          </a:p>
        </p:txBody>
      </p:sp>
      <p:sp>
        <p:nvSpPr>
          <p:cNvPr id="3" name="Content Placeholder 2">
            <a:extLst>
              <a:ext uri="{FF2B5EF4-FFF2-40B4-BE49-F238E27FC236}">
                <a16:creationId xmlns:a16="http://schemas.microsoft.com/office/drawing/2014/main" id="{C8F45435-BCAB-4DAD-882D-1537F6033E1B}"/>
              </a:ext>
            </a:extLst>
          </p:cNvPr>
          <p:cNvSpPr>
            <a:spLocks noGrp="1"/>
          </p:cNvSpPr>
          <p:nvPr>
            <p:ph idx="1"/>
          </p:nvPr>
        </p:nvSpPr>
        <p:spPr>
          <a:xfrm>
            <a:off x="620490" y="1177449"/>
            <a:ext cx="11118907" cy="4401316"/>
          </a:xfrm>
        </p:spPr>
        <p:txBody>
          <a:bodyPr vert="horz" lIns="91440" tIns="45720" rIns="91440" bIns="45720" rtlCol="0">
            <a:normAutofit fontScale="92500" lnSpcReduction="10000"/>
          </a:bodyPr>
          <a:lstStyle/>
          <a:p>
            <a:pPr marL="0" indent="0">
              <a:buNone/>
            </a:pPr>
            <a:r>
              <a:rPr lang="en-US">
                <a:solidFill>
                  <a:srgbClr val="3C3D3E"/>
                </a:solidFill>
                <a:cs typeface="Arial"/>
              </a:rPr>
              <a:t>Success = Plan + Schedule + Communicate</a:t>
            </a:r>
          </a:p>
          <a:p>
            <a:r>
              <a:rPr lang="en-US">
                <a:solidFill>
                  <a:srgbClr val="3C3D3E"/>
                </a:solidFill>
                <a:cs typeface="Arial"/>
              </a:rPr>
              <a:t>Most permits are issued in the field by the 3</a:t>
            </a:r>
            <a:r>
              <a:rPr lang="en-US" baseline="30000">
                <a:solidFill>
                  <a:srgbClr val="3C3D3E"/>
                </a:solidFill>
                <a:cs typeface="Arial"/>
              </a:rPr>
              <a:t>rd</a:t>
            </a:r>
            <a:r>
              <a:rPr lang="en-US">
                <a:solidFill>
                  <a:srgbClr val="3C3D3E"/>
                </a:solidFill>
                <a:cs typeface="Arial"/>
              </a:rPr>
              <a:t> party utility inspector. You must plan, schedule, and communicate with the GD group in order to schedule an inspector</a:t>
            </a:r>
          </a:p>
          <a:p>
            <a:pPr marL="0" indent="0">
              <a:buNone/>
            </a:pPr>
            <a:endParaRPr lang="en-US">
              <a:solidFill>
                <a:schemeClr val="tx2"/>
              </a:solidFill>
            </a:endParaRPr>
          </a:p>
          <a:p>
            <a:pPr marL="0" indent="0">
              <a:lnSpc>
                <a:spcPct val="110000"/>
              </a:lnSpc>
              <a:spcBef>
                <a:spcPts val="0"/>
              </a:spcBef>
              <a:buNone/>
            </a:pPr>
            <a:r>
              <a:rPr lang="en-US">
                <a:solidFill>
                  <a:schemeClr val="tx2"/>
                </a:solidFill>
              </a:rPr>
              <a:t>Field issued permits are required in addition to the agreements when working in proximity to utilities</a:t>
            </a:r>
          </a:p>
          <a:p>
            <a:pPr marL="800089" lvl="1" indent="-342900">
              <a:lnSpc>
                <a:spcPct val="110000"/>
              </a:lnSpc>
              <a:spcBef>
                <a:spcPts val="0"/>
              </a:spcBef>
            </a:pPr>
            <a:r>
              <a:rPr lang="en-US">
                <a:solidFill>
                  <a:schemeClr val="tx2"/>
                </a:solidFill>
              </a:rPr>
              <a:t>Transmountain</a:t>
            </a:r>
            <a:r>
              <a:rPr lang="en-US">
                <a:solidFill>
                  <a:srgbClr val="3C3D3E"/>
                </a:solidFill>
              </a:rPr>
              <a:t>: TMPL 30 </a:t>
            </a:r>
            <a:r>
              <a:rPr lang="en-US" err="1">
                <a:solidFill>
                  <a:srgbClr val="3C3D3E"/>
                </a:solidFill>
              </a:rPr>
              <a:t>metre</a:t>
            </a:r>
            <a:r>
              <a:rPr lang="en-US">
                <a:solidFill>
                  <a:srgbClr val="3C3D3E"/>
                </a:solidFill>
              </a:rPr>
              <a:t> Prescribed Area Permit (PAP)</a:t>
            </a:r>
          </a:p>
          <a:p>
            <a:pPr marL="800089" lvl="1" indent="-342900">
              <a:lnSpc>
                <a:spcPct val="110000"/>
              </a:lnSpc>
              <a:spcBef>
                <a:spcPts val="0"/>
              </a:spcBef>
            </a:pPr>
            <a:r>
              <a:rPr lang="en-US">
                <a:solidFill>
                  <a:srgbClr val="3C3D3E"/>
                </a:solidFill>
              </a:rPr>
              <a:t>Enbridge: Pipeline Locate Report (PLR)</a:t>
            </a:r>
          </a:p>
          <a:p>
            <a:pPr marL="800089" lvl="1" indent="-342900">
              <a:lnSpc>
                <a:spcPct val="110000"/>
              </a:lnSpc>
              <a:spcBef>
                <a:spcPts val="0"/>
              </a:spcBef>
            </a:pPr>
            <a:r>
              <a:rPr lang="en-US" err="1">
                <a:solidFill>
                  <a:srgbClr val="3C3D3E"/>
                </a:solidFill>
              </a:rPr>
              <a:t>Telus</a:t>
            </a:r>
            <a:r>
              <a:rPr lang="en-US">
                <a:solidFill>
                  <a:srgbClr val="3C3D3E"/>
                </a:solidFill>
              </a:rPr>
              <a:t>: Field Issued Permit/Email confirmation</a:t>
            </a:r>
          </a:p>
          <a:p>
            <a:pPr marL="800089" lvl="1" indent="-342900">
              <a:lnSpc>
                <a:spcPct val="110000"/>
              </a:lnSpc>
              <a:spcBef>
                <a:spcPts val="0"/>
              </a:spcBef>
            </a:pPr>
            <a:r>
              <a:rPr lang="en-US">
                <a:solidFill>
                  <a:schemeClr val="tx2"/>
                </a:solidFill>
              </a:rPr>
              <a:t>BC Hydro: 30M33</a:t>
            </a:r>
          </a:p>
          <a:p>
            <a:pPr>
              <a:lnSpc>
                <a:spcPct val="110000"/>
              </a:lnSpc>
              <a:spcBef>
                <a:spcPts val="0"/>
              </a:spcBef>
            </a:pPr>
            <a:endParaRPr lang="fr-CA" b="1">
              <a:solidFill>
                <a:schemeClr val="tx2"/>
              </a:solidFill>
            </a:endParaRPr>
          </a:p>
        </p:txBody>
      </p:sp>
      <p:sp>
        <p:nvSpPr>
          <p:cNvPr id="4" name="Slide Number Placeholder 3">
            <a:extLst>
              <a:ext uri="{FF2B5EF4-FFF2-40B4-BE49-F238E27FC236}">
                <a16:creationId xmlns:a16="http://schemas.microsoft.com/office/drawing/2014/main" id="{81C8AD8A-C483-4927-BD94-28BFA196F384}"/>
              </a:ext>
            </a:extLst>
          </p:cNvPr>
          <p:cNvSpPr>
            <a:spLocks noGrp="1"/>
          </p:cNvSpPr>
          <p:nvPr>
            <p:ph type="sldNum" sz="quarter" idx="12"/>
          </p:nvPr>
        </p:nvSpPr>
        <p:spPr/>
        <p:txBody>
          <a:bodyPr/>
          <a:lstStyle/>
          <a:p>
            <a:fld id="{2F62674D-6622-4DB8-A1D1-B921962ADB5D}" type="slidenum">
              <a:rPr lang="en-US" smtClean="0"/>
              <a:pPr/>
              <a:t>157</a:t>
            </a:fld>
            <a:endParaRPr lang="en-US"/>
          </a:p>
        </p:txBody>
      </p:sp>
      <p:pic>
        <p:nvPicPr>
          <p:cNvPr id="6" name="Picture 5">
            <a:extLst>
              <a:ext uri="{FF2B5EF4-FFF2-40B4-BE49-F238E27FC236}">
                <a16:creationId xmlns:a16="http://schemas.microsoft.com/office/drawing/2014/main" id="{899A9F1F-A5AE-FA61-DC53-F79F1B7AD2D0}"/>
              </a:ext>
            </a:extLst>
          </p:cNvPr>
          <p:cNvPicPr>
            <a:picLocks noChangeAspect="1"/>
          </p:cNvPicPr>
          <p:nvPr/>
        </p:nvPicPr>
        <p:blipFill>
          <a:blip r:embed="rId2"/>
          <a:stretch>
            <a:fillRect/>
          </a:stretch>
        </p:blipFill>
        <p:spPr>
          <a:xfrm>
            <a:off x="9362797" y="3378107"/>
            <a:ext cx="1991003" cy="1305107"/>
          </a:xfrm>
          <a:prstGeom prst="rect">
            <a:avLst/>
          </a:prstGeom>
        </p:spPr>
      </p:pic>
      <p:pic>
        <p:nvPicPr>
          <p:cNvPr id="8" name="Picture 7">
            <a:extLst>
              <a:ext uri="{FF2B5EF4-FFF2-40B4-BE49-F238E27FC236}">
                <a16:creationId xmlns:a16="http://schemas.microsoft.com/office/drawing/2014/main" id="{8FFD9A26-ADC9-1177-B90D-BABEA4233E2A}"/>
              </a:ext>
            </a:extLst>
          </p:cNvPr>
          <p:cNvPicPr>
            <a:picLocks noChangeAspect="1"/>
          </p:cNvPicPr>
          <p:nvPr/>
        </p:nvPicPr>
        <p:blipFill>
          <a:blip r:embed="rId3"/>
          <a:stretch>
            <a:fillRect/>
          </a:stretch>
        </p:blipFill>
        <p:spPr>
          <a:xfrm>
            <a:off x="5429061" y="5662490"/>
            <a:ext cx="2667372" cy="876422"/>
          </a:xfrm>
          <a:prstGeom prst="rect">
            <a:avLst/>
          </a:prstGeom>
        </p:spPr>
      </p:pic>
      <p:pic>
        <p:nvPicPr>
          <p:cNvPr id="10" name="Picture 9">
            <a:extLst>
              <a:ext uri="{FF2B5EF4-FFF2-40B4-BE49-F238E27FC236}">
                <a16:creationId xmlns:a16="http://schemas.microsoft.com/office/drawing/2014/main" id="{90263638-EC3F-2969-C27B-5FC928A08E65}"/>
              </a:ext>
            </a:extLst>
          </p:cNvPr>
          <p:cNvPicPr>
            <a:picLocks noChangeAspect="1"/>
          </p:cNvPicPr>
          <p:nvPr/>
        </p:nvPicPr>
        <p:blipFill>
          <a:blip r:embed="rId4"/>
          <a:stretch>
            <a:fillRect/>
          </a:stretch>
        </p:blipFill>
        <p:spPr>
          <a:xfrm>
            <a:off x="1194955" y="5507222"/>
            <a:ext cx="3238952" cy="790685"/>
          </a:xfrm>
          <a:prstGeom prst="rect">
            <a:avLst/>
          </a:prstGeom>
        </p:spPr>
      </p:pic>
      <p:pic>
        <p:nvPicPr>
          <p:cNvPr id="12" name="Picture 11">
            <a:extLst>
              <a:ext uri="{FF2B5EF4-FFF2-40B4-BE49-F238E27FC236}">
                <a16:creationId xmlns:a16="http://schemas.microsoft.com/office/drawing/2014/main" id="{6C505629-800D-E22B-D885-0884749CF14A}"/>
              </a:ext>
            </a:extLst>
          </p:cNvPr>
          <p:cNvPicPr>
            <a:picLocks noChangeAspect="1"/>
          </p:cNvPicPr>
          <p:nvPr/>
        </p:nvPicPr>
        <p:blipFill>
          <a:blip r:embed="rId5"/>
          <a:stretch>
            <a:fillRect/>
          </a:stretch>
        </p:blipFill>
        <p:spPr>
          <a:xfrm>
            <a:off x="8407329" y="4868094"/>
            <a:ext cx="2838846" cy="733527"/>
          </a:xfrm>
          <a:prstGeom prst="rect">
            <a:avLst/>
          </a:prstGeom>
        </p:spPr>
      </p:pic>
      <p:pic>
        <p:nvPicPr>
          <p:cNvPr id="13" name="Picture 6">
            <a:extLst>
              <a:ext uri="{FF2B5EF4-FFF2-40B4-BE49-F238E27FC236}">
                <a16:creationId xmlns:a16="http://schemas.microsoft.com/office/drawing/2014/main" id="{3801BA98-4F7D-EEBF-533F-A9E0010ABD62}"/>
              </a:ext>
            </a:extLst>
          </p:cNvPr>
          <p:cNvPicPr>
            <a:picLocks noChangeAspect="1" noChangeArrowheads="1"/>
          </p:cNvPicPr>
          <p:nvPr/>
        </p:nvPicPr>
        <p:blipFill>
          <a:blip r:embed="rId6"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38573" y="21152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0674707"/>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41DF1-7A8E-4877-A5F5-639E97470DE8}"/>
              </a:ext>
            </a:extLst>
          </p:cNvPr>
          <p:cNvSpPr>
            <a:spLocks noGrp="1"/>
          </p:cNvSpPr>
          <p:nvPr>
            <p:ph type="title"/>
          </p:nvPr>
        </p:nvSpPr>
        <p:spPr>
          <a:xfrm>
            <a:off x="2831592" y="403373"/>
            <a:ext cx="8333232" cy="295630"/>
          </a:xfrm>
        </p:spPr>
        <p:txBody>
          <a:bodyPr>
            <a:normAutofit fontScale="90000"/>
          </a:bodyPr>
          <a:lstStyle/>
          <a:p>
            <a:r>
              <a:rPr lang="en-US">
                <a:cs typeface="Arial"/>
              </a:rPr>
              <a:t>FIELD ISSUED PERMITS: ENBRIDGE</a:t>
            </a:r>
            <a:endParaRPr lang="fr-CA"/>
          </a:p>
        </p:txBody>
      </p:sp>
      <p:sp>
        <p:nvSpPr>
          <p:cNvPr id="3" name="Content Placeholder 2">
            <a:extLst>
              <a:ext uri="{FF2B5EF4-FFF2-40B4-BE49-F238E27FC236}">
                <a16:creationId xmlns:a16="http://schemas.microsoft.com/office/drawing/2014/main" id="{AA350619-DF04-4E8E-B60B-35101D6573A8}"/>
              </a:ext>
            </a:extLst>
          </p:cNvPr>
          <p:cNvSpPr>
            <a:spLocks noGrp="1"/>
          </p:cNvSpPr>
          <p:nvPr>
            <p:ph idx="1"/>
          </p:nvPr>
        </p:nvSpPr>
        <p:spPr>
          <a:xfrm>
            <a:off x="341657" y="1150017"/>
            <a:ext cx="6885212" cy="3357976"/>
          </a:xfrm>
        </p:spPr>
        <p:txBody>
          <a:bodyPr vert="horz" lIns="91440" tIns="45720" rIns="91440" bIns="45720" rtlCol="0" anchor="t">
            <a:normAutofit/>
          </a:bodyPr>
          <a:lstStyle/>
          <a:p>
            <a:pPr marL="0" indent="0">
              <a:spcBef>
                <a:spcPts val="0"/>
              </a:spcBef>
              <a:buClr>
                <a:srgbClr val="0F614D"/>
              </a:buClr>
              <a:buNone/>
              <a:defRPr/>
            </a:pPr>
            <a:r>
              <a:rPr lang="en-US" sz="2400" b="1">
                <a:solidFill>
                  <a:srgbClr val="3C3D3E"/>
                </a:solidFill>
                <a:ea typeface="+mn-lt"/>
                <a:cs typeface="Arial"/>
              </a:rPr>
              <a:t>Enbridge GD Permit</a:t>
            </a:r>
          </a:p>
          <a:p>
            <a:pPr lvl="1">
              <a:spcBef>
                <a:spcPts val="0"/>
              </a:spcBef>
              <a:spcAft>
                <a:spcPts val="1200"/>
              </a:spcAft>
              <a:buClr>
                <a:srgbClr val="0F614D"/>
              </a:buClr>
              <a:defRPr/>
            </a:pPr>
            <a:r>
              <a:rPr lang="en-US">
                <a:solidFill>
                  <a:srgbClr val="3C3D3E"/>
                </a:solidFill>
                <a:ea typeface="+mn-lt"/>
                <a:cs typeface="Arial"/>
              </a:rPr>
              <a:t>Issued for all work on Enbridge locations.</a:t>
            </a:r>
          </a:p>
          <a:p>
            <a:pPr lvl="1">
              <a:spcBef>
                <a:spcPts val="0"/>
              </a:spcBef>
              <a:spcAft>
                <a:spcPts val="1200"/>
              </a:spcAft>
              <a:buClr>
                <a:srgbClr val="0F614D"/>
              </a:buClr>
              <a:defRPr/>
            </a:pPr>
            <a:r>
              <a:rPr lang="en-US">
                <a:solidFill>
                  <a:srgbClr val="3C3D3E"/>
                </a:solidFill>
                <a:ea typeface="+mn-lt"/>
                <a:cs typeface="Arial"/>
              </a:rPr>
              <a:t>Issued by the Enbridge inspector in the field (during walkthrough)</a:t>
            </a:r>
          </a:p>
          <a:p>
            <a:pPr lvl="1">
              <a:spcBef>
                <a:spcPts val="0"/>
              </a:spcBef>
              <a:buClr>
                <a:srgbClr val="0F614D"/>
              </a:buClr>
              <a:defRPr/>
            </a:pPr>
            <a:r>
              <a:rPr lang="en-US">
                <a:solidFill>
                  <a:srgbClr val="3C3D3E"/>
                </a:solidFill>
                <a:ea typeface="+mn-lt"/>
                <a:cs typeface="Arial"/>
              </a:rPr>
              <a:t>A review of all documentation and verification will be required prior to sign off on the permit  </a:t>
            </a:r>
          </a:p>
          <a:p>
            <a:pPr marL="457200" lvl="1" indent="0">
              <a:spcBef>
                <a:spcPts val="0"/>
              </a:spcBef>
              <a:buClr>
                <a:srgbClr val="0F614D"/>
              </a:buClr>
              <a:buNone/>
              <a:defRPr/>
            </a:pPr>
            <a:endParaRPr lang="en-US">
              <a:solidFill>
                <a:srgbClr val="3C3D3E"/>
              </a:solidFill>
              <a:ea typeface="+mn-lt"/>
              <a:cs typeface="Arial"/>
            </a:endParaRPr>
          </a:p>
          <a:p>
            <a:pPr marL="457200" lvl="1" indent="0">
              <a:spcBef>
                <a:spcPts val="0"/>
              </a:spcBef>
              <a:buClr>
                <a:srgbClr val="0F614D"/>
              </a:buClr>
              <a:buNone/>
              <a:defRPr/>
            </a:pPr>
            <a:r>
              <a:rPr lang="en-US" sz="2000">
                <a:solidFill>
                  <a:srgbClr val="3C3D3E"/>
                </a:solidFill>
                <a:ea typeface="+mn-lt"/>
                <a:cs typeface="Arial"/>
              </a:rPr>
              <a:t>This permit will be issued to the OMH GD supervisor on location. </a:t>
            </a:r>
          </a:p>
          <a:p>
            <a:pPr marL="227965" indent="-227965"/>
            <a:endParaRPr lang="fr-CA">
              <a:solidFill>
                <a:srgbClr val="3C3D3E"/>
              </a:solidFill>
              <a:cs typeface="Arial"/>
            </a:endParaRPr>
          </a:p>
        </p:txBody>
      </p:sp>
      <p:sp>
        <p:nvSpPr>
          <p:cNvPr id="4" name="Slide Number Placeholder 3">
            <a:extLst>
              <a:ext uri="{FF2B5EF4-FFF2-40B4-BE49-F238E27FC236}">
                <a16:creationId xmlns:a16="http://schemas.microsoft.com/office/drawing/2014/main" id="{02980A85-3670-45A3-98D9-E180B3A043FE}"/>
              </a:ext>
            </a:extLst>
          </p:cNvPr>
          <p:cNvSpPr>
            <a:spLocks noGrp="1"/>
          </p:cNvSpPr>
          <p:nvPr>
            <p:ph type="sldNum" sz="quarter" idx="12"/>
          </p:nvPr>
        </p:nvSpPr>
        <p:spPr/>
        <p:txBody>
          <a:bodyPr/>
          <a:lstStyle/>
          <a:p>
            <a:fld id="{2F62674D-6622-4DB8-A1D1-B921962ADB5D}" type="slidenum">
              <a:rPr lang="en-US" smtClean="0"/>
              <a:pPr/>
              <a:t>158</a:t>
            </a:fld>
            <a:endParaRPr lang="en-US"/>
          </a:p>
        </p:txBody>
      </p:sp>
      <p:pic>
        <p:nvPicPr>
          <p:cNvPr id="5" name="Picture 4">
            <a:extLst>
              <a:ext uri="{FF2B5EF4-FFF2-40B4-BE49-F238E27FC236}">
                <a16:creationId xmlns:a16="http://schemas.microsoft.com/office/drawing/2014/main" id="{B0DF3B10-9FFC-4330-AB62-DFC1C385F4A1}"/>
              </a:ext>
            </a:extLst>
          </p:cNvPr>
          <p:cNvPicPr>
            <a:picLocks noChangeAspect="1"/>
          </p:cNvPicPr>
          <p:nvPr/>
        </p:nvPicPr>
        <p:blipFill>
          <a:blip r:embed="rId2"/>
          <a:stretch>
            <a:fillRect/>
          </a:stretch>
        </p:blipFill>
        <p:spPr>
          <a:xfrm>
            <a:off x="8459802" y="906133"/>
            <a:ext cx="2486025" cy="914400"/>
          </a:xfrm>
          <a:prstGeom prst="rect">
            <a:avLst/>
          </a:prstGeom>
        </p:spPr>
      </p:pic>
      <p:pic>
        <p:nvPicPr>
          <p:cNvPr id="8" name="Picture 7">
            <a:extLst>
              <a:ext uri="{FF2B5EF4-FFF2-40B4-BE49-F238E27FC236}">
                <a16:creationId xmlns:a16="http://schemas.microsoft.com/office/drawing/2014/main" id="{25FB2022-D655-EF6F-3487-C2CD18446F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93432" y="1939163"/>
            <a:ext cx="4156911" cy="4782312"/>
          </a:xfrm>
          <a:prstGeom prst="rect">
            <a:avLst/>
          </a:prstGeom>
        </p:spPr>
      </p:pic>
      <p:pic>
        <p:nvPicPr>
          <p:cNvPr id="6" name="Picture 6">
            <a:extLst>
              <a:ext uri="{FF2B5EF4-FFF2-40B4-BE49-F238E27FC236}">
                <a16:creationId xmlns:a16="http://schemas.microsoft.com/office/drawing/2014/main" id="{CA8544C2-4C45-5420-3EE2-08C0870CDC33}"/>
              </a:ext>
            </a:extLst>
          </p:cNvPr>
          <p:cNvPicPr>
            <a:picLocks noChangeAspect="1" noChangeArrowheads="1"/>
          </p:cNvPicPr>
          <p:nvPr/>
        </p:nvPicPr>
        <p:blipFill>
          <a:blip r:embed="rId4"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38573" y="21152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9926761"/>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F01FD-1D17-41FE-B4CC-93F823C7E659}"/>
              </a:ext>
            </a:extLst>
          </p:cNvPr>
          <p:cNvSpPr>
            <a:spLocks noGrp="1"/>
          </p:cNvSpPr>
          <p:nvPr>
            <p:ph type="title"/>
          </p:nvPr>
        </p:nvSpPr>
        <p:spPr>
          <a:xfrm>
            <a:off x="762708" y="935787"/>
            <a:ext cx="7610856" cy="670379"/>
          </a:xfrm>
        </p:spPr>
        <p:txBody>
          <a:bodyPr>
            <a:normAutofit fontScale="90000"/>
          </a:bodyPr>
          <a:lstStyle/>
          <a:p>
            <a:r>
              <a:rPr lang="en-US">
                <a:cs typeface="Arial"/>
              </a:rPr>
              <a:t>FIELD ISSUED PERMITS: BC Hydro </a:t>
            </a:r>
            <a:endParaRPr lang="fr-CA"/>
          </a:p>
        </p:txBody>
      </p:sp>
      <p:sp>
        <p:nvSpPr>
          <p:cNvPr id="3" name="Content Placeholder 2">
            <a:extLst>
              <a:ext uri="{FF2B5EF4-FFF2-40B4-BE49-F238E27FC236}">
                <a16:creationId xmlns:a16="http://schemas.microsoft.com/office/drawing/2014/main" id="{D5D8B88B-8A9A-4CD4-B3DE-9405E1B1465B}"/>
              </a:ext>
            </a:extLst>
          </p:cNvPr>
          <p:cNvSpPr>
            <a:spLocks noGrp="1"/>
          </p:cNvSpPr>
          <p:nvPr>
            <p:ph idx="1"/>
          </p:nvPr>
        </p:nvSpPr>
        <p:spPr>
          <a:xfrm>
            <a:off x="426772" y="2155857"/>
            <a:ext cx="6280245" cy="2937352"/>
          </a:xfrm>
        </p:spPr>
        <p:txBody>
          <a:bodyPr/>
          <a:lstStyle/>
          <a:p>
            <a:pPr marL="457189" lvl="1" indent="0">
              <a:spcBef>
                <a:spcPts val="0"/>
              </a:spcBef>
              <a:buClr>
                <a:srgbClr val="0F614D"/>
              </a:buClr>
              <a:buNone/>
              <a:defRPr/>
            </a:pPr>
            <a:endParaRPr lang="en-US" sz="800">
              <a:solidFill>
                <a:srgbClr val="3C3D3E"/>
              </a:solidFill>
              <a:ea typeface="+mn-lt"/>
              <a:cs typeface="Arial"/>
            </a:endParaRPr>
          </a:p>
          <a:p>
            <a:pPr marL="0" indent="0">
              <a:spcBef>
                <a:spcPts val="0"/>
              </a:spcBef>
              <a:buClr>
                <a:srgbClr val="0F614D"/>
              </a:buClr>
              <a:buNone/>
              <a:defRPr/>
            </a:pPr>
            <a:r>
              <a:rPr lang="en-US" sz="2400" b="1">
                <a:solidFill>
                  <a:srgbClr val="3C3D3E"/>
                </a:solidFill>
                <a:ea typeface="+mn-lt"/>
                <a:cs typeface="Arial"/>
              </a:rPr>
              <a:t>30M33 Form - Assurance in Writing</a:t>
            </a:r>
          </a:p>
          <a:p>
            <a:pPr marL="0" indent="0">
              <a:spcBef>
                <a:spcPts val="0"/>
              </a:spcBef>
              <a:buClr>
                <a:srgbClr val="0F614D"/>
              </a:buClr>
              <a:buNone/>
              <a:defRPr/>
            </a:pPr>
            <a:endParaRPr lang="en-US" sz="1400">
              <a:solidFill>
                <a:srgbClr val="3C3D3E"/>
              </a:solidFill>
              <a:cs typeface="Arial"/>
            </a:endParaRPr>
          </a:p>
          <a:p>
            <a:pPr lvl="1">
              <a:spcBef>
                <a:spcPts val="0"/>
              </a:spcBef>
              <a:spcAft>
                <a:spcPts val="1200"/>
              </a:spcAft>
              <a:buClr>
                <a:srgbClr val="0F614D"/>
              </a:buClr>
              <a:buFont typeface="Wingdings" panose="05000000000000000000" pitchFamily="2" charset="2"/>
              <a:buChar char="§"/>
              <a:defRPr/>
            </a:pPr>
            <a:r>
              <a:rPr lang="en-US">
                <a:solidFill>
                  <a:srgbClr val="3C3D3E"/>
                </a:solidFill>
                <a:ea typeface="+mn-lt"/>
                <a:cs typeface="Arial"/>
              </a:rPr>
              <a:t>Required when working in proximity of overhead powerlines</a:t>
            </a:r>
          </a:p>
          <a:p>
            <a:pPr lvl="1">
              <a:spcBef>
                <a:spcPts val="0"/>
              </a:spcBef>
              <a:spcAft>
                <a:spcPts val="1200"/>
              </a:spcAft>
              <a:buClr>
                <a:srgbClr val="0F614D"/>
              </a:buClr>
              <a:buFont typeface="Wingdings" panose="05000000000000000000" pitchFamily="2" charset="2"/>
              <a:buChar char="§"/>
              <a:defRPr/>
            </a:pPr>
            <a:r>
              <a:rPr lang="en-US">
                <a:solidFill>
                  <a:srgbClr val="3C3D3E"/>
                </a:solidFill>
                <a:ea typeface="+mn-lt"/>
                <a:cs typeface="Arial"/>
              </a:rPr>
              <a:t>Found in the GD work packs and construction tubes</a:t>
            </a:r>
          </a:p>
          <a:p>
            <a:pPr lvl="1">
              <a:spcBef>
                <a:spcPts val="0"/>
              </a:spcBef>
              <a:buClr>
                <a:srgbClr val="0F614D"/>
              </a:buClr>
              <a:buFont typeface="Wingdings" panose="05000000000000000000" pitchFamily="2" charset="2"/>
              <a:buChar char="§"/>
              <a:defRPr/>
            </a:pPr>
            <a:r>
              <a:rPr lang="en-US">
                <a:solidFill>
                  <a:srgbClr val="3C3D3E"/>
                </a:solidFill>
                <a:ea typeface="+mn-lt"/>
                <a:cs typeface="Arial"/>
              </a:rPr>
              <a:t>Valid for 1-year upon issue</a:t>
            </a:r>
          </a:p>
        </p:txBody>
      </p:sp>
      <p:sp>
        <p:nvSpPr>
          <p:cNvPr id="4" name="Slide Number Placeholder 3">
            <a:extLst>
              <a:ext uri="{FF2B5EF4-FFF2-40B4-BE49-F238E27FC236}">
                <a16:creationId xmlns:a16="http://schemas.microsoft.com/office/drawing/2014/main" id="{4BDBFAAD-A5C0-4B70-81B6-60FBF1BEAF7F}"/>
              </a:ext>
            </a:extLst>
          </p:cNvPr>
          <p:cNvSpPr>
            <a:spLocks noGrp="1"/>
          </p:cNvSpPr>
          <p:nvPr>
            <p:ph type="sldNum" sz="quarter" idx="12"/>
          </p:nvPr>
        </p:nvSpPr>
        <p:spPr/>
        <p:txBody>
          <a:bodyPr/>
          <a:lstStyle/>
          <a:p>
            <a:fld id="{2F62674D-6622-4DB8-A1D1-B921962ADB5D}" type="slidenum">
              <a:rPr lang="en-US" smtClean="0"/>
              <a:pPr/>
              <a:t>159</a:t>
            </a:fld>
            <a:endParaRPr lang="en-US"/>
          </a:p>
        </p:txBody>
      </p:sp>
      <p:pic>
        <p:nvPicPr>
          <p:cNvPr id="5" name="Picture 4">
            <a:extLst>
              <a:ext uri="{FF2B5EF4-FFF2-40B4-BE49-F238E27FC236}">
                <a16:creationId xmlns:a16="http://schemas.microsoft.com/office/drawing/2014/main" id="{FD146F47-215F-4A0B-B4AE-7303A6CB820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06839" y="521478"/>
            <a:ext cx="2181047" cy="749499"/>
          </a:xfrm>
          <a:prstGeom prst="rect">
            <a:avLst/>
          </a:prstGeom>
        </p:spPr>
      </p:pic>
      <p:pic>
        <p:nvPicPr>
          <p:cNvPr id="8" name="Picture 7">
            <a:extLst>
              <a:ext uri="{FF2B5EF4-FFF2-40B4-BE49-F238E27FC236}">
                <a16:creationId xmlns:a16="http://schemas.microsoft.com/office/drawing/2014/main" id="{22BF832F-42A6-B4E8-D494-0D5CCA686F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73567" y="1405789"/>
            <a:ext cx="3791661" cy="5230368"/>
          </a:xfrm>
          <a:prstGeom prst="rect">
            <a:avLst/>
          </a:prstGeom>
        </p:spPr>
      </p:pic>
      <p:pic>
        <p:nvPicPr>
          <p:cNvPr id="6" name="Picture 6">
            <a:extLst>
              <a:ext uri="{FF2B5EF4-FFF2-40B4-BE49-F238E27FC236}">
                <a16:creationId xmlns:a16="http://schemas.microsoft.com/office/drawing/2014/main" id="{561B7A14-0B99-77C5-3DEE-1DE795CD3366}"/>
              </a:ext>
            </a:extLst>
          </p:cNvPr>
          <p:cNvPicPr>
            <a:picLocks noChangeAspect="1" noChangeArrowheads="1"/>
          </p:cNvPicPr>
          <p:nvPr/>
        </p:nvPicPr>
        <p:blipFill>
          <a:blip r:embed="rId4"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38573" y="21152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2080339"/>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3DC4BCB9-AE4F-F209-5705-F8D1A3F83B2C}"/>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3791F0CD-FBF2-CC82-ED45-9822F7CC0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ign with a black tube&#10;&#10;Description automatically generated">
            <a:extLst>
              <a:ext uri="{FF2B5EF4-FFF2-40B4-BE49-F238E27FC236}">
                <a16:creationId xmlns:a16="http://schemas.microsoft.com/office/drawing/2014/main" id="{45134CE8-783A-5018-0324-93F0E88817B0}"/>
              </a:ext>
            </a:extLst>
          </p:cNvPr>
          <p:cNvPicPr>
            <a:picLocks noChangeAspect="1"/>
          </p:cNvPicPr>
          <p:nvPr/>
        </p:nvPicPr>
        <p:blipFill rotWithShape="1">
          <a:blip r:embed="rId2" cstate="screen">
            <a:alphaModFix amt="50000"/>
            <a:extLst>
              <a:ext uri="{28A0092B-C50C-407E-A947-70E740481C1C}">
                <a14:useLocalDpi xmlns:a14="http://schemas.microsoft.com/office/drawing/2010/main"/>
              </a:ext>
            </a:extLst>
          </a:blip>
          <a:srcRect/>
          <a:stretch>
            <a:fillRect/>
          </a:stretch>
        </p:blipFill>
        <p:spPr>
          <a:xfrm>
            <a:off x="-1" y="-71671"/>
            <a:ext cx="12191980" cy="6857999"/>
          </a:xfrm>
          <a:prstGeom prst="rect">
            <a:avLst/>
          </a:prstGeom>
          <a:scene3d>
            <a:camera prst="perspectiveContrastingLeftFacing">
              <a:rot lat="300000" lon="19800000" rev="0"/>
            </a:camera>
            <a:lightRig rig="threePt" dir="t">
              <a:rot lat="0" lon="0" rev="2700000"/>
            </a:lightRig>
          </a:scene3d>
          <a:sp3d>
            <a:bevelT w="63500" h="50800"/>
          </a:sp3d>
        </p:spPr>
      </p:pic>
      <p:sp>
        <p:nvSpPr>
          <p:cNvPr id="5" name="TextBox 4">
            <a:extLst>
              <a:ext uri="{FF2B5EF4-FFF2-40B4-BE49-F238E27FC236}">
                <a16:creationId xmlns:a16="http://schemas.microsoft.com/office/drawing/2014/main" id="{B0001E6B-AACA-400F-8D84-A0E62F3D88FB}"/>
              </a:ext>
            </a:extLst>
          </p:cNvPr>
          <p:cNvSpPr txBox="1"/>
          <p:nvPr/>
        </p:nvSpPr>
        <p:spPr>
          <a:xfrm>
            <a:off x="-202447" y="3014428"/>
            <a:ext cx="12191979" cy="1489542"/>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8000" b="1">
                <a:solidFill>
                  <a:srgbClr val="FFFFFF"/>
                </a:solidFill>
                <a:latin typeface="+mj-lt"/>
                <a:ea typeface="+mj-ea"/>
                <a:cs typeface="+mj-cs"/>
              </a:rPr>
              <a:t>New and Young Workers</a:t>
            </a:r>
          </a:p>
        </p:txBody>
      </p:sp>
    </p:spTree>
    <p:extLst>
      <p:ext uri="{BB962C8B-B14F-4D97-AF65-F5344CB8AC3E}">
        <p14:creationId xmlns:p14="http://schemas.microsoft.com/office/powerpoint/2010/main" val="10368312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92AC1-56B2-4906-BE0D-895C0C4E9EC8}"/>
              </a:ext>
            </a:extLst>
          </p:cNvPr>
          <p:cNvSpPr>
            <a:spLocks noGrp="1"/>
          </p:cNvSpPr>
          <p:nvPr>
            <p:ph type="title"/>
          </p:nvPr>
        </p:nvSpPr>
        <p:spPr>
          <a:xfrm>
            <a:off x="2711449" y="365125"/>
            <a:ext cx="6997701" cy="647729"/>
          </a:xfrm>
        </p:spPr>
        <p:txBody>
          <a:bodyPr>
            <a:normAutofit fontScale="90000"/>
          </a:bodyPr>
          <a:lstStyle/>
          <a:p>
            <a:r>
              <a:rPr lang="en-US"/>
              <a:t>Before you go: 4-WAY SWEEPS</a:t>
            </a:r>
          </a:p>
        </p:txBody>
      </p:sp>
      <p:sp>
        <p:nvSpPr>
          <p:cNvPr id="3" name="Content Placeholder 2">
            <a:extLst>
              <a:ext uri="{FF2B5EF4-FFF2-40B4-BE49-F238E27FC236}">
                <a16:creationId xmlns:a16="http://schemas.microsoft.com/office/drawing/2014/main" id="{CDD90B28-AF11-49FA-8357-922365A88D01}"/>
              </a:ext>
            </a:extLst>
          </p:cNvPr>
          <p:cNvSpPr>
            <a:spLocks noGrp="1"/>
          </p:cNvSpPr>
          <p:nvPr>
            <p:ph idx="1"/>
          </p:nvPr>
        </p:nvSpPr>
        <p:spPr>
          <a:xfrm>
            <a:off x="620489" y="1177448"/>
            <a:ext cx="7215412" cy="5019797"/>
          </a:xfrm>
        </p:spPr>
        <p:txBody>
          <a:bodyPr>
            <a:normAutofit/>
          </a:bodyPr>
          <a:lstStyle/>
          <a:p>
            <a:pPr marL="0" indent="0">
              <a:buNone/>
            </a:pPr>
            <a:r>
              <a:rPr lang="en-US" sz="2400">
                <a:solidFill>
                  <a:srgbClr val="3C3D3E"/>
                </a:solidFill>
              </a:rPr>
              <a:t>Here is an example of a PARTIAL 4-way sweep (grey) that was done</a:t>
            </a:r>
          </a:p>
          <a:p>
            <a:pPr marL="0" indent="0">
              <a:buNone/>
            </a:pPr>
            <a:r>
              <a:rPr lang="en-US" sz="2400">
                <a:solidFill>
                  <a:srgbClr val="3C3D3E"/>
                </a:solidFill>
              </a:rPr>
              <a:t>Once cleared, line locators updated the sweep sketch showing the FULL 4-way sweep (pink)</a:t>
            </a:r>
          </a:p>
          <a:p>
            <a:endParaRPr lang="en-US">
              <a:solidFill>
                <a:srgbClr val="3C3D3E"/>
              </a:solidFill>
            </a:endParaRPr>
          </a:p>
        </p:txBody>
      </p:sp>
      <p:sp>
        <p:nvSpPr>
          <p:cNvPr id="4" name="Slide Number Placeholder 3">
            <a:extLst>
              <a:ext uri="{FF2B5EF4-FFF2-40B4-BE49-F238E27FC236}">
                <a16:creationId xmlns:a16="http://schemas.microsoft.com/office/drawing/2014/main" id="{2A61BA2D-F7CB-4B7C-AC5D-BF5C98114173}"/>
              </a:ext>
            </a:extLst>
          </p:cNvPr>
          <p:cNvSpPr>
            <a:spLocks noGrp="1"/>
          </p:cNvSpPr>
          <p:nvPr>
            <p:ph type="sldNum" sz="quarter" idx="12"/>
          </p:nvPr>
        </p:nvSpPr>
        <p:spPr/>
        <p:txBody>
          <a:bodyPr/>
          <a:lstStyle/>
          <a:p>
            <a:fld id="{2F62674D-6622-4DB8-A1D1-B921962ADB5D}" type="slidenum">
              <a:rPr lang="en-US" smtClean="0"/>
              <a:pPr/>
              <a:t>160</a:t>
            </a:fld>
            <a:endParaRPr lang="en-US"/>
          </a:p>
        </p:txBody>
      </p:sp>
      <p:pic>
        <p:nvPicPr>
          <p:cNvPr id="6" name="Picture 5">
            <a:extLst>
              <a:ext uri="{FF2B5EF4-FFF2-40B4-BE49-F238E27FC236}">
                <a16:creationId xmlns:a16="http://schemas.microsoft.com/office/drawing/2014/main" id="{01258E35-EB68-4A03-ED0D-6F2FFDC5E87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96126" y="1095151"/>
            <a:ext cx="4426049" cy="5019797"/>
          </a:xfrm>
          <a:prstGeom prst="rect">
            <a:avLst/>
          </a:prstGeom>
        </p:spPr>
      </p:pic>
      <p:pic>
        <p:nvPicPr>
          <p:cNvPr id="9" name="Picture 8">
            <a:extLst>
              <a:ext uri="{FF2B5EF4-FFF2-40B4-BE49-F238E27FC236}">
                <a16:creationId xmlns:a16="http://schemas.microsoft.com/office/drawing/2014/main" id="{BCAB87E7-7699-EEA3-AC1B-65B2A503B722}"/>
              </a:ext>
            </a:extLst>
          </p:cNvPr>
          <p:cNvPicPr>
            <a:picLocks noChangeAspect="1"/>
          </p:cNvPicPr>
          <p:nvPr/>
        </p:nvPicPr>
        <p:blipFill>
          <a:blip r:embed="rId3"/>
          <a:stretch>
            <a:fillRect/>
          </a:stretch>
        </p:blipFill>
        <p:spPr>
          <a:xfrm>
            <a:off x="609600" y="4718305"/>
            <a:ext cx="6886526" cy="1396643"/>
          </a:xfrm>
          <a:prstGeom prst="rect">
            <a:avLst/>
          </a:prstGeom>
        </p:spPr>
      </p:pic>
      <p:pic>
        <p:nvPicPr>
          <p:cNvPr id="5" name="Picture 6">
            <a:extLst>
              <a:ext uri="{FF2B5EF4-FFF2-40B4-BE49-F238E27FC236}">
                <a16:creationId xmlns:a16="http://schemas.microsoft.com/office/drawing/2014/main" id="{2300BD3C-9621-B6C5-8CBA-B9B1CD2DB9B8}"/>
              </a:ext>
            </a:extLst>
          </p:cNvPr>
          <p:cNvPicPr>
            <a:picLocks noChangeAspect="1" noChangeArrowheads="1"/>
          </p:cNvPicPr>
          <p:nvPr/>
        </p:nvPicPr>
        <p:blipFill>
          <a:blip r:embed="rId4"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38573" y="21152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7973205"/>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B149F-580D-4248-8866-9C943796DFFD}"/>
              </a:ext>
            </a:extLst>
          </p:cNvPr>
          <p:cNvSpPr>
            <a:spLocks noGrp="1"/>
          </p:cNvSpPr>
          <p:nvPr>
            <p:ph type="title"/>
          </p:nvPr>
        </p:nvSpPr>
        <p:spPr>
          <a:xfrm>
            <a:off x="2437539" y="512124"/>
            <a:ext cx="7254240" cy="317897"/>
          </a:xfrm>
        </p:spPr>
        <p:txBody>
          <a:bodyPr>
            <a:normAutofit fontScale="90000"/>
          </a:bodyPr>
          <a:lstStyle/>
          <a:p>
            <a:r>
              <a:rPr lang="en-US" dirty="0"/>
              <a:t>OMH GD CHECKLIST</a:t>
            </a:r>
          </a:p>
        </p:txBody>
      </p:sp>
      <p:sp>
        <p:nvSpPr>
          <p:cNvPr id="4" name="Slide Number Placeholder 3">
            <a:extLst>
              <a:ext uri="{FF2B5EF4-FFF2-40B4-BE49-F238E27FC236}">
                <a16:creationId xmlns:a16="http://schemas.microsoft.com/office/drawing/2014/main" id="{E376CEB0-7EB8-4457-A05C-FE8487422DF1}"/>
              </a:ext>
            </a:extLst>
          </p:cNvPr>
          <p:cNvSpPr>
            <a:spLocks noGrp="1"/>
          </p:cNvSpPr>
          <p:nvPr>
            <p:ph type="sldNum" sz="quarter" idx="12"/>
          </p:nvPr>
        </p:nvSpPr>
        <p:spPr/>
        <p:txBody>
          <a:bodyPr/>
          <a:lstStyle/>
          <a:p>
            <a:fld id="{2F62674D-6622-4DB8-A1D1-B921962ADB5D}" type="slidenum">
              <a:rPr lang="en-US" smtClean="0"/>
              <a:pPr/>
              <a:t>161</a:t>
            </a:fld>
            <a:endParaRPr lang="en-US"/>
          </a:p>
        </p:txBody>
      </p:sp>
      <p:sp>
        <p:nvSpPr>
          <p:cNvPr id="12" name="TextBox 11">
            <a:extLst>
              <a:ext uri="{FF2B5EF4-FFF2-40B4-BE49-F238E27FC236}">
                <a16:creationId xmlns:a16="http://schemas.microsoft.com/office/drawing/2014/main" id="{A4CC2BA0-F5C9-58D1-A23D-A91764D7B40A}"/>
              </a:ext>
            </a:extLst>
          </p:cNvPr>
          <p:cNvSpPr txBox="1"/>
          <p:nvPr/>
        </p:nvSpPr>
        <p:spPr>
          <a:xfrm>
            <a:off x="254541" y="2097024"/>
            <a:ext cx="6683587" cy="1938992"/>
          </a:xfrm>
          <a:prstGeom prst="rect">
            <a:avLst/>
          </a:prstGeom>
          <a:noFill/>
        </p:spPr>
        <p:txBody>
          <a:bodyPr wrap="square">
            <a:spAutoFit/>
          </a:bodyPr>
          <a:lstStyle/>
          <a:p>
            <a:pPr marL="342900" indent="-342900">
              <a:buFont typeface="Arial" panose="020B0604020202020204" pitchFamily="34" charset="0"/>
              <a:buChar char="•"/>
            </a:pPr>
            <a:r>
              <a:rPr lang="en-US" sz="2000" dirty="0"/>
              <a:t>The GD checklist must </a:t>
            </a:r>
            <a:r>
              <a:rPr lang="en-US" sz="2000"/>
              <a:t>be completed daily </a:t>
            </a:r>
            <a:r>
              <a:rPr lang="en-US" sz="2000" dirty="0"/>
              <a:t>for each shift for all GD activities. </a:t>
            </a:r>
          </a:p>
          <a:p>
            <a:pPr marL="342900" indent="-342900">
              <a:buFont typeface="Arial" panose="020B0604020202020204" pitchFamily="34" charset="0"/>
              <a:buChar char="•"/>
            </a:pPr>
            <a:r>
              <a:rPr lang="en-US" sz="2000" dirty="0"/>
              <a:t>Prior to GD activities commencing, on the site where activities are taking place and shall be signed by the Supervisor, GD Supervisor and all parties involved in the GD scope of work. </a:t>
            </a:r>
          </a:p>
        </p:txBody>
      </p:sp>
      <p:pic>
        <p:nvPicPr>
          <p:cNvPr id="3" name="Picture 6">
            <a:extLst>
              <a:ext uri="{FF2B5EF4-FFF2-40B4-BE49-F238E27FC236}">
                <a16:creationId xmlns:a16="http://schemas.microsoft.com/office/drawing/2014/main" id="{4345F4E1-1AD0-FADC-5EE2-2D244CD87D33}"/>
              </a:ext>
            </a:extLst>
          </p:cNvPr>
          <p:cNvPicPr>
            <a:picLocks noChangeAspect="1" noChangeArrowheads="1"/>
          </p:cNvPicPr>
          <p:nvPr/>
        </p:nvPicPr>
        <p:blipFill>
          <a:blip r:embed="rId2"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38573" y="21152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2DA1E891-EE03-C51C-6F21-20CC96750C5A}"/>
              </a:ext>
            </a:extLst>
          </p:cNvPr>
          <p:cNvPicPr>
            <a:picLocks noChangeAspect="1"/>
          </p:cNvPicPr>
          <p:nvPr/>
        </p:nvPicPr>
        <p:blipFill>
          <a:blip r:embed="rId3"/>
          <a:stretch>
            <a:fillRect/>
          </a:stretch>
        </p:blipFill>
        <p:spPr>
          <a:xfrm>
            <a:off x="7481469" y="78751"/>
            <a:ext cx="4181995" cy="5073240"/>
          </a:xfrm>
          <a:prstGeom prst="rect">
            <a:avLst/>
          </a:prstGeom>
        </p:spPr>
      </p:pic>
      <p:pic>
        <p:nvPicPr>
          <p:cNvPr id="18" name="Picture 17">
            <a:extLst>
              <a:ext uri="{FF2B5EF4-FFF2-40B4-BE49-F238E27FC236}">
                <a16:creationId xmlns:a16="http://schemas.microsoft.com/office/drawing/2014/main" id="{281F6EAA-42E0-6E2A-1098-F6C017FFD35B}"/>
              </a:ext>
            </a:extLst>
          </p:cNvPr>
          <p:cNvPicPr>
            <a:picLocks noChangeAspect="1"/>
          </p:cNvPicPr>
          <p:nvPr/>
        </p:nvPicPr>
        <p:blipFill>
          <a:blip r:embed="rId4"/>
          <a:stretch>
            <a:fillRect/>
          </a:stretch>
        </p:blipFill>
        <p:spPr>
          <a:xfrm>
            <a:off x="7481469" y="4879937"/>
            <a:ext cx="4181995" cy="1978063"/>
          </a:xfrm>
          <a:prstGeom prst="rect">
            <a:avLst/>
          </a:prstGeom>
        </p:spPr>
      </p:pic>
    </p:spTree>
    <p:extLst>
      <p:ext uri="{BB962C8B-B14F-4D97-AF65-F5344CB8AC3E}">
        <p14:creationId xmlns:p14="http://schemas.microsoft.com/office/powerpoint/2010/main" val="4021745540"/>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5793" y="375221"/>
            <a:ext cx="7177316" cy="944563"/>
          </a:xfrm>
        </p:spPr>
        <p:txBody>
          <a:bodyPr>
            <a:normAutofit/>
          </a:bodyPr>
          <a:lstStyle/>
          <a:p>
            <a:r>
              <a:rPr lang="en-US" dirty="0"/>
              <a:t>Before you go: </a:t>
            </a:r>
            <a:r>
              <a:rPr lang="en-CA" dirty="0"/>
              <a:t>GD Checklist</a:t>
            </a:r>
            <a:endParaRPr lang="en-US" dirty="0"/>
          </a:p>
        </p:txBody>
      </p:sp>
      <p:sp>
        <p:nvSpPr>
          <p:cNvPr id="12" name="Slide Number Placeholder 11">
            <a:extLst>
              <a:ext uri="{FF2B5EF4-FFF2-40B4-BE49-F238E27FC236}">
                <a16:creationId xmlns:a16="http://schemas.microsoft.com/office/drawing/2014/main" id="{43205D4D-4885-4503-A858-4C22917CF541}"/>
              </a:ext>
            </a:extLst>
          </p:cNvPr>
          <p:cNvSpPr>
            <a:spLocks noGrp="1"/>
          </p:cNvSpPr>
          <p:nvPr>
            <p:ph type="sldNum" sz="quarter" idx="12"/>
          </p:nvPr>
        </p:nvSpPr>
        <p:spPr/>
        <p:txBody>
          <a:bodyPr/>
          <a:lstStyle/>
          <a:p>
            <a:fld id="{2F62674D-6622-4DB8-A1D1-B921962ADB5D}" type="slidenum">
              <a:rPr lang="en-US" smtClean="0"/>
              <a:pPr/>
              <a:t>162</a:t>
            </a:fld>
            <a:endParaRPr lang="en-US"/>
          </a:p>
        </p:txBody>
      </p:sp>
      <p:sp>
        <p:nvSpPr>
          <p:cNvPr id="9" name="TextBox 8">
            <a:extLst>
              <a:ext uri="{FF2B5EF4-FFF2-40B4-BE49-F238E27FC236}">
                <a16:creationId xmlns:a16="http://schemas.microsoft.com/office/drawing/2014/main" id="{D952AFFE-2D1B-479C-8441-66F45AACD221}"/>
              </a:ext>
            </a:extLst>
          </p:cNvPr>
          <p:cNvSpPr txBox="1"/>
          <p:nvPr/>
        </p:nvSpPr>
        <p:spPr>
          <a:xfrm>
            <a:off x="611436" y="1483605"/>
            <a:ext cx="1014286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3C3D3E"/>
                </a:solidFill>
                <a:cs typeface="Arial"/>
              </a:rPr>
              <a:t>Please refer to the latest GD package while filling the checklist</a:t>
            </a:r>
          </a:p>
        </p:txBody>
      </p:sp>
      <p:pic>
        <p:nvPicPr>
          <p:cNvPr id="3" name="Picture 6">
            <a:extLst>
              <a:ext uri="{FF2B5EF4-FFF2-40B4-BE49-F238E27FC236}">
                <a16:creationId xmlns:a16="http://schemas.microsoft.com/office/drawing/2014/main" id="{DF1327ED-ECA3-5882-98CF-7ED925EBF92E}"/>
              </a:ext>
            </a:extLst>
          </p:cNvPr>
          <p:cNvPicPr>
            <a:picLocks noChangeAspect="1" noChangeArrowheads="1"/>
          </p:cNvPicPr>
          <p:nvPr/>
        </p:nvPicPr>
        <p:blipFill>
          <a:blip r:embed="rId2"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38573" y="21152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1FEAB2A5-4055-51BD-4BD3-FA5F4C6EC764}"/>
              </a:ext>
            </a:extLst>
          </p:cNvPr>
          <p:cNvPicPr>
            <a:picLocks noChangeAspect="1"/>
          </p:cNvPicPr>
          <p:nvPr/>
        </p:nvPicPr>
        <p:blipFill>
          <a:blip r:embed="rId3"/>
          <a:stretch>
            <a:fillRect/>
          </a:stretch>
        </p:blipFill>
        <p:spPr>
          <a:xfrm>
            <a:off x="1816675" y="2299692"/>
            <a:ext cx="8551801" cy="3877372"/>
          </a:xfrm>
          <a:prstGeom prst="rect">
            <a:avLst/>
          </a:prstGeom>
        </p:spPr>
      </p:pic>
    </p:spTree>
    <p:extLst>
      <p:ext uri="{BB962C8B-B14F-4D97-AF65-F5344CB8AC3E}">
        <p14:creationId xmlns:p14="http://schemas.microsoft.com/office/powerpoint/2010/main" val="3279229052"/>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53BC4-CE65-44D1-BFB2-4F344E19BB2E}"/>
              </a:ext>
            </a:extLst>
          </p:cNvPr>
          <p:cNvSpPr>
            <a:spLocks noGrp="1"/>
          </p:cNvSpPr>
          <p:nvPr>
            <p:ph type="title"/>
          </p:nvPr>
        </p:nvSpPr>
        <p:spPr>
          <a:xfrm>
            <a:off x="2718816" y="434582"/>
            <a:ext cx="7263384" cy="792520"/>
          </a:xfrm>
        </p:spPr>
        <p:txBody>
          <a:bodyPr/>
          <a:lstStyle/>
          <a:p>
            <a:r>
              <a:rPr lang="en-US" dirty="0"/>
              <a:t>Before you go: </a:t>
            </a:r>
            <a:r>
              <a:rPr lang="en-CA" dirty="0"/>
              <a:t>GD Checklist</a:t>
            </a:r>
            <a:endParaRPr lang="en-US" dirty="0"/>
          </a:p>
        </p:txBody>
      </p:sp>
      <p:sp>
        <p:nvSpPr>
          <p:cNvPr id="4" name="Slide Number Placeholder 3">
            <a:extLst>
              <a:ext uri="{FF2B5EF4-FFF2-40B4-BE49-F238E27FC236}">
                <a16:creationId xmlns:a16="http://schemas.microsoft.com/office/drawing/2014/main" id="{F4143077-555B-40A9-8E56-DE5B44609ECC}"/>
              </a:ext>
            </a:extLst>
          </p:cNvPr>
          <p:cNvSpPr>
            <a:spLocks noGrp="1"/>
          </p:cNvSpPr>
          <p:nvPr>
            <p:ph type="sldNum" sz="quarter" idx="12"/>
          </p:nvPr>
        </p:nvSpPr>
        <p:spPr/>
        <p:txBody>
          <a:bodyPr/>
          <a:lstStyle/>
          <a:p>
            <a:fld id="{2F62674D-6622-4DB8-A1D1-B921962ADB5D}" type="slidenum">
              <a:rPr lang="en-US" smtClean="0"/>
              <a:pPr/>
              <a:t>163</a:t>
            </a:fld>
            <a:endParaRPr lang="en-US"/>
          </a:p>
        </p:txBody>
      </p:sp>
      <p:sp>
        <p:nvSpPr>
          <p:cNvPr id="11" name="TextBox 10">
            <a:extLst>
              <a:ext uri="{FF2B5EF4-FFF2-40B4-BE49-F238E27FC236}">
                <a16:creationId xmlns:a16="http://schemas.microsoft.com/office/drawing/2014/main" id="{DD79D539-4DE3-8D43-A8E7-FC90B777C329}"/>
              </a:ext>
            </a:extLst>
          </p:cNvPr>
          <p:cNvSpPr txBox="1"/>
          <p:nvPr/>
        </p:nvSpPr>
        <p:spPr>
          <a:xfrm>
            <a:off x="1152144" y="1296559"/>
            <a:ext cx="10049256" cy="307777"/>
          </a:xfrm>
          <a:prstGeom prst="rect">
            <a:avLst/>
          </a:prstGeom>
          <a:noFill/>
        </p:spPr>
        <p:txBody>
          <a:bodyPr wrap="square" rtlCol="0">
            <a:spAutoFit/>
          </a:bodyPr>
          <a:lstStyle/>
          <a:p>
            <a:r>
              <a:rPr lang="en-US" sz="1400"/>
              <a:t>Ensure all verifications have been completed prior to checking yes, 4,8,10,15 and 18 </a:t>
            </a:r>
            <a:r>
              <a:rPr lang="en-US" sz="1400" b="1"/>
              <a:t>MUST BE FILLED OUT COMPLETELY </a:t>
            </a:r>
          </a:p>
        </p:txBody>
      </p:sp>
      <p:pic>
        <p:nvPicPr>
          <p:cNvPr id="3" name="Picture 6">
            <a:extLst>
              <a:ext uri="{FF2B5EF4-FFF2-40B4-BE49-F238E27FC236}">
                <a16:creationId xmlns:a16="http://schemas.microsoft.com/office/drawing/2014/main" id="{0E51B1BC-08E1-36DA-D782-E21DFD220275}"/>
              </a:ext>
            </a:extLst>
          </p:cNvPr>
          <p:cNvPicPr>
            <a:picLocks noChangeAspect="1" noChangeArrowheads="1"/>
          </p:cNvPicPr>
          <p:nvPr/>
        </p:nvPicPr>
        <p:blipFill>
          <a:blip r:embed="rId2"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38573" y="21152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037BDB86-642E-8327-2416-B34250D8D42F}"/>
              </a:ext>
            </a:extLst>
          </p:cNvPr>
          <p:cNvPicPr>
            <a:picLocks noChangeAspect="1"/>
          </p:cNvPicPr>
          <p:nvPr/>
        </p:nvPicPr>
        <p:blipFill>
          <a:blip r:embed="rId3"/>
          <a:stretch>
            <a:fillRect/>
          </a:stretch>
        </p:blipFill>
        <p:spPr>
          <a:xfrm>
            <a:off x="1332688" y="1719023"/>
            <a:ext cx="9173183" cy="3923019"/>
          </a:xfrm>
          <a:prstGeom prst="rect">
            <a:avLst/>
          </a:prstGeom>
        </p:spPr>
      </p:pic>
    </p:spTree>
    <p:extLst>
      <p:ext uri="{BB962C8B-B14F-4D97-AF65-F5344CB8AC3E}">
        <p14:creationId xmlns:p14="http://schemas.microsoft.com/office/powerpoint/2010/main" val="3699403717"/>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7F510-F718-406C-B59E-FF7576FCC51D}"/>
              </a:ext>
            </a:extLst>
          </p:cNvPr>
          <p:cNvSpPr>
            <a:spLocks noGrp="1"/>
          </p:cNvSpPr>
          <p:nvPr>
            <p:ph type="title"/>
          </p:nvPr>
        </p:nvSpPr>
        <p:spPr>
          <a:xfrm>
            <a:off x="2804160" y="391922"/>
            <a:ext cx="7574280" cy="1325563"/>
          </a:xfrm>
        </p:spPr>
        <p:txBody>
          <a:bodyPr/>
          <a:lstStyle/>
          <a:p>
            <a:r>
              <a:rPr lang="en-US" dirty="0"/>
              <a:t>Before you go: </a:t>
            </a:r>
            <a:r>
              <a:rPr lang="en-CA" dirty="0"/>
              <a:t>GD Checklist</a:t>
            </a:r>
            <a:endParaRPr lang="en-US" dirty="0"/>
          </a:p>
        </p:txBody>
      </p:sp>
      <p:sp>
        <p:nvSpPr>
          <p:cNvPr id="4" name="Slide Number Placeholder 3">
            <a:extLst>
              <a:ext uri="{FF2B5EF4-FFF2-40B4-BE49-F238E27FC236}">
                <a16:creationId xmlns:a16="http://schemas.microsoft.com/office/drawing/2014/main" id="{2A18D978-F813-42D3-997B-7924358562EA}"/>
              </a:ext>
            </a:extLst>
          </p:cNvPr>
          <p:cNvSpPr>
            <a:spLocks noGrp="1"/>
          </p:cNvSpPr>
          <p:nvPr>
            <p:ph type="sldNum" sz="quarter" idx="12"/>
          </p:nvPr>
        </p:nvSpPr>
        <p:spPr/>
        <p:txBody>
          <a:bodyPr/>
          <a:lstStyle/>
          <a:p>
            <a:fld id="{2F62674D-6622-4DB8-A1D1-B921962ADB5D}" type="slidenum">
              <a:rPr lang="en-US" smtClean="0"/>
              <a:pPr/>
              <a:t>164</a:t>
            </a:fld>
            <a:endParaRPr lang="en-US"/>
          </a:p>
        </p:txBody>
      </p:sp>
      <p:sp>
        <p:nvSpPr>
          <p:cNvPr id="7" name="TextBox 6">
            <a:extLst>
              <a:ext uri="{FF2B5EF4-FFF2-40B4-BE49-F238E27FC236}">
                <a16:creationId xmlns:a16="http://schemas.microsoft.com/office/drawing/2014/main" id="{3AA381ED-DFA7-A849-E48D-188E2B9BD598}"/>
              </a:ext>
            </a:extLst>
          </p:cNvPr>
          <p:cNvSpPr txBox="1"/>
          <p:nvPr/>
        </p:nvSpPr>
        <p:spPr>
          <a:xfrm>
            <a:off x="502920" y="1664208"/>
            <a:ext cx="11301984" cy="646331"/>
          </a:xfrm>
          <a:prstGeom prst="rect">
            <a:avLst/>
          </a:prstGeom>
          <a:noFill/>
        </p:spPr>
        <p:txBody>
          <a:bodyPr wrap="square" rtlCol="0">
            <a:spAutoFit/>
          </a:bodyPr>
          <a:lstStyle/>
          <a:p>
            <a:r>
              <a:rPr lang="en-US"/>
              <a:t>It is the responsibility of the Supervisor, GD Supervisor and the Permit receiver to verify all documentation is in place prior to signing onto the permit. </a:t>
            </a:r>
          </a:p>
        </p:txBody>
      </p:sp>
      <p:pic>
        <p:nvPicPr>
          <p:cNvPr id="3" name="Picture 6">
            <a:extLst>
              <a:ext uri="{FF2B5EF4-FFF2-40B4-BE49-F238E27FC236}">
                <a16:creationId xmlns:a16="http://schemas.microsoft.com/office/drawing/2014/main" id="{14986F61-F8A9-D26C-3765-2BB18813C035}"/>
              </a:ext>
            </a:extLst>
          </p:cNvPr>
          <p:cNvPicPr>
            <a:picLocks noChangeAspect="1" noChangeArrowheads="1"/>
          </p:cNvPicPr>
          <p:nvPr/>
        </p:nvPicPr>
        <p:blipFill>
          <a:blip r:embed="rId2"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38573" y="21152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D1BE7614-FAC3-B16D-881C-2B3E4BC28A17}"/>
              </a:ext>
            </a:extLst>
          </p:cNvPr>
          <p:cNvPicPr>
            <a:picLocks noChangeAspect="1"/>
          </p:cNvPicPr>
          <p:nvPr/>
        </p:nvPicPr>
        <p:blipFill>
          <a:blip r:embed="rId3"/>
          <a:stretch>
            <a:fillRect/>
          </a:stretch>
        </p:blipFill>
        <p:spPr>
          <a:xfrm>
            <a:off x="1070043" y="2504945"/>
            <a:ext cx="9883302" cy="2845267"/>
          </a:xfrm>
          <a:prstGeom prst="rect">
            <a:avLst/>
          </a:prstGeom>
        </p:spPr>
      </p:pic>
    </p:spTree>
    <p:extLst>
      <p:ext uri="{BB962C8B-B14F-4D97-AF65-F5344CB8AC3E}">
        <p14:creationId xmlns:p14="http://schemas.microsoft.com/office/powerpoint/2010/main" val="225767472"/>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1754E-19DF-408E-BF85-1DF2E2B6B9AE}"/>
              </a:ext>
            </a:extLst>
          </p:cNvPr>
          <p:cNvSpPr>
            <a:spLocks noGrp="1"/>
          </p:cNvSpPr>
          <p:nvPr>
            <p:ph type="title"/>
          </p:nvPr>
        </p:nvSpPr>
        <p:spPr>
          <a:xfrm>
            <a:off x="2336292" y="346837"/>
            <a:ext cx="7519416" cy="1325563"/>
          </a:xfrm>
        </p:spPr>
        <p:txBody>
          <a:bodyPr/>
          <a:lstStyle/>
          <a:p>
            <a:r>
              <a:rPr lang="en-US" dirty="0"/>
              <a:t>Before you go: </a:t>
            </a:r>
            <a:r>
              <a:rPr lang="en-CA" dirty="0"/>
              <a:t>GD Checklist</a:t>
            </a:r>
            <a:endParaRPr lang="en-US" dirty="0"/>
          </a:p>
        </p:txBody>
      </p:sp>
      <p:sp>
        <p:nvSpPr>
          <p:cNvPr id="4" name="Slide Number Placeholder 3">
            <a:extLst>
              <a:ext uri="{FF2B5EF4-FFF2-40B4-BE49-F238E27FC236}">
                <a16:creationId xmlns:a16="http://schemas.microsoft.com/office/drawing/2014/main" id="{E3596E13-2AA9-4237-935D-C4FB75D16DE2}"/>
              </a:ext>
            </a:extLst>
          </p:cNvPr>
          <p:cNvSpPr>
            <a:spLocks noGrp="1"/>
          </p:cNvSpPr>
          <p:nvPr>
            <p:ph type="sldNum" sz="quarter" idx="12"/>
          </p:nvPr>
        </p:nvSpPr>
        <p:spPr/>
        <p:txBody>
          <a:bodyPr/>
          <a:lstStyle/>
          <a:p>
            <a:fld id="{2F62674D-6622-4DB8-A1D1-B921962ADB5D}" type="slidenum">
              <a:rPr lang="en-US" smtClean="0"/>
              <a:pPr/>
              <a:t>165</a:t>
            </a:fld>
            <a:endParaRPr lang="en-US"/>
          </a:p>
        </p:txBody>
      </p:sp>
      <p:pic>
        <p:nvPicPr>
          <p:cNvPr id="10" name="Picture 9">
            <a:extLst>
              <a:ext uri="{FF2B5EF4-FFF2-40B4-BE49-F238E27FC236}">
                <a16:creationId xmlns:a16="http://schemas.microsoft.com/office/drawing/2014/main" id="{4DF72654-CEEB-6885-9D1A-D147C04184BE}"/>
              </a:ext>
            </a:extLst>
          </p:cNvPr>
          <p:cNvPicPr>
            <a:picLocks noChangeAspect="1"/>
          </p:cNvPicPr>
          <p:nvPr/>
        </p:nvPicPr>
        <p:blipFill>
          <a:blip r:embed="rId2"/>
          <a:stretch>
            <a:fillRect/>
          </a:stretch>
        </p:blipFill>
        <p:spPr>
          <a:xfrm>
            <a:off x="955548" y="3187111"/>
            <a:ext cx="9880092" cy="2748908"/>
          </a:xfrm>
          <a:prstGeom prst="rect">
            <a:avLst/>
          </a:prstGeom>
        </p:spPr>
      </p:pic>
      <p:sp>
        <p:nvSpPr>
          <p:cNvPr id="13" name="TextBox 12">
            <a:extLst>
              <a:ext uri="{FF2B5EF4-FFF2-40B4-BE49-F238E27FC236}">
                <a16:creationId xmlns:a16="http://schemas.microsoft.com/office/drawing/2014/main" id="{5E994315-6EDD-2C79-D372-0B79032D8FDF}"/>
              </a:ext>
            </a:extLst>
          </p:cNvPr>
          <p:cNvSpPr txBox="1"/>
          <p:nvPr/>
        </p:nvSpPr>
        <p:spPr>
          <a:xfrm>
            <a:off x="758952" y="1783080"/>
            <a:ext cx="11064240" cy="646331"/>
          </a:xfrm>
          <a:prstGeom prst="rect">
            <a:avLst/>
          </a:prstGeom>
          <a:noFill/>
        </p:spPr>
        <p:txBody>
          <a:bodyPr wrap="square" rtlCol="0">
            <a:spAutoFit/>
          </a:bodyPr>
          <a:lstStyle/>
          <a:p>
            <a:r>
              <a:rPr lang="en-US" dirty="0"/>
              <a:t>The following questions in section 2 of the Checklist are required to be completed at the work location with all parties involved. This is a pre-task review and should be completed concurrently with the task specific FLHA. </a:t>
            </a:r>
          </a:p>
        </p:txBody>
      </p:sp>
      <p:pic>
        <p:nvPicPr>
          <p:cNvPr id="3" name="Picture 6">
            <a:extLst>
              <a:ext uri="{FF2B5EF4-FFF2-40B4-BE49-F238E27FC236}">
                <a16:creationId xmlns:a16="http://schemas.microsoft.com/office/drawing/2014/main" id="{3D595911-393F-82A3-EEFA-6CEA503E9C95}"/>
              </a:ext>
            </a:extLst>
          </p:cNvPr>
          <p:cNvPicPr>
            <a:picLocks noChangeAspect="1" noChangeArrowheads="1"/>
          </p:cNvPicPr>
          <p:nvPr/>
        </p:nvPicPr>
        <p:blipFill>
          <a:blip r:embed="rId3"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38573" y="21152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861437"/>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C7A38-AA94-4F3D-8F88-AA9E95F7C260}"/>
              </a:ext>
            </a:extLst>
          </p:cNvPr>
          <p:cNvSpPr>
            <a:spLocks noGrp="1"/>
          </p:cNvSpPr>
          <p:nvPr>
            <p:ph type="title"/>
          </p:nvPr>
        </p:nvSpPr>
        <p:spPr>
          <a:xfrm>
            <a:off x="2525268" y="393926"/>
            <a:ext cx="6879336" cy="646331"/>
          </a:xfrm>
        </p:spPr>
        <p:txBody>
          <a:bodyPr>
            <a:normAutofit fontScale="90000"/>
          </a:bodyPr>
          <a:lstStyle/>
          <a:p>
            <a:r>
              <a:rPr lang="en-US" dirty="0"/>
              <a:t>Before you go: </a:t>
            </a:r>
            <a:r>
              <a:rPr lang="en-CA" dirty="0"/>
              <a:t>GD Checklist</a:t>
            </a:r>
            <a:endParaRPr lang="en-US" dirty="0"/>
          </a:p>
        </p:txBody>
      </p:sp>
      <p:sp>
        <p:nvSpPr>
          <p:cNvPr id="4" name="Slide Number Placeholder 3">
            <a:extLst>
              <a:ext uri="{FF2B5EF4-FFF2-40B4-BE49-F238E27FC236}">
                <a16:creationId xmlns:a16="http://schemas.microsoft.com/office/drawing/2014/main" id="{47F620E3-C3FD-4F6E-8B3E-81775B5814E9}"/>
              </a:ext>
            </a:extLst>
          </p:cNvPr>
          <p:cNvSpPr>
            <a:spLocks noGrp="1"/>
          </p:cNvSpPr>
          <p:nvPr>
            <p:ph type="sldNum" sz="quarter" idx="12"/>
          </p:nvPr>
        </p:nvSpPr>
        <p:spPr/>
        <p:txBody>
          <a:bodyPr/>
          <a:lstStyle/>
          <a:p>
            <a:fld id="{2F62674D-6622-4DB8-A1D1-B921962ADB5D}" type="slidenum">
              <a:rPr lang="en-US" smtClean="0"/>
              <a:pPr/>
              <a:t>166</a:t>
            </a:fld>
            <a:endParaRPr lang="en-US"/>
          </a:p>
        </p:txBody>
      </p:sp>
      <p:sp>
        <p:nvSpPr>
          <p:cNvPr id="9" name="TextBox 8">
            <a:extLst>
              <a:ext uri="{FF2B5EF4-FFF2-40B4-BE49-F238E27FC236}">
                <a16:creationId xmlns:a16="http://schemas.microsoft.com/office/drawing/2014/main" id="{74A70302-F2AB-AE2D-3DA6-90EA3652FDE0}"/>
              </a:ext>
            </a:extLst>
          </p:cNvPr>
          <p:cNvSpPr txBox="1"/>
          <p:nvPr/>
        </p:nvSpPr>
        <p:spPr>
          <a:xfrm>
            <a:off x="347472" y="1219200"/>
            <a:ext cx="11234928" cy="646331"/>
          </a:xfrm>
          <a:prstGeom prst="rect">
            <a:avLst/>
          </a:prstGeom>
          <a:noFill/>
        </p:spPr>
        <p:txBody>
          <a:bodyPr wrap="square" rtlCol="0">
            <a:spAutoFit/>
          </a:bodyPr>
          <a:lstStyle/>
          <a:p>
            <a:r>
              <a:rPr lang="en-US"/>
              <a:t>Upon review and verification, all workers must sign onto and acknowledge they are aware of all GD hazards and mitigations at location. </a:t>
            </a:r>
          </a:p>
        </p:txBody>
      </p:sp>
      <p:pic>
        <p:nvPicPr>
          <p:cNvPr id="3" name="Picture 6">
            <a:extLst>
              <a:ext uri="{FF2B5EF4-FFF2-40B4-BE49-F238E27FC236}">
                <a16:creationId xmlns:a16="http://schemas.microsoft.com/office/drawing/2014/main" id="{6F0C3428-01B3-0848-DE17-22EE33557161}"/>
              </a:ext>
            </a:extLst>
          </p:cNvPr>
          <p:cNvPicPr>
            <a:picLocks noChangeAspect="1" noChangeArrowheads="1"/>
          </p:cNvPicPr>
          <p:nvPr/>
        </p:nvPicPr>
        <p:blipFill>
          <a:blip r:embed="rId2"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38573" y="21152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ABDFEAD8-F491-2B40-AEBC-7F90737C60AD}"/>
              </a:ext>
            </a:extLst>
          </p:cNvPr>
          <p:cNvPicPr>
            <a:picLocks noChangeAspect="1"/>
          </p:cNvPicPr>
          <p:nvPr/>
        </p:nvPicPr>
        <p:blipFill>
          <a:blip r:embed="rId3"/>
          <a:stretch>
            <a:fillRect/>
          </a:stretch>
        </p:blipFill>
        <p:spPr>
          <a:xfrm>
            <a:off x="1060315" y="2533524"/>
            <a:ext cx="9951396" cy="2458945"/>
          </a:xfrm>
          <a:prstGeom prst="rect">
            <a:avLst/>
          </a:prstGeom>
        </p:spPr>
      </p:pic>
    </p:spTree>
    <p:extLst>
      <p:ext uri="{BB962C8B-B14F-4D97-AF65-F5344CB8AC3E}">
        <p14:creationId xmlns:p14="http://schemas.microsoft.com/office/powerpoint/2010/main" val="1330952747"/>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F2677-C897-4424-A5F2-B1BBD7BCDD20}"/>
              </a:ext>
            </a:extLst>
          </p:cNvPr>
          <p:cNvSpPr>
            <a:spLocks noGrp="1"/>
          </p:cNvSpPr>
          <p:nvPr>
            <p:ph type="title"/>
          </p:nvPr>
        </p:nvSpPr>
        <p:spPr>
          <a:xfrm>
            <a:off x="2813304" y="380206"/>
            <a:ext cx="8269224" cy="677291"/>
          </a:xfrm>
        </p:spPr>
        <p:txBody>
          <a:bodyPr>
            <a:normAutofit fontScale="90000"/>
          </a:bodyPr>
          <a:lstStyle/>
          <a:p>
            <a:r>
              <a:rPr lang="en-US"/>
              <a:t>BEFORE YOU GO: tailgate meeting</a:t>
            </a:r>
            <a:endParaRPr lang="fr-CA"/>
          </a:p>
        </p:txBody>
      </p:sp>
      <p:sp>
        <p:nvSpPr>
          <p:cNvPr id="3" name="Content Placeholder 2">
            <a:extLst>
              <a:ext uri="{FF2B5EF4-FFF2-40B4-BE49-F238E27FC236}">
                <a16:creationId xmlns:a16="http://schemas.microsoft.com/office/drawing/2014/main" id="{820CE41E-0645-4152-A178-C519BBD8F6EA}"/>
              </a:ext>
            </a:extLst>
          </p:cNvPr>
          <p:cNvSpPr>
            <a:spLocks noGrp="1"/>
          </p:cNvSpPr>
          <p:nvPr>
            <p:ph idx="1"/>
          </p:nvPr>
        </p:nvSpPr>
        <p:spPr/>
        <p:txBody>
          <a:bodyPr/>
          <a:lstStyle/>
          <a:p>
            <a:pPr marL="0" indent="0">
              <a:buNone/>
            </a:pPr>
            <a:r>
              <a:rPr lang="en-US">
                <a:solidFill>
                  <a:schemeClr val="tx2"/>
                </a:solidFill>
              </a:rPr>
              <a:t>Hold a tailgate meeting (in the field) with all those involved with the GD activities and discuss the following:</a:t>
            </a:r>
          </a:p>
          <a:p>
            <a:pPr marL="457189" lvl="1" indent="0">
              <a:buNone/>
            </a:pPr>
            <a:r>
              <a:rPr lang="en-US" sz="1600">
                <a:solidFill>
                  <a:schemeClr val="tx2"/>
                </a:solidFill>
              </a:rPr>
              <a:t>Roles and responsibilities</a:t>
            </a:r>
          </a:p>
          <a:p>
            <a:pPr marL="457189" lvl="1" indent="0">
              <a:buNone/>
            </a:pPr>
            <a:r>
              <a:rPr lang="en-US" sz="1600">
                <a:solidFill>
                  <a:schemeClr val="tx2"/>
                </a:solidFill>
              </a:rPr>
              <a:t>Existing and potential hazards</a:t>
            </a:r>
          </a:p>
          <a:p>
            <a:pPr marL="457189" lvl="1" indent="0">
              <a:buNone/>
            </a:pPr>
            <a:r>
              <a:rPr lang="en-US" sz="1600">
                <a:solidFill>
                  <a:schemeClr val="tx2"/>
                </a:solidFill>
              </a:rPr>
              <a:t>Permit requirements</a:t>
            </a:r>
          </a:p>
          <a:p>
            <a:pPr marL="457189" lvl="1" indent="0">
              <a:buNone/>
            </a:pPr>
            <a:r>
              <a:rPr lang="en-US" sz="1600">
                <a:solidFill>
                  <a:schemeClr val="tx2"/>
                </a:solidFill>
              </a:rPr>
              <a:t>Construction GD requirements</a:t>
            </a:r>
          </a:p>
          <a:p>
            <a:pPr marL="457189" lvl="1" indent="0">
              <a:buNone/>
            </a:pPr>
            <a:r>
              <a:rPr lang="en-US" sz="1600">
                <a:solidFill>
                  <a:schemeClr val="tx2"/>
                </a:solidFill>
              </a:rPr>
              <a:t>Incident / Emergency response procedures / muster points</a:t>
            </a:r>
          </a:p>
          <a:p>
            <a:pPr marL="457189" lvl="1" indent="0">
              <a:buNone/>
            </a:pPr>
            <a:r>
              <a:rPr lang="en-US" sz="1600">
                <a:solidFill>
                  <a:schemeClr val="tx2"/>
                </a:solidFill>
              </a:rPr>
              <a:t>Buried utilities located</a:t>
            </a:r>
          </a:p>
          <a:p>
            <a:pPr marL="457189" lvl="1" indent="0">
              <a:buNone/>
            </a:pPr>
            <a:r>
              <a:rPr lang="en-US" sz="1600">
                <a:solidFill>
                  <a:schemeClr val="tx2"/>
                </a:solidFill>
              </a:rPr>
              <a:t>Previously </a:t>
            </a:r>
            <a:r>
              <a:rPr lang="en-US" sz="1600" err="1">
                <a:solidFill>
                  <a:schemeClr val="tx2"/>
                </a:solidFill>
              </a:rPr>
              <a:t>hydrovaced</a:t>
            </a:r>
            <a:r>
              <a:rPr lang="en-US" sz="1600">
                <a:solidFill>
                  <a:schemeClr val="tx2"/>
                </a:solidFill>
              </a:rPr>
              <a:t> exposure points</a:t>
            </a:r>
          </a:p>
          <a:p>
            <a:pPr marL="457189" lvl="1" indent="0">
              <a:buNone/>
            </a:pPr>
            <a:r>
              <a:rPr lang="en-US" sz="1600">
                <a:solidFill>
                  <a:schemeClr val="tx2"/>
                </a:solidFill>
              </a:rPr>
              <a:t>Swept area boundaries</a:t>
            </a:r>
          </a:p>
          <a:p>
            <a:pPr marL="457189" lvl="1" indent="0">
              <a:buNone/>
            </a:pPr>
            <a:r>
              <a:rPr lang="en-US" sz="1600">
                <a:solidFill>
                  <a:schemeClr val="tx2"/>
                </a:solidFill>
              </a:rPr>
              <a:t>Crossing / proximity agreements</a:t>
            </a:r>
          </a:p>
          <a:p>
            <a:pPr marL="457189" lvl="1" indent="0">
              <a:buNone/>
            </a:pPr>
            <a:endParaRPr lang="en-US" sz="1600">
              <a:solidFill>
                <a:schemeClr val="tx2"/>
              </a:solidFill>
            </a:endParaRPr>
          </a:p>
        </p:txBody>
      </p:sp>
      <p:sp>
        <p:nvSpPr>
          <p:cNvPr id="4" name="Slide Number Placeholder 3">
            <a:extLst>
              <a:ext uri="{FF2B5EF4-FFF2-40B4-BE49-F238E27FC236}">
                <a16:creationId xmlns:a16="http://schemas.microsoft.com/office/drawing/2014/main" id="{F3B980B0-F958-4012-A4EC-D28C262C1320}"/>
              </a:ext>
            </a:extLst>
          </p:cNvPr>
          <p:cNvSpPr>
            <a:spLocks noGrp="1"/>
          </p:cNvSpPr>
          <p:nvPr>
            <p:ph type="sldNum" sz="quarter" idx="12"/>
          </p:nvPr>
        </p:nvSpPr>
        <p:spPr/>
        <p:txBody>
          <a:bodyPr/>
          <a:lstStyle/>
          <a:p>
            <a:fld id="{2F62674D-6622-4DB8-A1D1-B921962ADB5D}" type="slidenum">
              <a:rPr lang="en-US" smtClean="0"/>
              <a:pPr/>
              <a:t>167</a:t>
            </a:fld>
            <a:endParaRPr lang="en-US"/>
          </a:p>
        </p:txBody>
      </p:sp>
      <p:pic>
        <p:nvPicPr>
          <p:cNvPr id="6" name="Picture 5">
            <a:extLst>
              <a:ext uri="{FF2B5EF4-FFF2-40B4-BE49-F238E27FC236}">
                <a16:creationId xmlns:a16="http://schemas.microsoft.com/office/drawing/2014/main" id="{13289EC2-C4F6-F64D-26F5-177E6F4DCC3F}"/>
              </a:ext>
            </a:extLst>
          </p:cNvPr>
          <p:cNvPicPr>
            <a:picLocks noChangeAspect="1"/>
          </p:cNvPicPr>
          <p:nvPr/>
        </p:nvPicPr>
        <p:blipFill>
          <a:blip r:embed="rId2"/>
          <a:stretch>
            <a:fillRect/>
          </a:stretch>
        </p:blipFill>
        <p:spPr>
          <a:xfrm>
            <a:off x="0" y="5349836"/>
            <a:ext cx="12192000" cy="1066884"/>
          </a:xfrm>
          <a:prstGeom prst="rect">
            <a:avLst/>
          </a:prstGeom>
        </p:spPr>
      </p:pic>
      <p:pic>
        <p:nvPicPr>
          <p:cNvPr id="8" name="Picture 7">
            <a:extLst>
              <a:ext uri="{FF2B5EF4-FFF2-40B4-BE49-F238E27FC236}">
                <a16:creationId xmlns:a16="http://schemas.microsoft.com/office/drawing/2014/main" id="{E97D5484-28DF-3662-B69B-BB92DFEE4CEA}"/>
              </a:ext>
            </a:extLst>
          </p:cNvPr>
          <p:cNvPicPr>
            <a:picLocks noChangeAspect="1"/>
          </p:cNvPicPr>
          <p:nvPr/>
        </p:nvPicPr>
        <p:blipFill>
          <a:blip r:embed="rId3"/>
          <a:stretch>
            <a:fillRect/>
          </a:stretch>
        </p:blipFill>
        <p:spPr>
          <a:xfrm>
            <a:off x="8923845" y="2480957"/>
            <a:ext cx="2932125" cy="2683638"/>
          </a:xfrm>
          <a:prstGeom prst="rect">
            <a:avLst/>
          </a:prstGeom>
        </p:spPr>
      </p:pic>
      <p:pic>
        <p:nvPicPr>
          <p:cNvPr id="5" name="Picture 6">
            <a:extLst>
              <a:ext uri="{FF2B5EF4-FFF2-40B4-BE49-F238E27FC236}">
                <a16:creationId xmlns:a16="http://schemas.microsoft.com/office/drawing/2014/main" id="{0AE541A1-73EB-B5D4-1B01-B50B5E763FEB}"/>
              </a:ext>
            </a:extLst>
          </p:cNvPr>
          <p:cNvPicPr>
            <a:picLocks noChangeAspect="1" noChangeArrowheads="1"/>
          </p:cNvPicPr>
          <p:nvPr/>
        </p:nvPicPr>
        <p:blipFill>
          <a:blip r:embed="rId4"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38573" y="21152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1897781"/>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15299-F465-4D44-8B7D-E8FA3212A704}"/>
              </a:ext>
            </a:extLst>
          </p:cNvPr>
          <p:cNvSpPr>
            <a:spLocks noGrp="1"/>
          </p:cNvSpPr>
          <p:nvPr>
            <p:ph type="title"/>
          </p:nvPr>
        </p:nvSpPr>
        <p:spPr>
          <a:xfrm>
            <a:off x="3078480" y="349663"/>
            <a:ext cx="7940040" cy="924179"/>
          </a:xfrm>
        </p:spPr>
        <p:txBody>
          <a:bodyPr>
            <a:normAutofit fontScale="90000"/>
          </a:bodyPr>
          <a:lstStyle/>
          <a:p>
            <a:r>
              <a:rPr lang="en-US"/>
              <a:t>BEFORE YOU GO: GD Walkthrough</a:t>
            </a:r>
          </a:p>
        </p:txBody>
      </p:sp>
      <p:sp>
        <p:nvSpPr>
          <p:cNvPr id="3" name="Content Placeholder 2">
            <a:extLst>
              <a:ext uri="{FF2B5EF4-FFF2-40B4-BE49-F238E27FC236}">
                <a16:creationId xmlns:a16="http://schemas.microsoft.com/office/drawing/2014/main" id="{B1511F7D-08B4-4630-803E-0FAAF50B7BAA}"/>
              </a:ext>
            </a:extLst>
          </p:cNvPr>
          <p:cNvSpPr>
            <a:spLocks noGrp="1"/>
          </p:cNvSpPr>
          <p:nvPr>
            <p:ph idx="1"/>
          </p:nvPr>
        </p:nvSpPr>
        <p:spPr/>
        <p:txBody>
          <a:bodyPr>
            <a:normAutofit/>
          </a:bodyPr>
          <a:lstStyle/>
          <a:p>
            <a:pPr marL="0" indent="0">
              <a:buNone/>
            </a:pPr>
            <a:r>
              <a:rPr lang="en-US" sz="1400">
                <a:solidFill>
                  <a:schemeClr val="tx2"/>
                </a:solidFill>
              </a:rPr>
              <a:t>Complete a walkthrough of the GD work area immediately prior to commencing GD activity with all personnel involved in the ground disturbance, reviewing locate sketches and verify staking and marking complies with the DPP. Complete an FLHA with all parties involved, identify the hazards and mitigations of the work task and sign off on the FLHA.</a:t>
            </a:r>
          </a:p>
          <a:p>
            <a:pPr marL="0" indent="0">
              <a:buNone/>
            </a:pPr>
            <a:endParaRPr lang="en-US" sz="1400">
              <a:solidFill>
                <a:schemeClr val="tx2"/>
              </a:solidFill>
            </a:endParaRPr>
          </a:p>
        </p:txBody>
      </p:sp>
      <p:sp>
        <p:nvSpPr>
          <p:cNvPr id="4" name="Slide Number Placeholder 3">
            <a:extLst>
              <a:ext uri="{FF2B5EF4-FFF2-40B4-BE49-F238E27FC236}">
                <a16:creationId xmlns:a16="http://schemas.microsoft.com/office/drawing/2014/main" id="{2C5FBF0A-33AE-410E-B4E2-D31C8519B93A}"/>
              </a:ext>
            </a:extLst>
          </p:cNvPr>
          <p:cNvSpPr>
            <a:spLocks noGrp="1"/>
          </p:cNvSpPr>
          <p:nvPr>
            <p:ph type="sldNum" sz="quarter" idx="12"/>
          </p:nvPr>
        </p:nvSpPr>
        <p:spPr/>
        <p:txBody>
          <a:bodyPr/>
          <a:lstStyle/>
          <a:p>
            <a:fld id="{2F62674D-6622-4DB8-A1D1-B921962ADB5D}" type="slidenum">
              <a:rPr lang="en-US" smtClean="0"/>
              <a:pPr/>
              <a:t>168</a:t>
            </a:fld>
            <a:endParaRPr lang="en-US"/>
          </a:p>
        </p:txBody>
      </p:sp>
      <p:pic>
        <p:nvPicPr>
          <p:cNvPr id="6" name="Picture 5">
            <a:extLst>
              <a:ext uri="{FF2B5EF4-FFF2-40B4-BE49-F238E27FC236}">
                <a16:creationId xmlns:a16="http://schemas.microsoft.com/office/drawing/2014/main" id="{D0500E12-27BD-747D-0763-5E31795A58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0489" y="2512193"/>
            <a:ext cx="5274644" cy="3397718"/>
          </a:xfrm>
          <a:prstGeom prst="rect">
            <a:avLst/>
          </a:prstGeom>
        </p:spPr>
      </p:pic>
      <p:pic>
        <p:nvPicPr>
          <p:cNvPr id="8" name="Picture 7">
            <a:extLst>
              <a:ext uri="{FF2B5EF4-FFF2-40B4-BE49-F238E27FC236}">
                <a16:creationId xmlns:a16="http://schemas.microsoft.com/office/drawing/2014/main" id="{EA434895-F526-9AFA-44D5-636C1E8E84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15573" y="2512193"/>
            <a:ext cx="5723823" cy="3397719"/>
          </a:xfrm>
          <a:prstGeom prst="rect">
            <a:avLst/>
          </a:prstGeom>
        </p:spPr>
      </p:pic>
      <p:pic>
        <p:nvPicPr>
          <p:cNvPr id="5" name="Picture 6">
            <a:extLst>
              <a:ext uri="{FF2B5EF4-FFF2-40B4-BE49-F238E27FC236}">
                <a16:creationId xmlns:a16="http://schemas.microsoft.com/office/drawing/2014/main" id="{C764CBB6-4993-DC2F-834B-B5B9D22FAB3E}"/>
              </a:ext>
            </a:extLst>
          </p:cNvPr>
          <p:cNvPicPr>
            <a:picLocks noChangeAspect="1" noChangeArrowheads="1"/>
          </p:cNvPicPr>
          <p:nvPr/>
        </p:nvPicPr>
        <p:blipFill>
          <a:blip r:embed="rId4"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38573" y="21152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2595276"/>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34BC7-F78A-45A3-9ED7-58372FF15222}"/>
              </a:ext>
            </a:extLst>
          </p:cNvPr>
          <p:cNvSpPr>
            <a:spLocks noGrp="1"/>
          </p:cNvSpPr>
          <p:nvPr>
            <p:ph type="title"/>
          </p:nvPr>
        </p:nvSpPr>
        <p:spPr>
          <a:xfrm>
            <a:off x="2447544" y="362966"/>
            <a:ext cx="8561832" cy="659003"/>
          </a:xfrm>
        </p:spPr>
        <p:txBody>
          <a:bodyPr>
            <a:normAutofit fontScale="90000"/>
          </a:bodyPr>
          <a:lstStyle/>
          <a:p>
            <a:r>
              <a:rPr lang="en-US">
                <a:latin typeface="+mn-lt"/>
                <a:ea typeface="+mn-ea"/>
                <a:cs typeface="+mn-cs"/>
              </a:rPr>
              <a:t>Before you go – ask yourself…..</a:t>
            </a:r>
            <a:endParaRPr lang="en-US"/>
          </a:p>
        </p:txBody>
      </p:sp>
      <p:sp>
        <p:nvSpPr>
          <p:cNvPr id="3" name="Content Placeholder 2">
            <a:extLst>
              <a:ext uri="{FF2B5EF4-FFF2-40B4-BE49-F238E27FC236}">
                <a16:creationId xmlns:a16="http://schemas.microsoft.com/office/drawing/2014/main" id="{895FF28C-743F-402F-8B4E-7F23E79ED3EE}"/>
              </a:ext>
            </a:extLst>
          </p:cNvPr>
          <p:cNvSpPr>
            <a:spLocks noGrp="1"/>
          </p:cNvSpPr>
          <p:nvPr>
            <p:ph idx="1"/>
          </p:nvPr>
        </p:nvSpPr>
        <p:spPr>
          <a:xfrm>
            <a:off x="620489" y="1177449"/>
            <a:ext cx="11118907" cy="4784440"/>
          </a:xfrm>
        </p:spPr>
        <p:txBody>
          <a:bodyPr>
            <a:normAutofit fontScale="55000" lnSpcReduction="20000"/>
          </a:bodyPr>
          <a:lstStyle/>
          <a:p>
            <a:pPr marL="0" indent="0">
              <a:lnSpc>
                <a:spcPct val="120000"/>
              </a:lnSpc>
              <a:spcBef>
                <a:spcPts val="300"/>
              </a:spcBef>
              <a:buNone/>
              <a:defRPr/>
            </a:pPr>
            <a:r>
              <a:rPr lang="en-US">
                <a:solidFill>
                  <a:srgbClr val="3C3D3E"/>
                </a:solidFill>
              </a:rPr>
              <a:t>What is your scope of work today?</a:t>
            </a:r>
          </a:p>
          <a:p>
            <a:pPr marL="0" indent="0">
              <a:lnSpc>
                <a:spcPct val="120000"/>
              </a:lnSpc>
              <a:spcBef>
                <a:spcPts val="300"/>
              </a:spcBef>
              <a:buNone/>
              <a:defRPr/>
            </a:pPr>
            <a:r>
              <a:rPr lang="en-US">
                <a:solidFill>
                  <a:srgbClr val="3C3D3E"/>
                </a:solidFill>
              </a:rPr>
              <a:t>Is your work within 30 m of any known utilities?</a:t>
            </a:r>
          </a:p>
          <a:p>
            <a:pPr marL="0" indent="0">
              <a:lnSpc>
                <a:spcPct val="120000"/>
              </a:lnSpc>
              <a:spcBef>
                <a:spcPts val="300"/>
              </a:spcBef>
              <a:buNone/>
              <a:defRPr/>
            </a:pPr>
            <a:r>
              <a:rPr lang="en-US">
                <a:solidFill>
                  <a:srgbClr val="3C3D3E"/>
                </a:solidFill>
              </a:rPr>
              <a:t>Are you "breaking the ground"?</a:t>
            </a:r>
          </a:p>
          <a:p>
            <a:pPr marL="0" indent="0">
              <a:lnSpc>
                <a:spcPct val="120000"/>
              </a:lnSpc>
              <a:spcBef>
                <a:spcPts val="300"/>
              </a:spcBef>
              <a:buNone/>
              <a:defRPr/>
            </a:pPr>
            <a:r>
              <a:rPr lang="en-US">
                <a:solidFill>
                  <a:srgbClr val="3C3D3E"/>
                </a:solidFill>
              </a:rPr>
              <a:t>Are you driving over utilities?</a:t>
            </a:r>
          </a:p>
          <a:p>
            <a:pPr marL="0" indent="0">
              <a:lnSpc>
                <a:spcPct val="120000"/>
              </a:lnSpc>
              <a:spcBef>
                <a:spcPts val="300"/>
              </a:spcBef>
              <a:buNone/>
              <a:defRPr/>
            </a:pPr>
            <a:r>
              <a:rPr lang="en-US">
                <a:solidFill>
                  <a:srgbClr val="3C3D3E"/>
                </a:solidFill>
              </a:rPr>
              <a:t>Are you crossing any utilities?</a:t>
            </a:r>
          </a:p>
          <a:p>
            <a:pPr marL="0" indent="0">
              <a:lnSpc>
                <a:spcPct val="120000"/>
              </a:lnSpc>
              <a:spcBef>
                <a:spcPts val="300"/>
              </a:spcBef>
              <a:buNone/>
              <a:defRPr/>
            </a:pPr>
            <a:r>
              <a:rPr lang="en-US">
                <a:solidFill>
                  <a:srgbClr val="3C3D3E"/>
                </a:solidFill>
              </a:rPr>
              <a:t>Are utilities running parallel / adjacent to your work area / access road?</a:t>
            </a:r>
          </a:p>
          <a:p>
            <a:pPr marL="0" indent="0">
              <a:lnSpc>
                <a:spcPct val="120000"/>
              </a:lnSpc>
              <a:spcBef>
                <a:spcPts val="300"/>
              </a:spcBef>
              <a:buNone/>
              <a:defRPr/>
            </a:pPr>
            <a:r>
              <a:rPr lang="en-US">
                <a:solidFill>
                  <a:srgbClr val="3C3D3E"/>
                </a:solidFill>
              </a:rPr>
              <a:t>Are the sweeps partial or full? Do they cover your work scope?</a:t>
            </a:r>
          </a:p>
          <a:p>
            <a:pPr marL="0" indent="0">
              <a:lnSpc>
                <a:spcPct val="120000"/>
              </a:lnSpc>
              <a:spcBef>
                <a:spcPts val="300"/>
              </a:spcBef>
              <a:buNone/>
              <a:defRPr/>
            </a:pPr>
            <a:r>
              <a:rPr lang="en-US">
                <a:solidFill>
                  <a:srgbClr val="3C3D3E"/>
                </a:solidFill>
              </a:rPr>
              <a:t>Are the utilities staked around your work area (centerline every 10 m, buffer zone every 20 m)?</a:t>
            </a:r>
          </a:p>
          <a:p>
            <a:pPr marL="0" indent="0">
              <a:lnSpc>
                <a:spcPct val="120000"/>
              </a:lnSpc>
              <a:spcBef>
                <a:spcPts val="300"/>
              </a:spcBef>
              <a:buNone/>
              <a:defRPr/>
            </a:pPr>
            <a:r>
              <a:rPr lang="en-US">
                <a:solidFill>
                  <a:srgbClr val="3C3D3E"/>
                </a:solidFill>
              </a:rPr>
              <a:t>Are the utility stakes visible and in good condition?</a:t>
            </a:r>
          </a:p>
          <a:p>
            <a:pPr marL="0" indent="0">
              <a:lnSpc>
                <a:spcPct val="120000"/>
              </a:lnSpc>
              <a:spcBef>
                <a:spcPts val="300"/>
              </a:spcBef>
              <a:buNone/>
              <a:defRPr/>
            </a:pPr>
            <a:r>
              <a:rPr lang="en-US">
                <a:solidFill>
                  <a:srgbClr val="3C3D3E"/>
                </a:solidFill>
              </a:rPr>
              <a:t>Do you understand what the utilities stakes are telling you?</a:t>
            </a:r>
          </a:p>
          <a:p>
            <a:pPr marL="0" indent="0">
              <a:lnSpc>
                <a:spcPct val="120000"/>
              </a:lnSpc>
              <a:spcBef>
                <a:spcPts val="300"/>
              </a:spcBef>
              <a:buNone/>
              <a:defRPr/>
            </a:pPr>
            <a:r>
              <a:rPr lang="en-US">
                <a:solidFill>
                  <a:srgbClr val="3C3D3E"/>
                </a:solidFill>
              </a:rPr>
              <a:t>Have the utilities been daylighted?</a:t>
            </a:r>
          </a:p>
          <a:p>
            <a:pPr marL="0" indent="0">
              <a:lnSpc>
                <a:spcPct val="120000"/>
              </a:lnSpc>
              <a:spcBef>
                <a:spcPts val="300"/>
              </a:spcBef>
              <a:buNone/>
              <a:defRPr/>
            </a:pPr>
            <a:r>
              <a:rPr lang="en-US">
                <a:solidFill>
                  <a:srgbClr val="3C3D3E"/>
                </a:solidFill>
              </a:rPr>
              <a:t>What are your limits of approach?</a:t>
            </a:r>
          </a:p>
          <a:p>
            <a:pPr marL="0" indent="0">
              <a:lnSpc>
                <a:spcPct val="120000"/>
              </a:lnSpc>
              <a:spcBef>
                <a:spcPts val="300"/>
              </a:spcBef>
              <a:buNone/>
              <a:defRPr/>
            </a:pPr>
            <a:r>
              <a:rPr lang="en-US">
                <a:solidFill>
                  <a:srgbClr val="3C3D3E"/>
                </a:solidFill>
              </a:rPr>
              <a:t>Do you have the required field issued permits?</a:t>
            </a:r>
          </a:p>
          <a:p>
            <a:pPr marL="0" indent="0">
              <a:lnSpc>
                <a:spcPct val="120000"/>
              </a:lnSpc>
              <a:spcBef>
                <a:spcPts val="300"/>
              </a:spcBef>
              <a:buNone/>
              <a:defRPr/>
            </a:pPr>
            <a:r>
              <a:rPr lang="en-US">
                <a:solidFill>
                  <a:srgbClr val="3C3D3E"/>
                </a:solidFill>
              </a:rPr>
              <a:t>Do you need TM, Enbridge, </a:t>
            </a:r>
            <a:r>
              <a:rPr lang="en-US" err="1">
                <a:solidFill>
                  <a:srgbClr val="3C3D3E"/>
                </a:solidFill>
              </a:rPr>
              <a:t>Telus</a:t>
            </a:r>
            <a:r>
              <a:rPr lang="en-US">
                <a:solidFill>
                  <a:srgbClr val="3C3D3E"/>
                </a:solidFill>
              </a:rPr>
              <a:t>, BC Hydro, inspector(s)?</a:t>
            </a:r>
          </a:p>
          <a:p>
            <a:pPr marL="0" indent="0">
              <a:lnSpc>
                <a:spcPct val="120000"/>
              </a:lnSpc>
              <a:spcBef>
                <a:spcPts val="300"/>
              </a:spcBef>
              <a:buNone/>
              <a:defRPr/>
            </a:pPr>
            <a:r>
              <a:rPr lang="en-US">
                <a:solidFill>
                  <a:srgbClr val="3C3D3E"/>
                </a:solidFill>
              </a:rPr>
              <a:t>Are you ready to complete your GD Permit?</a:t>
            </a:r>
          </a:p>
          <a:p>
            <a:pPr marL="0" indent="0">
              <a:lnSpc>
                <a:spcPct val="120000"/>
              </a:lnSpc>
              <a:spcBef>
                <a:spcPts val="300"/>
              </a:spcBef>
              <a:buNone/>
              <a:defRPr/>
            </a:pPr>
            <a:endParaRPr lang="en-US" b="1" i="1">
              <a:solidFill>
                <a:srgbClr val="FF0000"/>
              </a:solidFill>
              <a:latin typeface="Arial"/>
            </a:endParaRPr>
          </a:p>
          <a:p>
            <a:pPr marL="0" indent="0">
              <a:spcBef>
                <a:spcPts val="300"/>
              </a:spcBef>
              <a:buClr>
                <a:schemeClr val="accent2"/>
              </a:buClr>
              <a:buNone/>
              <a:defRPr/>
            </a:pPr>
            <a:r>
              <a:rPr lang="en-US" b="1" i="1">
                <a:solidFill>
                  <a:schemeClr val="tx1"/>
                </a:solidFill>
                <a:latin typeface="Arial"/>
              </a:rPr>
              <a:t>If you do not know, ASK your Supervisor. </a:t>
            </a:r>
          </a:p>
        </p:txBody>
      </p:sp>
      <p:sp>
        <p:nvSpPr>
          <p:cNvPr id="4" name="Slide Number Placeholder 3">
            <a:extLst>
              <a:ext uri="{FF2B5EF4-FFF2-40B4-BE49-F238E27FC236}">
                <a16:creationId xmlns:a16="http://schemas.microsoft.com/office/drawing/2014/main" id="{2CC8D281-D1D9-4BC3-845C-E3801E80A79F}"/>
              </a:ext>
            </a:extLst>
          </p:cNvPr>
          <p:cNvSpPr>
            <a:spLocks noGrp="1"/>
          </p:cNvSpPr>
          <p:nvPr>
            <p:ph type="sldNum" sz="quarter" idx="12"/>
          </p:nvPr>
        </p:nvSpPr>
        <p:spPr/>
        <p:txBody>
          <a:bodyPr/>
          <a:lstStyle/>
          <a:p>
            <a:fld id="{2F62674D-6622-4DB8-A1D1-B921962ADB5D}" type="slidenum">
              <a:rPr lang="en-US" smtClean="0"/>
              <a:pPr/>
              <a:t>169</a:t>
            </a:fld>
            <a:endParaRPr lang="en-US"/>
          </a:p>
        </p:txBody>
      </p:sp>
      <p:pic>
        <p:nvPicPr>
          <p:cNvPr id="7" name="Picture 6">
            <a:extLst>
              <a:ext uri="{FF2B5EF4-FFF2-40B4-BE49-F238E27FC236}">
                <a16:creationId xmlns:a16="http://schemas.microsoft.com/office/drawing/2014/main" id="{7A33835A-3CB7-1AF6-DD0A-5F131F8325F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90436" y="1219200"/>
            <a:ext cx="3182382" cy="2448668"/>
          </a:xfrm>
          <a:prstGeom prst="rect">
            <a:avLst/>
          </a:prstGeom>
        </p:spPr>
      </p:pic>
      <p:pic>
        <p:nvPicPr>
          <p:cNvPr id="9" name="Picture 8">
            <a:extLst>
              <a:ext uri="{FF2B5EF4-FFF2-40B4-BE49-F238E27FC236}">
                <a16:creationId xmlns:a16="http://schemas.microsoft.com/office/drawing/2014/main" id="{4FFD2BFB-08CD-3AA6-2CE4-DC77101F1183}"/>
              </a:ext>
            </a:extLst>
          </p:cNvPr>
          <p:cNvPicPr>
            <a:picLocks noChangeAspect="1"/>
          </p:cNvPicPr>
          <p:nvPr/>
        </p:nvPicPr>
        <p:blipFill>
          <a:blip r:embed="rId3"/>
          <a:stretch>
            <a:fillRect/>
          </a:stretch>
        </p:blipFill>
        <p:spPr>
          <a:xfrm>
            <a:off x="6565392" y="4663440"/>
            <a:ext cx="5174004" cy="1298449"/>
          </a:xfrm>
          <a:prstGeom prst="rect">
            <a:avLst/>
          </a:prstGeom>
        </p:spPr>
      </p:pic>
      <p:pic>
        <p:nvPicPr>
          <p:cNvPr id="5" name="Picture 6">
            <a:extLst>
              <a:ext uri="{FF2B5EF4-FFF2-40B4-BE49-F238E27FC236}">
                <a16:creationId xmlns:a16="http://schemas.microsoft.com/office/drawing/2014/main" id="{11F5A198-9A98-5AB0-0D77-FCADAFB81940}"/>
              </a:ext>
            </a:extLst>
          </p:cNvPr>
          <p:cNvPicPr>
            <a:picLocks noChangeAspect="1" noChangeArrowheads="1"/>
          </p:cNvPicPr>
          <p:nvPr/>
        </p:nvPicPr>
        <p:blipFill>
          <a:blip r:embed="rId4"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38573" y="21152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3215258"/>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green mountains with trees&#10;&#10;Description automatically generated">
            <a:extLst>
              <a:ext uri="{FF2B5EF4-FFF2-40B4-BE49-F238E27FC236}">
                <a16:creationId xmlns:a16="http://schemas.microsoft.com/office/drawing/2014/main" id="{11FCF158-71E7-7284-F259-CF943599E1E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66565" y="4325051"/>
            <a:ext cx="3014999" cy="1589308"/>
          </a:xfrm>
          <a:prstGeom prst="rect">
            <a:avLst/>
          </a:prstGeom>
          <a:effectLst>
            <a:glow rad="101600">
              <a:schemeClr val="bg1">
                <a:alpha val="60000"/>
              </a:schemeClr>
            </a:glow>
          </a:effectLst>
        </p:spPr>
      </p:pic>
      <p:sp>
        <p:nvSpPr>
          <p:cNvPr id="15" name="TextBox 14">
            <a:extLst>
              <a:ext uri="{FF2B5EF4-FFF2-40B4-BE49-F238E27FC236}">
                <a16:creationId xmlns:a16="http://schemas.microsoft.com/office/drawing/2014/main" id="{0A8104BE-9528-CA3E-EC6E-77D7D5474766}"/>
              </a:ext>
            </a:extLst>
          </p:cNvPr>
          <p:cNvSpPr txBox="1"/>
          <p:nvPr/>
        </p:nvSpPr>
        <p:spPr>
          <a:xfrm>
            <a:off x="369914" y="4138833"/>
            <a:ext cx="5179545" cy="1238801"/>
          </a:xfrm>
          <a:prstGeom prst="rect">
            <a:avLst/>
          </a:prstGeom>
          <a:noFill/>
        </p:spPr>
        <p:txBody>
          <a:bodyPr wrap="square">
            <a:spAutoFit/>
          </a:bodyPr>
          <a:lstStyle/>
          <a:p>
            <a:pPr marL="64135" marR="0" algn="just">
              <a:spcBef>
                <a:spcPts val="0"/>
              </a:spcBef>
              <a:spcAft>
                <a:spcPts val="500"/>
              </a:spcAft>
              <a:tabLst>
                <a:tab pos="419100" algn="l"/>
                <a:tab pos="5760720" algn="r"/>
              </a:tabLst>
            </a:pPr>
            <a:r>
              <a:rPr lang="en-US" sz="600">
                <a:solidFill>
                  <a:schemeClr val="bg1"/>
                </a:solidFill>
                <a:effectLst/>
                <a:ea typeface="Arial" panose="020B0604020202020204" pitchFamily="34" charset="0"/>
                <a:cs typeface="Times New Roman" panose="02020603050405020304" pitchFamily="18" charset="0"/>
              </a:rPr>
              <a:t> </a:t>
            </a:r>
            <a:endParaRPr lang="en-US" sz="1400">
              <a:solidFill>
                <a:schemeClr val="bg1"/>
              </a:solidFill>
              <a:effectLst/>
              <a:ea typeface="Arial" panose="020B0604020202020204" pitchFamily="34" charset="0"/>
              <a:cs typeface="Times New Roman" panose="02020603050405020304" pitchFamily="18" charset="0"/>
            </a:endParaRPr>
          </a:p>
          <a:p>
            <a:pPr marL="64135" marR="0" algn="just">
              <a:spcBef>
                <a:spcPts val="0"/>
              </a:spcBef>
              <a:spcAft>
                <a:spcPts val="500"/>
              </a:spcAft>
              <a:tabLst>
                <a:tab pos="419100" algn="l"/>
                <a:tab pos="5760720" algn="r"/>
              </a:tabLst>
            </a:pPr>
            <a:r>
              <a:rPr lang="en-US" sz="1400">
                <a:solidFill>
                  <a:schemeClr val="bg1"/>
                </a:solidFill>
                <a:effectLst/>
                <a:ea typeface="Arial" panose="020B0604020202020204" pitchFamily="34" charset="0"/>
                <a:cs typeface="Times New Roman" panose="02020603050405020304" pitchFamily="18" charset="0"/>
              </a:rPr>
              <a:t>OMH extends the definition in its NYW program to encompass:</a:t>
            </a:r>
          </a:p>
          <a:p>
            <a:pPr marL="342900" marR="0" lvl="0" indent="-342900" algn="just">
              <a:spcBef>
                <a:spcPts val="0"/>
              </a:spcBef>
              <a:spcAft>
                <a:spcPts val="500"/>
              </a:spcAft>
              <a:buFont typeface="Calibri" panose="020F0502020204030204" pitchFamily="34" charset="0"/>
              <a:buChar char="•"/>
              <a:tabLst>
                <a:tab pos="419100" algn="l"/>
                <a:tab pos="5760720" algn="r"/>
              </a:tabLst>
            </a:pPr>
            <a:r>
              <a:rPr lang="en-US" sz="1400">
                <a:solidFill>
                  <a:schemeClr val="bg1"/>
                </a:solidFill>
                <a:effectLst/>
                <a:ea typeface="Arial" panose="020B0604020202020204" pitchFamily="34" charset="0"/>
                <a:cs typeface="Times New Roman" panose="02020603050405020304" pitchFamily="18" charset="0"/>
              </a:rPr>
              <a:t>Summer students; and/or</a:t>
            </a:r>
          </a:p>
          <a:p>
            <a:pPr marL="342900" marR="0" lvl="0" indent="-342900" algn="just">
              <a:spcBef>
                <a:spcPts val="0"/>
              </a:spcBef>
              <a:spcAft>
                <a:spcPts val="500"/>
              </a:spcAft>
              <a:buFont typeface="Calibri" panose="020F0502020204030204" pitchFamily="34" charset="0"/>
              <a:buChar char="•"/>
              <a:tabLst>
                <a:tab pos="419100" algn="l"/>
              </a:tabLst>
            </a:pPr>
            <a:r>
              <a:rPr lang="en-US" sz="1400">
                <a:solidFill>
                  <a:schemeClr val="bg1"/>
                </a:solidFill>
                <a:effectLst/>
                <a:ea typeface="Arial" panose="020B0604020202020204" pitchFamily="34" charset="0"/>
                <a:cs typeface="Times New Roman" panose="02020603050405020304" pitchFamily="18" charset="0"/>
              </a:rPr>
              <a:t>Any inexperienced or green-hand worker with less than three (3) consecutive months of service with OMH</a:t>
            </a:r>
          </a:p>
        </p:txBody>
      </p:sp>
      <p:pic>
        <p:nvPicPr>
          <p:cNvPr id="9" name="Picture 8">
            <a:extLst>
              <a:ext uri="{FF2B5EF4-FFF2-40B4-BE49-F238E27FC236}">
                <a16:creationId xmlns:a16="http://schemas.microsoft.com/office/drawing/2014/main" id="{5A1BC496-E77E-2BBC-8C4E-2513B1CF58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64810" y="335597"/>
            <a:ext cx="3442323" cy="3681065"/>
          </a:xfrm>
          <a:prstGeom prst="rect">
            <a:avLst/>
          </a:prstGeom>
        </p:spPr>
      </p:pic>
      <p:sp>
        <p:nvSpPr>
          <p:cNvPr id="10" name="TextBox 9">
            <a:extLst>
              <a:ext uri="{FF2B5EF4-FFF2-40B4-BE49-F238E27FC236}">
                <a16:creationId xmlns:a16="http://schemas.microsoft.com/office/drawing/2014/main" id="{AB04FFB8-54F2-5C11-4F5F-BFDEF66F9CE8}"/>
              </a:ext>
            </a:extLst>
          </p:cNvPr>
          <p:cNvSpPr txBox="1"/>
          <p:nvPr/>
        </p:nvSpPr>
        <p:spPr>
          <a:xfrm>
            <a:off x="184293" y="923507"/>
            <a:ext cx="8581570" cy="5909310"/>
          </a:xfrm>
          <a:prstGeom prst="rect">
            <a:avLst/>
          </a:prstGeom>
          <a:noFill/>
        </p:spPr>
        <p:txBody>
          <a:bodyPr wrap="square" rtlCol="0">
            <a:spAutoFit/>
          </a:bodyPr>
          <a:lstStyle/>
          <a:p>
            <a:r>
              <a:rPr lang="en-US" b="1">
                <a:latin typeface="Aptos" panose="020B0004020202020204" pitchFamily="34" charset="0"/>
              </a:rPr>
              <a:t>A New/Young Worker (NYW) is defined as an individual who meets any of the following criteria:</a:t>
            </a:r>
          </a:p>
          <a:p>
            <a:pPr marL="171450" lvl="0" indent="-171450">
              <a:buFont typeface="Arial" panose="020B0604020202020204" pitchFamily="34" charset="0"/>
              <a:buChar char="•"/>
            </a:pPr>
            <a:r>
              <a:rPr lang="en-US">
                <a:latin typeface="Aptos" panose="020B0004020202020204" pitchFamily="34" charset="0"/>
              </a:rPr>
              <a:t>New to the workplace.</a:t>
            </a:r>
          </a:p>
          <a:p>
            <a:pPr marL="171450" lvl="0" indent="-171450">
              <a:buFont typeface="Arial" panose="020B0604020202020204" pitchFamily="34" charset="0"/>
              <a:buChar char="•"/>
            </a:pPr>
            <a:r>
              <a:rPr lang="en-US">
                <a:latin typeface="Aptos" panose="020B0004020202020204" pitchFamily="34" charset="0"/>
              </a:rPr>
              <a:t>Returning to a workplace where the hazards have changed during the worker's absence.</a:t>
            </a:r>
          </a:p>
          <a:p>
            <a:pPr marL="171450" lvl="0" indent="-171450">
              <a:buFont typeface="Arial" panose="020B0604020202020204" pitchFamily="34" charset="0"/>
              <a:buChar char="•"/>
            </a:pPr>
            <a:r>
              <a:rPr lang="en-US">
                <a:latin typeface="Aptos" panose="020B0004020202020204" pitchFamily="34" charset="0"/>
              </a:rPr>
              <a:t>Affected by a change in the hazards of a workplace.</a:t>
            </a:r>
          </a:p>
          <a:p>
            <a:pPr marL="171450" lvl="0" indent="-171450">
              <a:buFont typeface="Arial" panose="020B0604020202020204" pitchFamily="34" charset="0"/>
              <a:buChar char="•"/>
            </a:pPr>
            <a:r>
              <a:rPr lang="en-US">
                <a:latin typeface="Aptos" panose="020B0004020202020204" pitchFamily="34" charset="0"/>
              </a:rPr>
              <a:t>Relocated to a new workplace if the hazards differ from those in the worker's previous workplace; and/or</a:t>
            </a:r>
          </a:p>
          <a:p>
            <a:pPr marL="171450" lvl="0" indent="-171450">
              <a:buFont typeface="Arial" panose="020B0604020202020204" pitchFamily="34" charset="0"/>
              <a:buChar char="•"/>
            </a:pPr>
            <a:r>
              <a:rPr lang="en-US">
                <a:latin typeface="Aptos" panose="020B0004020202020204" pitchFamily="34" charset="0"/>
              </a:rPr>
              <a:t>A "young worker," referring to anyone under 25 years of age.</a:t>
            </a:r>
          </a:p>
          <a:p>
            <a:pPr marL="171450" lvl="0" indent="-171450">
              <a:buFont typeface="Arial" panose="020B0604020202020204" pitchFamily="34" charset="0"/>
              <a:buChar char="•"/>
            </a:pPr>
            <a:r>
              <a:rPr lang="en-US">
                <a:latin typeface="Aptos" panose="020B0004020202020204" pitchFamily="34" charset="0"/>
              </a:rPr>
              <a:t>Workers who are new or returning to OMH who have </a:t>
            </a:r>
            <a:r>
              <a:rPr lang="en-US" b="1">
                <a:latin typeface="Aptos" panose="020B0004020202020204" pitchFamily="34" charset="0"/>
              </a:rPr>
              <a:t>6 months or more</a:t>
            </a:r>
            <a:r>
              <a:rPr lang="en-US">
                <a:latin typeface="Aptos" panose="020B0004020202020204" pitchFamily="34" charset="0"/>
              </a:rPr>
              <a:t> of experience in their assigned job task will not participate in the whole N&amp;Y Worker Program. They will complete the orientation process and be assessed for competency for any tasks that require a competency assessment (mobile equipment operation, sand blasting etc.). </a:t>
            </a:r>
          </a:p>
          <a:p>
            <a:pPr marL="171450" lvl="0" indent="-171450">
              <a:buFont typeface="Arial" panose="020B0604020202020204" pitchFamily="34" charset="0"/>
              <a:buChar char="•"/>
            </a:pPr>
            <a:r>
              <a:rPr lang="en-US">
                <a:latin typeface="Aptos" panose="020B0004020202020204" pitchFamily="34" charset="0"/>
              </a:rPr>
              <a:t>For those who are 25 years of age or younger or have less than 6 months of industry experience </a:t>
            </a:r>
            <a:r>
              <a:rPr lang="en-US" b="1">
                <a:latin typeface="Aptos" panose="020B0004020202020204" pitchFamily="34" charset="0"/>
              </a:rPr>
              <a:t>will</a:t>
            </a:r>
            <a:r>
              <a:rPr lang="en-US">
                <a:latin typeface="Aptos" panose="020B0004020202020204" pitchFamily="34" charset="0"/>
              </a:rPr>
              <a:t> participate in the full NYW Program.</a:t>
            </a:r>
          </a:p>
          <a:p>
            <a:pPr marL="171450" lvl="0" indent="-171450">
              <a:buFont typeface="Arial" panose="020B0604020202020204" pitchFamily="34" charset="0"/>
              <a:buChar char="•"/>
            </a:pPr>
            <a:r>
              <a:rPr lang="en-US">
                <a:latin typeface="Aptos" panose="020B0004020202020204" pitchFamily="34" charset="0"/>
              </a:rPr>
              <a:t>After 1 month of being mentored by an experienced worker, the Supervisor can review and sign off the NYW as having completed the program. The Supervisor will use the OMH New and Young Worker Evaluation form.</a:t>
            </a:r>
          </a:p>
          <a:p>
            <a:pPr marL="171450" lvl="0" indent="-171450">
              <a:buFont typeface="Arial" panose="020B0604020202020204" pitchFamily="34" charset="0"/>
              <a:buChar char="•"/>
            </a:pPr>
            <a:r>
              <a:rPr lang="en-US">
                <a:latin typeface="Aptos" panose="020B0004020202020204" pitchFamily="34" charset="0"/>
              </a:rPr>
              <a:t>At Orientation, the NYW will complete the OMH New and Young Worker Initial Checklist.</a:t>
            </a:r>
          </a:p>
        </p:txBody>
      </p:sp>
      <p:pic>
        <p:nvPicPr>
          <p:cNvPr id="11" name="Picture 10">
            <a:extLst>
              <a:ext uri="{FF2B5EF4-FFF2-40B4-BE49-F238E27FC236}">
                <a16:creationId xmlns:a16="http://schemas.microsoft.com/office/drawing/2014/main" id="{AE5422F2-1585-0DE1-7DCC-92244FEE1430}"/>
              </a:ext>
            </a:extLst>
          </p:cNvPr>
          <p:cNvPicPr>
            <a:picLocks noChangeAspect="1" noChangeArrowheads="1"/>
          </p:cNvPicPr>
          <p:nvPr/>
        </p:nvPicPr>
        <p:blipFill>
          <a:blip r:embed="rId4"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8818574"/>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9E37308C-EB4D-A730-A27B-57401544F199}"/>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F77935F2-640D-D773-5FAE-9EE1283FF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descr="A sign with a black tube&#10;&#10;Description automatically generated">
            <a:extLst>
              <a:ext uri="{FF2B5EF4-FFF2-40B4-BE49-F238E27FC236}">
                <a16:creationId xmlns:a16="http://schemas.microsoft.com/office/drawing/2014/main" id="{18108247-67E2-8375-BE2D-23509553356C}"/>
              </a:ext>
            </a:extLst>
          </p:cNvPr>
          <p:cNvPicPr>
            <a:picLocks noChangeAspect="1"/>
          </p:cNvPicPr>
          <p:nvPr/>
        </p:nvPicPr>
        <p:blipFill rotWithShape="1">
          <a:blip r:embed="rId2" cstate="screen">
            <a:alphaModFix amt="50000"/>
            <a:extLst>
              <a:ext uri="{28A0092B-C50C-407E-A947-70E740481C1C}">
                <a14:useLocalDpi xmlns:a14="http://schemas.microsoft.com/office/drawing/2010/main"/>
              </a:ext>
            </a:extLst>
          </a:blip>
          <a:srcRect/>
          <a:stretch>
            <a:fillRect/>
          </a:stretch>
        </p:blipFill>
        <p:spPr>
          <a:xfrm>
            <a:off x="-1" y="-71671"/>
            <a:ext cx="12191980" cy="6857999"/>
          </a:xfrm>
          <a:prstGeom prst="rect">
            <a:avLst/>
          </a:prstGeom>
          <a:scene3d>
            <a:camera prst="perspectiveContrastingLeftFacing">
              <a:rot lat="300000" lon="19800000" rev="0"/>
            </a:camera>
            <a:lightRig rig="threePt" dir="t">
              <a:rot lat="0" lon="0" rev="2700000"/>
            </a:lightRig>
          </a:scene3d>
          <a:sp3d>
            <a:bevelT w="63500" h="50800"/>
          </a:sp3d>
        </p:spPr>
      </p:pic>
      <p:sp>
        <p:nvSpPr>
          <p:cNvPr id="5" name="TextBox 4">
            <a:extLst>
              <a:ext uri="{FF2B5EF4-FFF2-40B4-BE49-F238E27FC236}">
                <a16:creationId xmlns:a16="http://schemas.microsoft.com/office/drawing/2014/main" id="{42085A98-5075-0DA4-FBC1-267D5C260F87}"/>
              </a:ext>
            </a:extLst>
          </p:cNvPr>
          <p:cNvSpPr txBox="1"/>
          <p:nvPr/>
        </p:nvSpPr>
        <p:spPr>
          <a:xfrm>
            <a:off x="-202447" y="3014428"/>
            <a:ext cx="12191979" cy="1489542"/>
          </a:xfrm>
          <a:prstGeom prst="rect">
            <a:avLst/>
          </a:prstGeom>
        </p:spPr>
        <p:txBody>
          <a:bodyPr vert="horz" lIns="91440" tIns="45720" rIns="91440" bIns="45720" rtlCol="0" anchor="b">
            <a:normAutofit fontScale="77500" lnSpcReduction="20000"/>
          </a:bodyPr>
          <a:lstStyle/>
          <a:p>
            <a:pPr algn="ctr">
              <a:lnSpc>
                <a:spcPct val="90000"/>
              </a:lnSpc>
              <a:spcBef>
                <a:spcPct val="0"/>
              </a:spcBef>
              <a:spcAft>
                <a:spcPts val="600"/>
              </a:spcAft>
            </a:pPr>
            <a:r>
              <a:rPr lang="en-US" sz="8000" b="1" dirty="0">
                <a:solidFill>
                  <a:srgbClr val="FFFFFF"/>
                </a:solidFill>
              </a:rPr>
              <a:t>Excavation and Trenching Training</a:t>
            </a:r>
          </a:p>
        </p:txBody>
      </p:sp>
    </p:spTree>
    <p:extLst>
      <p:ext uri="{BB962C8B-B14F-4D97-AF65-F5344CB8AC3E}">
        <p14:creationId xmlns:p14="http://schemas.microsoft.com/office/powerpoint/2010/main" val="27461017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5472" y="1240290"/>
            <a:ext cx="10428624" cy="291508"/>
          </a:xfrm>
          <a:prstGeom prst="rect">
            <a:avLst/>
          </a:prstGeom>
        </p:spPr>
        <p:txBody>
          <a:bodyPr vert="horz" wrap="square" lIns="0" tIns="20782" rIns="0" bIns="0" rtlCol="0">
            <a:spAutoFit/>
          </a:bodyPr>
          <a:lstStyle/>
          <a:p>
            <a:pPr marL="15394">
              <a:spcBef>
                <a:spcPts val="163"/>
              </a:spcBef>
            </a:pPr>
            <a:r>
              <a:rPr sz="1758" b="1" spc="12">
                <a:latin typeface="Arial Narrow"/>
                <a:cs typeface="Arial Narrow"/>
              </a:rPr>
              <a:t>Educate personnel</a:t>
            </a:r>
            <a:r>
              <a:rPr sz="1758" b="1" spc="19">
                <a:latin typeface="Arial Narrow"/>
                <a:cs typeface="Arial Narrow"/>
              </a:rPr>
              <a:t> on </a:t>
            </a:r>
            <a:r>
              <a:rPr sz="1758" b="1" spc="12">
                <a:latin typeface="Arial Narrow"/>
                <a:cs typeface="Arial Narrow"/>
              </a:rPr>
              <a:t>ground</a:t>
            </a:r>
            <a:r>
              <a:rPr sz="1758" b="1" spc="19">
                <a:latin typeface="Arial Narrow"/>
                <a:cs typeface="Arial Narrow"/>
              </a:rPr>
              <a:t> </a:t>
            </a:r>
            <a:r>
              <a:rPr sz="1758" b="1" spc="12">
                <a:latin typeface="Arial Narrow"/>
                <a:cs typeface="Arial Narrow"/>
              </a:rPr>
              <a:t>disturbance</a:t>
            </a:r>
            <a:r>
              <a:rPr sz="1758" b="1" spc="19">
                <a:latin typeface="Arial Narrow"/>
                <a:cs typeface="Arial Narrow"/>
              </a:rPr>
              <a:t> </a:t>
            </a:r>
            <a:r>
              <a:rPr sz="1758" b="1" spc="12">
                <a:latin typeface="Arial Narrow"/>
                <a:cs typeface="Arial Narrow"/>
              </a:rPr>
              <a:t>requirements,</a:t>
            </a:r>
            <a:r>
              <a:rPr sz="1758" b="1" spc="19">
                <a:latin typeface="Arial Narrow"/>
                <a:cs typeface="Arial Narrow"/>
              </a:rPr>
              <a:t> and</a:t>
            </a:r>
            <a:r>
              <a:rPr sz="1758" b="1" spc="24">
                <a:latin typeface="Arial Narrow"/>
                <a:cs typeface="Arial Narrow"/>
              </a:rPr>
              <a:t> </a:t>
            </a:r>
            <a:r>
              <a:rPr sz="1758" b="1" spc="12">
                <a:latin typeface="Arial Narrow"/>
                <a:cs typeface="Arial Narrow"/>
              </a:rPr>
              <a:t>promote</a:t>
            </a:r>
            <a:r>
              <a:rPr sz="1758" b="1" spc="6">
                <a:latin typeface="Arial Narrow"/>
                <a:cs typeface="Arial Narrow"/>
              </a:rPr>
              <a:t> </a:t>
            </a:r>
            <a:r>
              <a:rPr sz="1758" b="1" spc="12">
                <a:latin typeface="Arial Narrow"/>
                <a:cs typeface="Arial Narrow"/>
              </a:rPr>
              <a:t>safe</a:t>
            </a:r>
            <a:r>
              <a:rPr sz="1758" b="1" spc="24">
                <a:latin typeface="Arial Narrow"/>
                <a:cs typeface="Arial Narrow"/>
              </a:rPr>
              <a:t> </a:t>
            </a:r>
            <a:r>
              <a:rPr sz="1758" b="1" spc="12">
                <a:latin typeface="Arial Narrow"/>
                <a:cs typeface="Arial Narrow"/>
              </a:rPr>
              <a:t>excavation</a:t>
            </a:r>
            <a:r>
              <a:rPr sz="1758" b="1" spc="24">
                <a:latin typeface="Arial Narrow"/>
                <a:cs typeface="Arial Narrow"/>
              </a:rPr>
              <a:t> </a:t>
            </a:r>
            <a:r>
              <a:rPr sz="1758" b="1" spc="12">
                <a:latin typeface="Arial Narrow"/>
                <a:cs typeface="Arial Narrow"/>
              </a:rPr>
              <a:t>conditions</a:t>
            </a:r>
            <a:r>
              <a:rPr sz="1758" b="1" spc="6">
                <a:latin typeface="Arial Narrow"/>
                <a:cs typeface="Arial Narrow"/>
              </a:rPr>
              <a:t> </a:t>
            </a:r>
            <a:r>
              <a:rPr sz="1758" b="1" spc="19">
                <a:latin typeface="Arial Narrow"/>
                <a:cs typeface="Arial Narrow"/>
              </a:rPr>
              <a:t>on</a:t>
            </a:r>
            <a:r>
              <a:rPr sz="1758" b="1" spc="12">
                <a:latin typeface="Arial Narrow"/>
                <a:cs typeface="Arial Narrow"/>
              </a:rPr>
              <a:t> </a:t>
            </a:r>
            <a:r>
              <a:rPr lang="en-CA" sz="1758" b="1" spc="24">
                <a:latin typeface="Arial Narrow"/>
                <a:cs typeface="Arial Narrow"/>
              </a:rPr>
              <a:t>OMH</a:t>
            </a:r>
            <a:r>
              <a:rPr sz="1758" b="1" spc="12">
                <a:latin typeface="Arial Narrow"/>
                <a:cs typeface="Arial Narrow"/>
              </a:rPr>
              <a:t> Projects.</a:t>
            </a:r>
            <a:endParaRPr sz="1758">
              <a:latin typeface="Arial Narrow"/>
              <a:cs typeface="Arial Narrow"/>
            </a:endParaRPr>
          </a:p>
        </p:txBody>
      </p:sp>
      <p:pic>
        <p:nvPicPr>
          <p:cNvPr id="4" name="object 4"/>
          <p:cNvPicPr/>
          <p:nvPr/>
        </p:nvPicPr>
        <p:blipFill>
          <a:blip r:embed="rId2" cstate="screen">
            <a:extLst>
              <a:ext uri="{28A0092B-C50C-407E-A947-70E740481C1C}">
                <a14:useLocalDpi xmlns:a14="http://schemas.microsoft.com/office/drawing/2010/main"/>
              </a:ext>
            </a:extLst>
          </a:blip>
          <a:stretch>
            <a:fillRect/>
          </a:stretch>
        </p:blipFill>
        <p:spPr>
          <a:xfrm>
            <a:off x="7709647" y="1587271"/>
            <a:ext cx="4001193" cy="4127730"/>
          </a:xfrm>
          <a:prstGeom prst="rect">
            <a:avLst/>
          </a:prstGeom>
        </p:spPr>
      </p:pic>
      <p:pic>
        <p:nvPicPr>
          <p:cNvPr id="5" name="object 5"/>
          <p:cNvPicPr/>
          <p:nvPr/>
        </p:nvPicPr>
        <p:blipFill>
          <a:blip r:embed="rId3" cstate="screen">
            <a:extLst>
              <a:ext uri="{28A0092B-C50C-407E-A947-70E740481C1C}">
                <a14:useLocalDpi xmlns:a14="http://schemas.microsoft.com/office/drawing/2010/main"/>
              </a:ext>
            </a:extLst>
          </a:blip>
          <a:stretch>
            <a:fillRect/>
          </a:stretch>
        </p:blipFill>
        <p:spPr>
          <a:xfrm>
            <a:off x="1143114" y="1642744"/>
            <a:ext cx="7074131" cy="4127730"/>
          </a:xfrm>
          <a:prstGeom prst="rect">
            <a:avLst/>
          </a:prstGeom>
        </p:spPr>
      </p:pic>
      <p:pic>
        <p:nvPicPr>
          <p:cNvPr id="8" name="Picture 7">
            <a:extLst>
              <a:ext uri="{FF2B5EF4-FFF2-40B4-BE49-F238E27FC236}">
                <a16:creationId xmlns:a16="http://schemas.microsoft.com/office/drawing/2014/main" id="{3A5D3587-0BC0-E209-B49A-DCBF5F94A5F5}"/>
              </a:ext>
            </a:extLst>
          </p:cNvPr>
          <p:cNvPicPr>
            <a:picLocks noChangeAspect="1" noChangeArrowheads="1"/>
          </p:cNvPicPr>
          <p:nvPr/>
        </p:nvPicPr>
        <p:blipFill>
          <a:blip r:embed="rId4"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7BBFD530-DFD9-7995-54D6-997ECBF44067}"/>
              </a:ext>
            </a:extLst>
          </p:cNvPr>
          <p:cNvSpPr txBox="1"/>
          <p:nvPr/>
        </p:nvSpPr>
        <p:spPr>
          <a:xfrm>
            <a:off x="5428488" y="641241"/>
            <a:ext cx="1335024" cy="461665"/>
          </a:xfrm>
          <a:prstGeom prst="rect">
            <a:avLst/>
          </a:prstGeom>
          <a:noFill/>
        </p:spPr>
        <p:txBody>
          <a:bodyPr wrap="square" rtlCol="0">
            <a:spAutoFit/>
          </a:bodyPr>
          <a:lstStyle/>
          <a:p>
            <a:r>
              <a:rPr lang="en-US" sz="2400" b="1">
                <a:latin typeface="Aptos" panose="020B0004020202020204" pitchFamily="34" charset="0"/>
              </a:rPr>
              <a:t>Purpose</a:t>
            </a:r>
          </a:p>
        </p:txBody>
      </p:sp>
      <p:sp>
        <p:nvSpPr>
          <p:cNvPr id="10" name="TextBox 9">
            <a:extLst>
              <a:ext uri="{FF2B5EF4-FFF2-40B4-BE49-F238E27FC236}">
                <a16:creationId xmlns:a16="http://schemas.microsoft.com/office/drawing/2014/main" id="{41D4FA86-2176-5966-57C5-4952773EC2C4}"/>
              </a:ext>
            </a:extLst>
          </p:cNvPr>
          <p:cNvSpPr txBox="1"/>
          <p:nvPr/>
        </p:nvSpPr>
        <p:spPr>
          <a:xfrm>
            <a:off x="2583094" y="6104075"/>
            <a:ext cx="7127149" cy="461665"/>
          </a:xfrm>
          <a:prstGeom prst="rect">
            <a:avLst/>
          </a:prstGeom>
          <a:noFill/>
        </p:spPr>
        <p:txBody>
          <a:bodyPr wrap="square" rtlCol="0">
            <a:spAutoFit/>
          </a:bodyPr>
          <a:lstStyle/>
          <a:p>
            <a:pPr algn="ctr"/>
            <a:r>
              <a:rPr lang="en-US" sz="2400" b="1">
                <a:latin typeface="Aptos" panose="020B0004020202020204" pitchFamily="34" charset="0"/>
              </a:rPr>
              <a:t>Excavation and Trenching Training</a:t>
            </a:r>
          </a:p>
        </p:txBody>
      </p:sp>
    </p:spTree>
    <p:extLst>
      <p:ext uri="{BB962C8B-B14F-4D97-AF65-F5344CB8AC3E}">
        <p14:creationId xmlns:p14="http://schemas.microsoft.com/office/powerpoint/2010/main" val="981732849"/>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screen">
            <a:extLst>
              <a:ext uri="{28A0092B-C50C-407E-A947-70E740481C1C}">
                <a14:useLocalDpi xmlns:a14="http://schemas.microsoft.com/office/drawing/2010/main"/>
              </a:ext>
            </a:extLst>
          </a:blip>
          <a:stretch>
            <a:fillRect/>
          </a:stretch>
        </p:blipFill>
        <p:spPr>
          <a:xfrm>
            <a:off x="2851266" y="273783"/>
            <a:ext cx="6489468" cy="645620"/>
          </a:xfrm>
          <a:prstGeom prst="rect">
            <a:avLst/>
          </a:prstGeom>
        </p:spPr>
      </p:pic>
      <p:sp>
        <p:nvSpPr>
          <p:cNvPr id="3" name="object 3"/>
          <p:cNvSpPr txBox="1"/>
          <p:nvPr/>
        </p:nvSpPr>
        <p:spPr>
          <a:xfrm>
            <a:off x="515470" y="1235969"/>
            <a:ext cx="5120794" cy="4408021"/>
          </a:xfrm>
          <a:prstGeom prst="rect">
            <a:avLst/>
          </a:prstGeom>
        </p:spPr>
        <p:txBody>
          <a:bodyPr vert="horz" wrap="square" lIns="0" tIns="14624" rIns="0" bIns="0" rtlCol="0">
            <a:spAutoFit/>
          </a:bodyPr>
          <a:lstStyle/>
          <a:p>
            <a:pPr marL="15394" marR="6157">
              <a:lnSpc>
                <a:spcPct val="102400"/>
              </a:lnSpc>
              <a:spcBef>
                <a:spcPts val="116"/>
              </a:spcBef>
            </a:pPr>
            <a:r>
              <a:rPr lang="en-CA" sz="1758" b="1" spc="19">
                <a:latin typeface="Arial Narrow"/>
                <a:cs typeface="Arial Narrow"/>
              </a:rPr>
              <a:t>OMH</a:t>
            </a:r>
            <a:r>
              <a:rPr sz="1758" b="1" spc="19">
                <a:latin typeface="Arial Narrow"/>
                <a:cs typeface="Arial Narrow"/>
              </a:rPr>
              <a:t> </a:t>
            </a:r>
            <a:r>
              <a:rPr sz="1758" b="1" spc="12">
                <a:latin typeface="Arial Narrow"/>
                <a:cs typeface="Arial Narrow"/>
              </a:rPr>
              <a:t>shall ensure supervisors </a:t>
            </a:r>
            <a:r>
              <a:rPr sz="1758" b="1" spc="19">
                <a:latin typeface="Arial Narrow"/>
                <a:cs typeface="Arial Narrow"/>
              </a:rPr>
              <a:t>responsible </a:t>
            </a:r>
            <a:r>
              <a:rPr sz="1758" b="1" spc="6">
                <a:latin typeface="Arial Narrow"/>
                <a:cs typeface="Arial Narrow"/>
              </a:rPr>
              <a:t>for </a:t>
            </a:r>
            <a:r>
              <a:rPr sz="1758" b="1" spc="12">
                <a:latin typeface="Arial Narrow"/>
                <a:cs typeface="Arial Narrow"/>
              </a:rPr>
              <a:t> excavation </a:t>
            </a:r>
            <a:r>
              <a:rPr sz="1758" b="1" spc="19">
                <a:latin typeface="Arial Narrow"/>
                <a:cs typeface="Arial Narrow"/>
              </a:rPr>
              <a:t>and </a:t>
            </a:r>
            <a:r>
              <a:rPr sz="1758" b="1" spc="12">
                <a:latin typeface="Arial Narrow"/>
                <a:cs typeface="Arial Narrow"/>
              </a:rPr>
              <a:t>trenching </a:t>
            </a:r>
            <a:r>
              <a:rPr sz="1758" b="1" spc="19">
                <a:latin typeface="Arial Narrow"/>
                <a:cs typeface="Arial Narrow"/>
              </a:rPr>
              <a:t>on </a:t>
            </a:r>
            <a:r>
              <a:rPr sz="1758" b="1" spc="6">
                <a:latin typeface="Arial Narrow"/>
                <a:cs typeface="Arial Narrow"/>
              </a:rPr>
              <a:t>site </a:t>
            </a:r>
            <a:r>
              <a:rPr sz="1758" b="1" spc="12">
                <a:latin typeface="Arial Narrow"/>
                <a:cs typeface="Arial Narrow"/>
              </a:rPr>
              <a:t>are competently </a:t>
            </a:r>
            <a:r>
              <a:rPr sz="1758" b="1" spc="6">
                <a:latin typeface="Arial Narrow"/>
                <a:cs typeface="Arial Narrow"/>
              </a:rPr>
              <a:t>trained </a:t>
            </a:r>
            <a:r>
              <a:rPr sz="1758" b="1" spc="-388">
                <a:latin typeface="Arial Narrow"/>
                <a:cs typeface="Arial Narrow"/>
              </a:rPr>
              <a:t> </a:t>
            </a:r>
            <a:r>
              <a:rPr sz="1758" b="1" spc="19">
                <a:latin typeface="Arial Narrow"/>
                <a:cs typeface="Arial Narrow"/>
              </a:rPr>
              <a:t>and</a:t>
            </a:r>
            <a:r>
              <a:rPr sz="1758" b="1" spc="6">
                <a:latin typeface="Arial Narrow"/>
                <a:cs typeface="Arial Narrow"/>
              </a:rPr>
              <a:t> </a:t>
            </a:r>
            <a:r>
              <a:rPr sz="1758" b="1" spc="12">
                <a:latin typeface="Arial Narrow"/>
                <a:cs typeface="Arial Narrow"/>
              </a:rPr>
              <a:t>have </a:t>
            </a:r>
            <a:r>
              <a:rPr sz="1758" b="1" spc="19">
                <a:latin typeface="Arial Narrow"/>
                <a:cs typeface="Arial Narrow"/>
              </a:rPr>
              <a:t>a</a:t>
            </a:r>
            <a:r>
              <a:rPr sz="1758" b="1" spc="12">
                <a:latin typeface="Arial Narrow"/>
                <a:cs typeface="Arial Narrow"/>
              </a:rPr>
              <a:t> sound knowledge </a:t>
            </a:r>
            <a:r>
              <a:rPr sz="1758" b="1" spc="6">
                <a:latin typeface="Arial Narrow"/>
                <a:cs typeface="Arial Narrow"/>
              </a:rPr>
              <a:t>of:</a:t>
            </a:r>
            <a:endParaRPr sz="1758">
              <a:latin typeface="Arial Narrow"/>
              <a:cs typeface="Arial Narrow"/>
            </a:endParaRPr>
          </a:p>
          <a:p>
            <a:pPr marL="131621" indent="-116997">
              <a:spcBef>
                <a:spcPts val="49"/>
              </a:spcBef>
              <a:buChar char="•"/>
              <a:tabLst>
                <a:tab pos="132392" algn="l"/>
              </a:tabLst>
            </a:pPr>
            <a:r>
              <a:rPr sz="1758" b="1" spc="19">
                <a:latin typeface="Arial Narrow"/>
                <a:cs typeface="Arial Narrow"/>
              </a:rPr>
              <a:t>how</a:t>
            </a:r>
            <a:r>
              <a:rPr sz="1758" b="1" spc="6">
                <a:latin typeface="Arial Narrow"/>
                <a:cs typeface="Arial Narrow"/>
              </a:rPr>
              <a:t> </a:t>
            </a:r>
            <a:r>
              <a:rPr sz="1758" b="1" spc="12">
                <a:latin typeface="Arial Narrow"/>
                <a:cs typeface="Arial Narrow"/>
              </a:rPr>
              <a:t>to</a:t>
            </a:r>
            <a:r>
              <a:rPr sz="1758" b="1">
                <a:latin typeface="Arial Narrow"/>
                <a:cs typeface="Arial Narrow"/>
              </a:rPr>
              <a:t> </a:t>
            </a:r>
            <a:r>
              <a:rPr sz="1758" b="1" spc="6">
                <a:latin typeface="Arial Narrow"/>
                <a:cs typeface="Arial Narrow"/>
              </a:rPr>
              <a:t>identify</a:t>
            </a:r>
            <a:r>
              <a:rPr sz="1758" b="1">
                <a:latin typeface="Arial Narrow"/>
                <a:cs typeface="Arial Narrow"/>
              </a:rPr>
              <a:t> </a:t>
            </a:r>
            <a:r>
              <a:rPr sz="1758" b="1" spc="19">
                <a:latin typeface="Arial Narrow"/>
                <a:cs typeface="Arial Narrow"/>
              </a:rPr>
              <a:t>and</a:t>
            </a:r>
            <a:r>
              <a:rPr sz="1758" b="1">
                <a:latin typeface="Arial Narrow"/>
                <a:cs typeface="Arial Narrow"/>
              </a:rPr>
              <a:t> </a:t>
            </a:r>
            <a:r>
              <a:rPr sz="1758" b="1" spc="12">
                <a:latin typeface="Arial Narrow"/>
                <a:cs typeface="Arial Narrow"/>
              </a:rPr>
              <a:t>locate underground</a:t>
            </a:r>
            <a:r>
              <a:rPr sz="1758" b="1" spc="-6">
                <a:latin typeface="Arial Narrow"/>
                <a:cs typeface="Arial Narrow"/>
              </a:rPr>
              <a:t> </a:t>
            </a:r>
            <a:r>
              <a:rPr sz="1758" b="1" spc="12">
                <a:latin typeface="Arial Narrow"/>
                <a:cs typeface="Arial Narrow"/>
              </a:rPr>
              <a:t>services</a:t>
            </a:r>
            <a:endParaRPr sz="1758">
              <a:latin typeface="Arial Narrow"/>
              <a:cs typeface="Arial Narrow"/>
            </a:endParaRPr>
          </a:p>
          <a:p>
            <a:pPr marL="15394" marR="66964">
              <a:lnSpc>
                <a:spcPct val="102400"/>
              </a:lnSpc>
              <a:buChar char="•"/>
              <a:tabLst>
                <a:tab pos="133161" algn="l"/>
              </a:tabLst>
            </a:pPr>
            <a:r>
              <a:rPr sz="1758" b="1" spc="12">
                <a:latin typeface="Arial Narrow"/>
                <a:cs typeface="Arial Narrow"/>
              </a:rPr>
              <a:t>the hazard </a:t>
            </a:r>
            <a:r>
              <a:rPr sz="1758" b="1" spc="6">
                <a:latin typeface="Arial Narrow"/>
                <a:cs typeface="Arial Narrow"/>
              </a:rPr>
              <a:t>identification</a:t>
            </a:r>
            <a:r>
              <a:rPr sz="1758" b="1" spc="-6">
                <a:latin typeface="Arial Narrow"/>
                <a:cs typeface="Arial Narrow"/>
              </a:rPr>
              <a:t> </a:t>
            </a:r>
            <a:r>
              <a:rPr sz="1758" b="1" spc="19">
                <a:latin typeface="Arial Narrow"/>
                <a:cs typeface="Arial Narrow"/>
              </a:rPr>
              <a:t>and </a:t>
            </a:r>
            <a:r>
              <a:rPr sz="1758" b="1" spc="12">
                <a:latin typeface="Arial Narrow"/>
                <a:cs typeface="Arial Narrow"/>
              </a:rPr>
              <a:t>risk</a:t>
            </a:r>
            <a:r>
              <a:rPr sz="1758" b="1" spc="24">
                <a:latin typeface="Arial Narrow"/>
                <a:cs typeface="Arial Narrow"/>
              </a:rPr>
              <a:t> </a:t>
            </a:r>
            <a:r>
              <a:rPr sz="1758" b="1" spc="12">
                <a:latin typeface="Arial Narrow"/>
                <a:cs typeface="Arial Narrow"/>
              </a:rPr>
              <a:t>management process </a:t>
            </a:r>
            <a:r>
              <a:rPr sz="1758" b="1" spc="-382">
                <a:latin typeface="Arial Narrow"/>
                <a:cs typeface="Arial Narrow"/>
              </a:rPr>
              <a:t> </a:t>
            </a:r>
            <a:r>
              <a:rPr sz="1758" b="1" spc="12">
                <a:latin typeface="Arial Narrow"/>
                <a:cs typeface="Arial Narrow"/>
              </a:rPr>
              <a:t>for</a:t>
            </a:r>
            <a:r>
              <a:rPr sz="1758" b="1">
                <a:latin typeface="Arial Narrow"/>
                <a:cs typeface="Arial Narrow"/>
              </a:rPr>
              <a:t> </a:t>
            </a:r>
            <a:r>
              <a:rPr sz="1758" b="1" spc="12">
                <a:latin typeface="Arial Narrow"/>
                <a:cs typeface="Arial Narrow"/>
              </a:rPr>
              <a:t>excavation</a:t>
            </a:r>
            <a:r>
              <a:rPr sz="1758" b="1" spc="6">
                <a:latin typeface="Arial Narrow"/>
                <a:cs typeface="Arial Narrow"/>
              </a:rPr>
              <a:t> </a:t>
            </a:r>
            <a:r>
              <a:rPr sz="1758" b="1" spc="12">
                <a:latin typeface="Arial Narrow"/>
                <a:cs typeface="Arial Narrow"/>
              </a:rPr>
              <a:t>work</a:t>
            </a:r>
            <a:endParaRPr sz="1758">
              <a:latin typeface="Arial Narrow"/>
              <a:cs typeface="Arial Narrow"/>
            </a:endParaRPr>
          </a:p>
          <a:p>
            <a:pPr marL="15394" marR="491849">
              <a:lnSpc>
                <a:spcPct val="102400"/>
              </a:lnSpc>
              <a:buChar char="•"/>
              <a:tabLst>
                <a:tab pos="133930" algn="l"/>
              </a:tabLst>
            </a:pPr>
            <a:r>
              <a:rPr sz="1758" b="1" spc="19">
                <a:latin typeface="Arial Narrow"/>
                <a:cs typeface="Arial Narrow"/>
              </a:rPr>
              <a:t>Company </a:t>
            </a:r>
            <a:r>
              <a:rPr sz="1758" b="1" spc="12">
                <a:latin typeface="Arial Narrow"/>
                <a:cs typeface="Arial Narrow"/>
              </a:rPr>
              <a:t>Safe </a:t>
            </a:r>
            <a:r>
              <a:rPr lang="en-US" sz="1758" b="1" spc="19">
                <a:latin typeface="Arial Narrow"/>
                <a:cs typeface="Arial Narrow"/>
              </a:rPr>
              <a:t>Work</a:t>
            </a:r>
            <a:r>
              <a:rPr sz="1758" b="1" spc="19">
                <a:latin typeface="Arial Narrow"/>
                <a:cs typeface="Arial Narrow"/>
              </a:rPr>
              <a:t> </a:t>
            </a:r>
            <a:r>
              <a:rPr sz="1758" b="1" spc="12">
                <a:latin typeface="Arial Narrow"/>
                <a:cs typeface="Arial Narrow"/>
              </a:rPr>
              <a:t>Procedures for excavation and </a:t>
            </a:r>
            <a:r>
              <a:rPr sz="1758" b="1" spc="-388">
                <a:latin typeface="Arial Narrow"/>
                <a:cs typeface="Arial Narrow"/>
              </a:rPr>
              <a:t> </a:t>
            </a:r>
            <a:r>
              <a:rPr sz="1758" b="1" spc="12">
                <a:latin typeface="Arial Narrow"/>
                <a:cs typeface="Arial Narrow"/>
              </a:rPr>
              <a:t>trenching</a:t>
            </a:r>
            <a:r>
              <a:rPr sz="1758" b="1" spc="-12">
                <a:latin typeface="Arial Narrow"/>
                <a:cs typeface="Arial Narrow"/>
              </a:rPr>
              <a:t> </a:t>
            </a:r>
            <a:r>
              <a:rPr sz="1758" b="1" spc="12">
                <a:latin typeface="Arial Narrow"/>
                <a:cs typeface="Arial Narrow"/>
              </a:rPr>
              <a:t>work</a:t>
            </a:r>
            <a:endParaRPr sz="1758">
              <a:latin typeface="Arial Narrow"/>
              <a:cs typeface="Arial Narrow"/>
            </a:endParaRPr>
          </a:p>
          <a:p>
            <a:pPr marL="15394" marR="203975">
              <a:lnSpc>
                <a:spcPct val="102400"/>
              </a:lnSpc>
              <a:spcBef>
                <a:spcPts val="6"/>
              </a:spcBef>
              <a:buChar char="•"/>
              <a:tabLst>
                <a:tab pos="133161" algn="l"/>
              </a:tabLst>
            </a:pPr>
            <a:r>
              <a:rPr sz="1758" b="1" spc="24">
                <a:latin typeface="Arial Narrow"/>
                <a:cs typeface="Arial Narrow"/>
              </a:rPr>
              <a:t>how </a:t>
            </a:r>
            <a:r>
              <a:rPr sz="1758" b="1" spc="12">
                <a:latin typeface="Arial Narrow"/>
                <a:cs typeface="Arial Narrow"/>
              </a:rPr>
              <a:t>to identify soil </a:t>
            </a:r>
            <a:r>
              <a:rPr sz="1758" b="1" spc="19">
                <a:latin typeface="Arial Narrow"/>
                <a:cs typeface="Arial Narrow"/>
              </a:rPr>
              <a:t>types and </a:t>
            </a:r>
            <a:r>
              <a:rPr sz="1758" b="1" spc="12">
                <a:latin typeface="Arial Narrow"/>
                <a:cs typeface="Arial Narrow"/>
              </a:rPr>
              <a:t>other factors that </a:t>
            </a:r>
            <a:r>
              <a:rPr sz="1758" b="1" spc="6">
                <a:latin typeface="Arial Narrow"/>
                <a:cs typeface="Arial Narrow"/>
              </a:rPr>
              <a:t>affect </a:t>
            </a:r>
            <a:r>
              <a:rPr sz="1758" b="1" spc="-388">
                <a:latin typeface="Arial Narrow"/>
                <a:cs typeface="Arial Narrow"/>
              </a:rPr>
              <a:t> </a:t>
            </a:r>
            <a:r>
              <a:rPr sz="1758" b="1" spc="12">
                <a:latin typeface="Arial Narrow"/>
                <a:cs typeface="Arial Narrow"/>
              </a:rPr>
              <a:t>the</a:t>
            </a:r>
            <a:r>
              <a:rPr sz="1758" b="1">
                <a:latin typeface="Arial Narrow"/>
                <a:cs typeface="Arial Narrow"/>
              </a:rPr>
              <a:t> </a:t>
            </a:r>
            <a:r>
              <a:rPr sz="1758" b="1" spc="12">
                <a:latin typeface="Arial Narrow"/>
                <a:cs typeface="Arial Narrow"/>
              </a:rPr>
              <a:t>safety</a:t>
            </a:r>
            <a:r>
              <a:rPr sz="1758" b="1" spc="6">
                <a:latin typeface="Arial Narrow"/>
                <a:cs typeface="Arial Narrow"/>
              </a:rPr>
              <a:t> </a:t>
            </a:r>
            <a:r>
              <a:rPr sz="1758" b="1" spc="12">
                <a:latin typeface="Arial Narrow"/>
                <a:cs typeface="Arial Narrow"/>
              </a:rPr>
              <a:t>of</a:t>
            </a:r>
            <a:r>
              <a:rPr sz="1758" b="1" spc="6">
                <a:latin typeface="Arial Narrow"/>
                <a:cs typeface="Arial Narrow"/>
              </a:rPr>
              <a:t> </a:t>
            </a:r>
            <a:r>
              <a:rPr sz="1758" b="1" spc="19">
                <a:latin typeface="Arial Narrow"/>
                <a:cs typeface="Arial Narrow"/>
              </a:rPr>
              <a:t>an</a:t>
            </a:r>
            <a:r>
              <a:rPr sz="1758" b="1">
                <a:latin typeface="Arial Narrow"/>
                <a:cs typeface="Arial Narrow"/>
              </a:rPr>
              <a:t> </a:t>
            </a:r>
            <a:r>
              <a:rPr sz="1758" b="1" spc="12">
                <a:latin typeface="Arial Narrow"/>
                <a:cs typeface="Arial Narrow"/>
              </a:rPr>
              <a:t>excavation;</a:t>
            </a:r>
            <a:r>
              <a:rPr sz="1758" b="1" spc="6">
                <a:latin typeface="Arial Narrow"/>
                <a:cs typeface="Arial Narrow"/>
              </a:rPr>
              <a:t> </a:t>
            </a:r>
            <a:r>
              <a:rPr sz="1758" b="1" spc="12">
                <a:latin typeface="Arial Narrow"/>
                <a:cs typeface="Arial Narrow"/>
              </a:rPr>
              <a:t>and</a:t>
            </a:r>
            <a:endParaRPr sz="1758">
              <a:latin typeface="Arial Narrow"/>
              <a:cs typeface="Arial Narrow"/>
            </a:endParaRPr>
          </a:p>
          <a:p>
            <a:pPr marL="15394" marR="22322">
              <a:spcBef>
                <a:spcPts val="49"/>
              </a:spcBef>
              <a:buChar char="•"/>
              <a:tabLst>
                <a:tab pos="133161" algn="l"/>
              </a:tabLst>
            </a:pPr>
            <a:r>
              <a:rPr sz="1758" b="1" spc="19">
                <a:latin typeface="Arial Narrow"/>
                <a:cs typeface="Arial Narrow"/>
              </a:rPr>
              <a:t>Occupational</a:t>
            </a:r>
            <a:r>
              <a:rPr sz="1758" b="1" spc="12">
                <a:latin typeface="Arial Narrow"/>
                <a:cs typeface="Arial Narrow"/>
              </a:rPr>
              <a:t> </a:t>
            </a:r>
            <a:r>
              <a:rPr sz="1758" b="1" spc="19">
                <a:latin typeface="Arial Narrow"/>
                <a:cs typeface="Arial Narrow"/>
              </a:rPr>
              <a:t>Health and </a:t>
            </a:r>
            <a:r>
              <a:rPr sz="1758" b="1" spc="12">
                <a:latin typeface="Arial Narrow"/>
                <a:cs typeface="Arial Narrow"/>
              </a:rPr>
              <a:t>Safety</a:t>
            </a:r>
            <a:r>
              <a:rPr sz="1758" b="1" spc="19">
                <a:latin typeface="Arial Narrow"/>
                <a:cs typeface="Arial Narrow"/>
              </a:rPr>
              <a:t> </a:t>
            </a:r>
            <a:r>
              <a:rPr sz="1758" b="1" spc="12">
                <a:latin typeface="Arial Narrow"/>
                <a:cs typeface="Arial Narrow"/>
              </a:rPr>
              <a:t>legislation </a:t>
            </a:r>
            <a:r>
              <a:rPr sz="1758" b="1" spc="19">
                <a:latin typeface="Arial Narrow"/>
                <a:cs typeface="Arial Narrow"/>
              </a:rPr>
              <a:t>and </a:t>
            </a:r>
            <a:r>
              <a:rPr sz="1758" b="1" spc="12">
                <a:latin typeface="Arial Narrow"/>
                <a:cs typeface="Arial Narrow"/>
              </a:rPr>
              <a:t>relevant </a:t>
            </a:r>
            <a:r>
              <a:rPr sz="1758" b="1" spc="-382">
                <a:latin typeface="Arial Narrow"/>
                <a:cs typeface="Arial Narrow"/>
              </a:rPr>
              <a:t> </a:t>
            </a:r>
            <a:r>
              <a:rPr sz="1758" b="1" spc="12">
                <a:latin typeface="Arial Narrow"/>
                <a:cs typeface="Arial Narrow"/>
              </a:rPr>
              <a:t>to</a:t>
            </a:r>
            <a:r>
              <a:rPr sz="1758" b="1" spc="-6">
                <a:latin typeface="Arial Narrow"/>
                <a:cs typeface="Arial Narrow"/>
              </a:rPr>
              <a:t> </a:t>
            </a:r>
            <a:r>
              <a:rPr lang="en-CA" sz="1758" b="1" spc="24">
                <a:latin typeface="Arial Narrow"/>
                <a:cs typeface="Arial Narrow"/>
              </a:rPr>
              <a:t>OMH</a:t>
            </a:r>
            <a:r>
              <a:rPr sz="1758" b="1" spc="12">
                <a:latin typeface="Arial Narrow"/>
                <a:cs typeface="Arial Narrow"/>
              </a:rPr>
              <a:t> </a:t>
            </a:r>
            <a:r>
              <a:rPr sz="1758" b="1" spc="19">
                <a:latin typeface="Arial Narrow"/>
                <a:cs typeface="Arial Narrow"/>
              </a:rPr>
              <a:t>areas </a:t>
            </a:r>
            <a:r>
              <a:rPr sz="1758" b="1" spc="12">
                <a:latin typeface="Arial Narrow"/>
                <a:cs typeface="Arial Narrow"/>
              </a:rPr>
              <a:t>of</a:t>
            </a:r>
            <a:r>
              <a:rPr sz="1758" b="1">
                <a:latin typeface="Arial Narrow"/>
                <a:cs typeface="Arial Narrow"/>
              </a:rPr>
              <a:t> </a:t>
            </a:r>
            <a:r>
              <a:rPr sz="1758" b="1" spc="12">
                <a:latin typeface="Arial Narrow"/>
                <a:cs typeface="Arial Narrow"/>
              </a:rPr>
              <a:t>responsibility</a:t>
            </a:r>
            <a:endParaRPr sz="1758">
              <a:latin typeface="Arial Narrow"/>
              <a:cs typeface="Arial Narrow"/>
            </a:endParaRPr>
          </a:p>
          <a:p>
            <a:pPr>
              <a:spcBef>
                <a:spcPts val="49"/>
              </a:spcBef>
            </a:pPr>
            <a:endParaRPr sz="1879">
              <a:latin typeface="Arial Narrow"/>
              <a:cs typeface="Arial Narrow"/>
            </a:endParaRPr>
          </a:p>
          <a:p>
            <a:pPr marL="15394" marR="144707">
              <a:lnSpc>
                <a:spcPct val="102400"/>
              </a:lnSpc>
            </a:pPr>
            <a:r>
              <a:rPr sz="1758" i="1" spc="19">
                <a:latin typeface="Arial Narrow"/>
                <a:cs typeface="Arial Narrow"/>
              </a:rPr>
              <a:t>For</a:t>
            </a:r>
            <a:r>
              <a:rPr sz="1758" i="1" spc="6">
                <a:latin typeface="Arial Narrow"/>
                <a:cs typeface="Arial Narrow"/>
              </a:rPr>
              <a:t> </a:t>
            </a:r>
            <a:r>
              <a:rPr sz="1758" i="1" spc="12">
                <a:latin typeface="Arial Narrow"/>
                <a:cs typeface="Arial Narrow"/>
              </a:rPr>
              <a:t>all</a:t>
            </a:r>
            <a:r>
              <a:rPr sz="1758" i="1" spc="6">
                <a:latin typeface="Arial Narrow"/>
                <a:cs typeface="Arial Narrow"/>
              </a:rPr>
              <a:t> </a:t>
            </a:r>
            <a:r>
              <a:rPr sz="1758" i="1" spc="12">
                <a:latin typeface="Arial Narrow"/>
                <a:cs typeface="Arial Narrow"/>
              </a:rPr>
              <a:t>excavations,</a:t>
            </a:r>
            <a:r>
              <a:rPr sz="1758" i="1" spc="6">
                <a:latin typeface="Arial Narrow"/>
                <a:cs typeface="Arial Narrow"/>
              </a:rPr>
              <a:t> </a:t>
            </a:r>
            <a:r>
              <a:rPr sz="1758" i="1" spc="19">
                <a:latin typeface="Arial Narrow"/>
                <a:cs typeface="Arial Narrow"/>
              </a:rPr>
              <a:t>a</a:t>
            </a:r>
            <a:r>
              <a:rPr sz="1758" i="1" spc="6">
                <a:latin typeface="Arial Narrow"/>
                <a:cs typeface="Arial Narrow"/>
              </a:rPr>
              <a:t> </a:t>
            </a:r>
            <a:r>
              <a:rPr sz="1758" i="1" spc="19">
                <a:latin typeface="Arial Narrow"/>
                <a:cs typeface="Arial Narrow"/>
              </a:rPr>
              <a:t>competent</a:t>
            </a:r>
            <a:r>
              <a:rPr sz="1758" i="1" spc="6">
                <a:latin typeface="Arial Narrow"/>
                <a:cs typeface="Arial Narrow"/>
              </a:rPr>
              <a:t> </a:t>
            </a:r>
            <a:r>
              <a:rPr sz="1758" i="1" spc="19">
                <a:latin typeface="Arial Narrow"/>
                <a:cs typeface="Arial Narrow"/>
              </a:rPr>
              <a:t>person</a:t>
            </a:r>
            <a:r>
              <a:rPr sz="1758" i="1" spc="6">
                <a:latin typeface="Arial Narrow"/>
                <a:cs typeface="Arial Narrow"/>
              </a:rPr>
              <a:t> </a:t>
            </a:r>
            <a:r>
              <a:rPr sz="1758" i="1" spc="19">
                <a:latin typeface="Arial Narrow"/>
                <a:cs typeface="Arial Narrow"/>
              </a:rPr>
              <a:t>must</a:t>
            </a:r>
            <a:r>
              <a:rPr sz="1758" i="1" spc="6">
                <a:latin typeface="Arial Narrow"/>
                <a:cs typeface="Arial Narrow"/>
              </a:rPr>
              <a:t> </a:t>
            </a:r>
            <a:r>
              <a:rPr sz="1758" i="1" spc="19">
                <a:latin typeface="Arial Narrow"/>
                <a:cs typeface="Arial Narrow"/>
              </a:rPr>
              <a:t>conduct</a:t>
            </a:r>
            <a:r>
              <a:rPr sz="1758" i="1" spc="6">
                <a:latin typeface="Arial Narrow"/>
                <a:cs typeface="Arial Narrow"/>
              </a:rPr>
              <a:t> </a:t>
            </a:r>
            <a:r>
              <a:rPr sz="1758" i="1" spc="19">
                <a:latin typeface="Arial Narrow"/>
                <a:cs typeface="Arial Narrow"/>
              </a:rPr>
              <a:t>a</a:t>
            </a:r>
            <a:r>
              <a:rPr lang="en-US" sz="1758" i="1" spc="6">
                <a:latin typeface="Arial Narrow"/>
                <a:cs typeface="Arial Narrow"/>
              </a:rPr>
              <a:t>n assessment</a:t>
            </a:r>
            <a:r>
              <a:rPr sz="1758" i="1" spc="12">
                <a:latin typeface="Arial Narrow"/>
                <a:cs typeface="Arial Narrow"/>
              </a:rPr>
              <a:t> </a:t>
            </a:r>
            <a:r>
              <a:rPr sz="1758" i="1" spc="19">
                <a:latin typeface="Arial Narrow"/>
                <a:cs typeface="Arial Narrow"/>
              </a:rPr>
              <a:t>every </a:t>
            </a:r>
            <a:r>
              <a:rPr sz="1758" i="1" spc="-19">
                <a:latin typeface="Arial Narrow"/>
                <a:cs typeface="Arial Narrow"/>
              </a:rPr>
              <a:t>day, </a:t>
            </a:r>
            <a:r>
              <a:rPr sz="1758" i="1" spc="12">
                <a:latin typeface="Arial Narrow"/>
                <a:cs typeface="Arial Narrow"/>
              </a:rPr>
              <a:t>or </a:t>
            </a:r>
            <a:r>
              <a:rPr sz="1758" i="1" spc="19">
                <a:latin typeface="Arial Narrow"/>
                <a:cs typeface="Arial Narrow"/>
              </a:rPr>
              <a:t>when any </a:t>
            </a:r>
            <a:r>
              <a:rPr sz="1758" i="1" spc="12">
                <a:latin typeface="Arial Narrow"/>
                <a:cs typeface="Arial Narrow"/>
              </a:rPr>
              <a:t>trench conditions </a:t>
            </a:r>
            <a:r>
              <a:rPr sz="1758" i="1" spc="19">
                <a:latin typeface="Arial Narrow"/>
                <a:cs typeface="Arial Narrow"/>
              </a:rPr>
              <a:t> change,</a:t>
            </a:r>
            <a:r>
              <a:rPr sz="1758" i="1" spc="12">
                <a:latin typeface="Arial Narrow"/>
                <a:cs typeface="Arial Narrow"/>
              </a:rPr>
              <a:t> to</a:t>
            </a:r>
            <a:r>
              <a:rPr sz="1758" i="1" spc="19">
                <a:latin typeface="Arial Narrow"/>
                <a:cs typeface="Arial Narrow"/>
              </a:rPr>
              <a:t> </a:t>
            </a:r>
            <a:r>
              <a:rPr sz="1758" i="1" spc="12">
                <a:latin typeface="Arial Narrow"/>
                <a:cs typeface="Arial Narrow"/>
              </a:rPr>
              <a:t>identify</a:t>
            </a:r>
            <a:r>
              <a:rPr sz="1758" i="1" spc="6">
                <a:latin typeface="Arial Narrow"/>
                <a:cs typeface="Arial Narrow"/>
              </a:rPr>
              <a:t> </a:t>
            </a:r>
            <a:r>
              <a:rPr sz="1758" i="1" spc="19">
                <a:latin typeface="Arial Narrow"/>
                <a:cs typeface="Arial Narrow"/>
              </a:rPr>
              <a:t>and remove</a:t>
            </a:r>
            <a:r>
              <a:rPr sz="1758" i="1" spc="6">
                <a:latin typeface="Arial Narrow"/>
                <a:cs typeface="Arial Narrow"/>
              </a:rPr>
              <a:t> </a:t>
            </a:r>
            <a:r>
              <a:rPr sz="1758" i="1" spc="19">
                <a:latin typeface="Arial Narrow"/>
                <a:cs typeface="Arial Narrow"/>
              </a:rPr>
              <a:t>any</a:t>
            </a:r>
            <a:r>
              <a:rPr sz="1758" i="1" spc="12">
                <a:latin typeface="Arial Narrow"/>
                <a:cs typeface="Arial Narrow"/>
              </a:rPr>
              <a:t> potential</a:t>
            </a:r>
            <a:r>
              <a:rPr sz="1758" i="1" spc="19">
                <a:latin typeface="Arial Narrow"/>
                <a:cs typeface="Arial Narrow"/>
              </a:rPr>
              <a:t> hazards</a:t>
            </a:r>
            <a:endParaRPr sz="1758">
              <a:latin typeface="Arial Narrow"/>
              <a:cs typeface="Arial Narrow"/>
            </a:endParaRPr>
          </a:p>
        </p:txBody>
      </p:sp>
      <p:pic>
        <p:nvPicPr>
          <p:cNvPr id="4" name="object 4"/>
          <p:cNvPicPr/>
          <p:nvPr/>
        </p:nvPicPr>
        <p:blipFill>
          <a:blip r:embed="rId3" cstate="screen">
            <a:extLst>
              <a:ext uri="{28A0092B-C50C-407E-A947-70E740481C1C}">
                <a14:useLocalDpi xmlns:a14="http://schemas.microsoft.com/office/drawing/2010/main"/>
              </a:ext>
            </a:extLst>
          </a:blip>
          <a:stretch>
            <a:fillRect/>
          </a:stretch>
        </p:blipFill>
        <p:spPr>
          <a:xfrm>
            <a:off x="6096000" y="1143407"/>
            <a:ext cx="5733934" cy="4571186"/>
          </a:xfrm>
          <a:prstGeom prst="rect">
            <a:avLst/>
          </a:prstGeom>
        </p:spPr>
      </p:pic>
      <p:sp>
        <p:nvSpPr>
          <p:cNvPr id="6" name="TextBox 5">
            <a:extLst>
              <a:ext uri="{FF2B5EF4-FFF2-40B4-BE49-F238E27FC236}">
                <a16:creationId xmlns:a16="http://schemas.microsoft.com/office/drawing/2014/main" id="{A4D47F34-C071-262F-3AF5-3E3BEF0FF60F}"/>
              </a:ext>
            </a:extLst>
          </p:cNvPr>
          <p:cNvSpPr txBox="1"/>
          <p:nvPr/>
        </p:nvSpPr>
        <p:spPr>
          <a:xfrm>
            <a:off x="2532425" y="6122552"/>
            <a:ext cx="7127149" cy="461665"/>
          </a:xfrm>
          <a:prstGeom prst="rect">
            <a:avLst/>
          </a:prstGeom>
          <a:noFill/>
        </p:spPr>
        <p:txBody>
          <a:bodyPr wrap="square" rtlCol="0">
            <a:spAutoFit/>
          </a:bodyPr>
          <a:lstStyle/>
          <a:p>
            <a:pPr algn="ctr"/>
            <a:r>
              <a:rPr lang="en-US" sz="2400" b="1">
                <a:latin typeface="Aptos" panose="020B0004020202020204" pitchFamily="34" charset="0"/>
              </a:rPr>
              <a:t>Excavation and Trenching Training</a:t>
            </a:r>
          </a:p>
        </p:txBody>
      </p:sp>
      <p:pic>
        <p:nvPicPr>
          <p:cNvPr id="7" name="Picture 6">
            <a:extLst>
              <a:ext uri="{FF2B5EF4-FFF2-40B4-BE49-F238E27FC236}">
                <a16:creationId xmlns:a16="http://schemas.microsoft.com/office/drawing/2014/main" id="{8586A05C-1CCB-E5C8-F249-43A136C75F67}"/>
              </a:ext>
            </a:extLst>
          </p:cNvPr>
          <p:cNvPicPr>
            <a:picLocks noChangeAspect="1" noChangeArrowheads="1"/>
          </p:cNvPicPr>
          <p:nvPr/>
        </p:nvPicPr>
        <p:blipFill>
          <a:blip r:embed="rId4"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140113"/>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84728" y="99290"/>
            <a:ext cx="11871036" cy="6661728"/>
          </a:xfrm>
          <a:custGeom>
            <a:avLst/>
            <a:gdLst/>
            <a:ahLst/>
            <a:cxnLst/>
            <a:rect l="l" t="t" r="r" b="b"/>
            <a:pathLst>
              <a:path w="9793605" h="5495925">
                <a:moveTo>
                  <a:pt x="9793224" y="5495544"/>
                </a:moveTo>
                <a:lnTo>
                  <a:pt x="9793224" y="0"/>
                </a:lnTo>
                <a:lnTo>
                  <a:pt x="0" y="0"/>
                </a:lnTo>
                <a:lnTo>
                  <a:pt x="0" y="5495544"/>
                </a:lnTo>
                <a:lnTo>
                  <a:pt x="59435" y="5495544"/>
                </a:lnTo>
                <a:lnTo>
                  <a:pt x="59436" y="118110"/>
                </a:lnTo>
                <a:lnTo>
                  <a:pt x="118110" y="59436"/>
                </a:lnTo>
                <a:lnTo>
                  <a:pt x="118109" y="118110"/>
                </a:lnTo>
                <a:lnTo>
                  <a:pt x="9675875" y="118110"/>
                </a:lnTo>
                <a:lnTo>
                  <a:pt x="9675875" y="59435"/>
                </a:lnTo>
                <a:lnTo>
                  <a:pt x="9734550" y="118110"/>
                </a:lnTo>
                <a:lnTo>
                  <a:pt x="9734550" y="5495544"/>
                </a:lnTo>
                <a:lnTo>
                  <a:pt x="9793224" y="5495544"/>
                </a:lnTo>
                <a:close/>
              </a:path>
              <a:path w="9793605" h="5495925">
                <a:moveTo>
                  <a:pt x="118110" y="118110"/>
                </a:moveTo>
                <a:lnTo>
                  <a:pt x="118110" y="59436"/>
                </a:lnTo>
                <a:lnTo>
                  <a:pt x="59436" y="118110"/>
                </a:lnTo>
                <a:lnTo>
                  <a:pt x="118110" y="118110"/>
                </a:lnTo>
                <a:close/>
              </a:path>
              <a:path w="9793605" h="5495925">
                <a:moveTo>
                  <a:pt x="118110" y="5377434"/>
                </a:moveTo>
                <a:lnTo>
                  <a:pt x="118110" y="118110"/>
                </a:lnTo>
                <a:lnTo>
                  <a:pt x="59436" y="118110"/>
                </a:lnTo>
                <a:lnTo>
                  <a:pt x="59436" y="5377434"/>
                </a:lnTo>
                <a:lnTo>
                  <a:pt x="118110" y="5377434"/>
                </a:lnTo>
                <a:close/>
              </a:path>
              <a:path w="9793605" h="5495925">
                <a:moveTo>
                  <a:pt x="9734550" y="5377434"/>
                </a:moveTo>
                <a:lnTo>
                  <a:pt x="59436" y="5377434"/>
                </a:lnTo>
                <a:lnTo>
                  <a:pt x="118110" y="5436108"/>
                </a:lnTo>
                <a:lnTo>
                  <a:pt x="118109" y="5495544"/>
                </a:lnTo>
                <a:lnTo>
                  <a:pt x="9675875" y="5495544"/>
                </a:lnTo>
                <a:lnTo>
                  <a:pt x="9675875" y="5436108"/>
                </a:lnTo>
                <a:lnTo>
                  <a:pt x="9734550" y="5377434"/>
                </a:lnTo>
                <a:close/>
              </a:path>
              <a:path w="9793605" h="5495925">
                <a:moveTo>
                  <a:pt x="118109" y="5495544"/>
                </a:moveTo>
                <a:lnTo>
                  <a:pt x="118110" y="5436108"/>
                </a:lnTo>
                <a:lnTo>
                  <a:pt x="59436" y="5377434"/>
                </a:lnTo>
                <a:lnTo>
                  <a:pt x="59435" y="5495544"/>
                </a:lnTo>
                <a:lnTo>
                  <a:pt x="118109" y="5495544"/>
                </a:lnTo>
                <a:close/>
              </a:path>
              <a:path w="9793605" h="5495925">
                <a:moveTo>
                  <a:pt x="9734550" y="118110"/>
                </a:moveTo>
                <a:lnTo>
                  <a:pt x="9675875" y="59435"/>
                </a:lnTo>
                <a:lnTo>
                  <a:pt x="9675875" y="118110"/>
                </a:lnTo>
                <a:lnTo>
                  <a:pt x="9734550" y="118110"/>
                </a:lnTo>
                <a:close/>
              </a:path>
              <a:path w="9793605" h="5495925">
                <a:moveTo>
                  <a:pt x="9734550" y="5377434"/>
                </a:moveTo>
                <a:lnTo>
                  <a:pt x="9734550" y="118110"/>
                </a:lnTo>
                <a:lnTo>
                  <a:pt x="9675875" y="118110"/>
                </a:lnTo>
                <a:lnTo>
                  <a:pt x="9675875" y="5377434"/>
                </a:lnTo>
                <a:lnTo>
                  <a:pt x="9734550" y="5377434"/>
                </a:lnTo>
                <a:close/>
              </a:path>
              <a:path w="9793605" h="5495925">
                <a:moveTo>
                  <a:pt x="9734550" y="5495544"/>
                </a:moveTo>
                <a:lnTo>
                  <a:pt x="9734550" y="5377434"/>
                </a:lnTo>
                <a:lnTo>
                  <a:pt x="9675875" y="5436108"/>
                </a:lnTo>
                <a:lnTo>
                  <a:pt x="9675875" y="5495544"/>
                </a:lnTo>
                <a:lnTo>
                  <a:pt x="9734550" y="5495544"/>
                </a:lnTo>
                <a:close/>
              </a:path>
            </a:pathLst>
          </a:custGeom>
          <a:solidFill>
            <a:srgbClr val="003300"/>
          </a:solidFill>
        </p:spPr>
        <p:txBody>
          <a:bodyPr wrap="square" lIns="0" tIns="0" rIns="0" bIns="0" rtlCol="0"/>
          <a:lstStyle/>
          <a:p>
            <a:endParaRPr sz="2182"/>
          </a:p>
        </p:txBody>
      </p:sp>
      <p:pic>
        <p:nvPicPr>
          <p:cNvPr id="3" name="object 3"/>
          <p:cNvPicPr/>
          <p:nvPr/>
        </p:nvPicPr>
        <p:blipFill>
          <a:blip r:embed="rId2" cstate="screen">
            <a:extLst>
              <a:ext uri="{28A0092B-C50C-407E-A947-70E740481C1C}">
                <a14:useLocalDpi xmlns:a14="http://schemas.microsoft.com/office/drawing/2010/main"/>
              </a:ext>
            </a:extLst>
          </a:blip>
          <a:stretch>
            <a:fillRect/>
          </a:stretch>
        </p:blipFill>
        <p:spPr>
          <a:xfrm>
            <a:off x="4911898" y="347751"/>
            <a:ext cx="2413460" cy="645620"/>
          </a:xfrm>
          <a:prstGeom prst="rect">
            <a:avLst/>
          </a:prstGeom>
        </p:spPr>
      </p:pic>
      <p:sp>
        <p:nvSpPr>
          <p:cNvPr id="4" name="object 4"/>
          <p:cNvSpPr txBox="1"/>
          <p:nvPr/>
        </p:nvSpPr>
        <p:spPr>
          <a:xfrm>
            <a:off x="400243" y="1172864"/>
            <a:ext cx="3551381" cy="845378"/>
          </a:xfrm>
          <a:prstGeom prst="rect">
            <a:avLst/>
          </a:prstGeom>
        </p:spPr>
        <p:txBody>
          <a:bodyPr vert="horz" wrap="square" lIns="0" tIns="20782" rIns="0" bIns="0" rtlCol="0">
            <a:spAutoFit/>
          </a:bodyPr>
          <a:lstStyle/>
          <a:p>
            <a:pPr marL="701212" indent="-686587">
              <a:spcBef>
                <a:spcPts val="163"/>
              </a:spcBef>
              <a:buFont typeface="Arial"/>
              <a:buChar char="•"/>
              <a:tabLst>
                <a:tab pos="701212" algn="l"/>
                <a:tab pos="701982" algn="l"/>
              </a:tabLst>
            </a:pPr>
            <a:r>
              <a:rPr sz="1758" b="1" spc="12">
                <a:latin typeface="Arial Narrow"/>
                <a:cs typeface="Arial Narrow"/>
              </a:rPr>
              <a:t>Introduction</a:t>
            </a:r>
            <a:endParaRPr sz="1758">
              <a:latin typeface="Arial Narrow"/>
              <a:cs typeface="Arial Narrow"/>
            </a:endParaRPr>
          </a:p>
          <a:p>
            <a:pPr marL="701212" indent="-686587">
              <a:spcBef>
                <a:spcPts val="55"/>
              </a:spcBef>
              <a:buFont typeface="Arial"/>
              <a:buChar char="•"/>
              <a:tabLst>
                <a:tab pos="701212" algn="l"/>
                <a:tab pos="701982" algn="l"/>
              </a:tabLst>
            </a:pPr>
            <a:r>
              <a:rPr sz="1758" b="1" spc="12">
                <a:latin typeface="Arial Narrow"/>
                <a:cs typeface="Arial Narrow"/>
              </a:rPr>
              <a:t>Facts</a:t>
            </a:r>
            <a:r>
              <a:rPr sz="1758" b="1" spc="-12">
                <a:latin typeface="Arial Narrow"/>
                <a:cs typeface="Arial Narrow"/>
              </a:rPr>
              <a:t> </a:t>
            </a:r>
            <a:r>
              <a:rPr sz="1758" b="1" spc="12">
                <a:latin typeface="Arial Narrow"/>
                <a:cs typeface="Arial Narrow"/>
              </a:rPr>
              <a:t>about</a:t>
            </a:r>
            <a:r>
              <a:rPr sz="1758" b="1" spc="-24">
                <a:latin typeface="Arial Narrow"/>
                <a:cs typeface="Arial Narrow"/>
              </a:rPr>
              <a:t> </a:t>
            </a:r>
            <a:r>
              <a:rPr sz="1758" b="1">
                <a:latin typeface="Arial Narrow"/>
                <a:cs typeface="Arial Narrow"/>
              </a:rPr>
              <a:t>Trench</a:t>
            </a:r>
            <a:r>
              <a:rPr sz="1758" b="1" spc="-6">
                <a:latin typeface="Arial Narrow"/>
                <a:cs typeface="Arial Narrow"/>
              </a:rPr>
              <a:t> </a:t>
            </a:r>
            <a:r>
              <a:rPr sz="1758" b="1" spc="19">
                <a:latin typeface="Arial Narrow"/>
                <a:cs typeface="Arial Narrow"/>
              </a:rPr>
              <a:t>Collapses</a:t>
            </a:r>
            <a:endParaRPr sz="1758">
              <a:latin typeface="Arial Narrow"/>
              <a:cs typeface="Arial Narrow"/>
            </a:endParaRPr>
          </a:p>
          <a:p>
            <a:pPr marL="701212" indent="-686587">
              <a:spcBef>
                <a:spcPts val="49"/>
              </a:spcBef>
              <a:buFont typeface="Arial"/>
              <a:buChar char="•"/>
              <a:tabLst>
                <a:tab pos="701212" algn="l"/>
                <a:tab pos="701982" algn="l"/>
              </a:tabLst>
            </a:pPr>
            <a:r>
              <a:rPr sz="1758" b="1" spc="12">
                <a:latin typeface="Arial Narrow"/>
                <a:cs typeface="Arial Narrow"/>
              </a:rPr>
              <a:t>Four</a:t>
            </a:r>
            <a:r>
              <a:rPr sz="1758" b="1" spc="-19">
                <a:latin typeface="Arial Narrow"/>
                <a:cs typeface="Arial Narrow"/>
              </a:rPr>
              <a:t> </a:t>
            </a:r>
            <a:r>
              <a:rPr sz="1758" b="1" spc="-6">
                <a:latin typeface="Arial Narrow"/>
                <a:cs typeface="Arial Narrow"/>
              </a:rPr>
              <a:t>Types</a:t>
            </a:r>
            <a:r>
              <a:rPr sz="1758" b="1">
                <a:latin typeface="Arial Narrow"/>
                <a:cs typeface="Arial Narrow"/>
              </a:rPr>
              <a:t> </a:t>
            </a:r>
            <a:r>
              <a:rPr sz="1758" b="1" spc="12">
                <a:latin typeface="Arial Narrow"/>
                <a:cs typeface="Arial Narrow"/>
              </a:rPr>
              <a:t>of</a:t>
            </a:r>
            <a:r>
              <a:rPr sz="1758" b="1" spc="-12">
                <a:latin typeface="Arial Narrow"/>
                <a:cs typeface="Arial Narrow"/>
              </a:rPr>
              <a:t> </a:t>
            </a:r>
            <a:r>
              <a:rPr sz="1758" b="1">
                <a:latin typeface="Arial Narrow"/>
                <a:cs typeface="Arial Narrow"/>
              </a:rPr>
              <a:t>Trench</a:t>
            </a:r>
            <a:r>
              <a:rPr sz="1758" b="1" spc="-19">
                <a:latin typeface="Arial Narrow"/>
                <a:cs typeface="Arial Narrow"/>
              </a:rPr>
              <a:t> </a:t>
            </a:r>
            <a:r>
              <a:rPr sz="1758" b="1" spc="12">
                <a:latin typeface="Arial Narrow"/>
                <a:cs typeface="Arial Narrow"/>
              </a:rPr>
              <a:t>Collapses</a:t>
            </a:r>
            <a:endParaRPr sz="1758">
              <a:latin typeface="Arial Narrow"/>
              <a:cs typeface="Arial Narrow"/>
            </a:endParaRPr>
          </a:p>
        </p:txBody>
      </p:sp>
      <p:sp>
        <p:nvSpPr>
          <p:cNvPr id="5" name="object 5"/>
          <p:cNvSpPr txBox="1"/>
          <p:nvPr/>
        </p:nvSpPr>
        <p:spPr>
          <a:xfrm>
            <a:off x="4521523" y="1172864"/>
            <a:ext cx="2948709" cy="845378"/>
          </a:xfrm>
          <a:prstGeom prst="rect">
            <a:avLst/>
          </a:prstGeom>
        </p:spPr>
        <p:txBody>
          <a:bodyPr vert="horz" wrap="square" lIns="0" tIns="20782" rIns="0" bIns="0" rtlCol="0">
            <a:spAutoFit/>
          </a:bodyPr>
          <a:lstStyle/>
          <a:p>
            <a:pPr marL="701212" indent="-686587">
              <a:spcBef>
                <a:spcPts val="163"/>
              </a:spcBef>
              <a:buFont typeface="Arial"/>
              <a:buChar char="•"/>
              <a:tabLst>
                <a:tab pos="701212" algn="l"/>
                <a:tab pos="701982" algn="l"/>
              </a:tabLst>
            </a:pPr>
            <a:r>
              <a:rPr sz="1758" b="1">
                <a:latin typeface="Arial Narrow"/>
                <a:cs typeface="Arial Narrow"/>
              </a:rPr>
              <a:t>Trench </a:t>
            </a:r>
            <a:r>
              <a:rPr sz="1758" b="1" spc="12">
                <a:latin typeface="Arial Narrow"/>
                <a:cs typeface="Arial Narrow"/>
              </a:rPr>
              <a:t>Soil</a:t>
            </a:r>
            <a:r>
              <a:rPr sz="1758" b="1" spc="-12">
                <a:latin typeface="Arial Narrow"/>
                <a:cs typeface="Arial Narrow"/>
              </a:rPr>
              <a:t> </a:t>
            </a:r>
            <a:r>
              <a:rPr sz="1758" b="1" spc="-6">
                <a:latin typeface="Arial Narrow"/>
                <a:cs typeface="Arial Narrow"/>
              </a:rPr>
              <a:t>Types</a:t>
            </a:r>
            <a:endParaRPr sz="1758">
              <a:latin typeface="Arial Narrow"/>
              <a:cs typeface="Arial Narrow"/>
            </a:endParaRPr>
          </a:p>
          <a:p>
            <a:pPr marL="701212" indent="-686587">
              <a:spcBef>
                <a:spcPts val="55"/>
              </a:spcBef>
              <a:buFont typeface="Arial"/>
              <a:buChar char="•"/>
              <a:tabLst>
                <a:tab pos="701212" algn="l"/>
                <a:tab pos="701982" algn="l"/>
              </a:tabLst>
            </a:pPr>
            <a:r>
              <a:rPr sz="1758" b="1" spc="19">
                <a:latin typeface="Arial Narrow"/>
                <a:cs typeface="Arial Narrow"/>
              </a:rPr>
              <a:t>Protective</a:t>
            </a:r>
            <a:r>
              <a:rPr sz="1758" b="1" spc="-12">
                <a:latin typeface="Arial Narrow"/>
                <a:cs typeface="Arial Narrow"/>
              </a:rPr>
              <a:t> </a:t>
            </a:r>
            <a:r>
              <a:rPr sz="1758" b="1" spc="19">
                <a:latin typeface="Arial Narrow"/>
                <a:cs typeface="Arial Narrow"/>
              </a:rPr>
              <a:t>Systems</a:t>
            </a:r>
            <a:endParaRPr sz="1758">
              <a:latin typeface="Arial Narrow"/>
              <a:cs typeface="Arial Narrow"/>
            </a:endParaRPr>
          </a:p>
          <a:p>
            <a:pPr marL="701212" indent="-686587">
              <a:spcBef>
                <a:spcPts val="49"/>
              </a:spcBef>
              <a:buFont typeface="Arial"/>
              <a:buChar char="•"/>
              <a:tabLst>
                <a:tab pos="701212" algn="l"/>
                <a:tab pos="701982" algn="l"/>
              </a:tabLst>
            </a:pPr>
            <a:r>
              <a:rPr sz="1758" b="1" spc="12">
                <a:latin typeface="Arial Narrow"/>
                <a:cs typeface="Arial Narrow"/>
              </a:rPr>
              <a:t>Other</a:t>
            </a:r>
            <a:r>
              <a:rPr sz="1758" b="1" spc="-36">
                <a:latin typeface="Arial Narrow"/>
                <a:cs typeface="Arial Narrow"/>
              </a:rPr>
              <a:t> </a:t>
            </a:r>
            <a:r>
              <a:rPr sz="1758" b="1" spc="6">
                <a:latin typeface="Arial Narrow"/>
                <a:cs typeface="Arial Narrow"/>
              </a:rPr>
              <a:t>Trenching</a:t>
            </a:r>
            <a:r>
              <a:rPr sz="1758" b="1" spc="-30">
                <a:latin typeface="Arial Narrow"/>
                <a:cs typeface="Arial Narrow"/>
              </a:rPr>
              <a:t> </a:t>
            </a:r>
            <a:r>
              <a:rPr sz="1758" b="1" spc="12">
                <a:latin typeface="Arial Narrow"/>
                <a:cs typeface="Arial Narrow"/>
              </a:rPr>
              <a:t>Hazards</a:t>
            </a:r>
            <a:endParaRPr sz="1758">
              <a:latin typeface="Arial Narrow"/>
              <a:cs typeface="Arial Narrow"/>
            </a:endParaRPr>
          </a:p>
        </p:txBody>
      </p:sp>
      <p:sp>
        <p:nvSpPr>
          <p:cNvPr id="6" name="object 6"/>
          <p:cNvSpPr txBox="1"/>
          <p:nvPr/>
        </p:nvSpPr>
        <p:spPr>
          <a:xfrm>
            <a:off x="8035033" y="1177490"/>
            <a:ext cx="3100339" cy="845378"/>
          </a:xfrm>
          <a:prstGeom prst="rect">
            <a:avLst/>
          </a:prstGeom>
        </p:spPr>
        <p:txBody>
          <a:bodyPr vert="horz" wrap="square" lIns="0" tIns="20782" rIns="0" bIns="0" rtlCol="0">
            <a:spAutoFit/>
          </a:bodyPr>
          <a:lstStyle/>
          <a:p>
            <a:pPr marL="701212" indent="-686587">
              <a:spcBef>
                <a:spcPts val="163"/>
              </a:spcBef>
              <a:buFont typeface="Arial"/>
              <a:buChar char="•"/>
              <a:tabLst>
                <a:tab pos="701212" algn="l"/>
                <a:tab pos="701982" algn="l"/>
              </a:tabLst>
            </a:pPr>
            <a:r>
              <a:rPr sz="1758" b="1" spc="19">
                <a:latin typeface="Arial Narrow"/>
                <a:cs typeface="Arial Narrow"/>
              </a:rPr>
              <a:t>Competency</a:t>
            </a:r>
            <a:r>
              <a:rPr sz="1758" b="1" spc="-85">
                <a:latin typeface="Arial Narrow"/>
                <a:cs typeface="Arial Narrow"/>
              </a:rPr>
              <a:t> </a:t>
            </a:r>
            <a:r>
              <a:rPr sz="1758" b="1" spc="19">
                <a:latin typeface="Arial Narrow"/>
                <a:cs typeface="Arial Narrow"/>
              </a:rPr>
              <a:t>Assessments</a:t>
            </a:r>
            <a:endParaRPr sz="1758">
              <a:latin typeface="Arial Narrow"/>
              <a:cs typeface="Arial Narrow"/>
            </a:endParaRPr>
          </a:p>
          <a:p>
            <a:pPr marL="701212" indent="-686587">
              <a:spcBef>
                <a:spcPts val="55"/>
              </a:spcBef>
              <a:buFont typeface="Arial"/>
              <a:buChar char="•"/>
              <a:tabLst>
                <a:tab pos="701212" algn="l"/>
                <a:tab pos="701982" algn="l"/>
              </a:tabLst>
            </a:pPr>
            <a:r>
              <a:rPr sz="1758" b="1" spc="19">
                <a:latin typeface="Arial Narrow"/>
                <a:cs typeface="Arial Narrow"/>
              </a:rPr>
              <a:t>Excavation</a:t>
            </a:r>
            <a:r>
              <a:rPr sz="1758" b="1" spc="-12">
                <a:latin typeface="Arial Narrow"/>
                <a:cs typeface="Arial Narrow"/>
              </a:rPr>
              <a:t> </a:t>
            </a:r>
            <a:r>
              <a:rPr sz="1758" b="1" spc="19">
                <a:latin typeface="Arial Narrow"/>
                <a:cs typeface="Arial Narrow"/>
              </a:rPr>
              <a:t>Checklists</a:t>
            </a:r>
            <a:endParaRPr sz="1758">
              <a:latin typeface="Arial Narrow"/>
              <a:cs typeface="Arial Narrow"/>
            </a:endParaRPr>
          </a:p>
          <a:p>
            <a:pPr marL="701212" indent="-686587">
              <a:spcBef>
                <a:spcPts val="49"/>
              </a:spcBef>
              <a:buFont typeface="Arial"/>
              <a:buChar char="•"/>
              <a:tabLst>
                <a:tab pos="701212" algn="l"/>
                <a:tab pos="701982" algn="l"/>
              </a:tabLst>
            </a:pPr>
            <a:r>
              <a:rPr sz="1758" b="1" spc="12">
                <a:latin typeface="Arial Narrow"/>
                <a:cs typeface="Arial Narrow"/>
              </a:rPr>
              <a:t>Safe</a:t>
            </a:r>
            <a:r>
              <a:rPr sz="1758" b="1" spc="-12">
                <a:latin typeface="Arial Narrow"/>
                <a:cs typeface="Arial Narrow"/>
              </a:rPr>
              <a:t> </a:t>
            </a:r>
            <a:r>
              <a:rPr sz="1758" b="1" spc="19">
                <a:latin typeface="Arial Narrow"/>
                <a:cs typeface="Arial Narrow"/>
              </a:rPr>
              <a:t>Job</a:t>
            </a:r>
            <a:r>
              <a:rPr sz="1758" b="1" spc="-6">
                <a:latin typeface="Arial Narrow"/>
                <a:cs typeface="Arial Narrow"/>
              </a:rPr>
              <a:t> </a:t>
            </a:r>
            <a:r>
              <a:rPr sz="1758" b="1" spc="12">
                <a:latin typeface="Arial Narrow"/>
                <a:cs typeface="Arial Narrow"/>
              </a:rPr>
              <a:t>Procedures</a:t>
            </a:r>
            <a:endParaRPr sz="1758">
              <a:latin typeface="Arial Narrow"/>
              <a:cs typeface="Arial Narrow"/>
            </a:endParaRPr>
          </a:p>
        </p:txBody>
      </p:sp>
      <p:pic>
        <p:nvPicPr>
          <p:cNvPr id="8" name="object 8"/>
          <p:cNvPicPr/>
          <p:nvPr/>
        </p:nvPicPr>
        <p:blipFill>
          <a:blip r:embed="rId3" cstate="screen">
            <a:extLst>
              <a:ext uri="{28A0092B-C50C-407E-A947-70E740481C1C}">
                <a14:useLocalDpi xmlns:a14="http://schemas.microsoft.com/office/drawing/2010/main"/>
              </a:ext>
            </a:extLst>
          </a:blip>
          <a:stretch>
            <a:fillRect/>
          </a:stretch>
        </p:blipFill>
        <p:spPr>
          <a:xfrm>
            <a:off x="433185" y="2458258"/>
            <a:ext cx="11351491" cy="3537528"/>
          </a:xfrm>
          <a:prstGeom prst="rect">
            <a:avLst/>
          </a:prstGeom>
        </p:spPr>
      </p:pic>
      <p:sp>
        <p:nvSpPr>
          <p:cNvPr id="7" name="TextBox 6">
            <a:extLst>
              <a:ext uri="{FF2B5EF4-FFF2-40B4-BE49-F238E27FC236}">
                <a16:creationId xmlns:a16="http://schemas.microsoft.com/office/drawing/2014/main" id="{1AAD7F09-F494-823D-6BFC-F3F54FF14AA9}"/>
              </a:ext>
            </a:extLst>
          </p:cNvPr>
          <p:cNvSpPr txBox="1"/>
          <p:nvPr/>
        </p:nvSpPr>
        <p:spPr>
          <a:xfrm>
            <a:off x="2555053" y="5969511"/>
            <a:ext cx="7127149" cy="461665"/>
          </a:xfrm>
          <a:prstGeom prst="rect">
            <a:avLst/>
          </a:prstGeom>
          <a:noFill/>
        </p:spPr>
        <p:txBody>
          <a:bodyPr wrap="square" rtlCol="0">
            <a:spAutoFit/>
          </a:bodyPr>
          <a:lstStyle/>
          <a:p>
            <a:pPr algn="ctr"/>
            <a:r>
              <a:rPr lang="en-US" sz="2400" b="1">
                <a:latin typeface="Aptos" panose="020B0004020202020204" pitchFamily="34" charset="0"/>
              </a:rPr>
              <a:t>Excavation and Trenching Training</a:t>
            </a:r>
          </a:p>
        </p:txBody>
      </p:sp>
      <p:pic>
        <p:nvPicPr>
          <p:cNvPr id="10" name="Picture 9">
            <a:extLst>
              <a:ext uri="{FF2B5EF4-FFF2-40B4-BE49-F238E27FC236}">
                <a16:creationId xmlns:a16="http://schemas.microsoft.com/office/drawing/2014/main" id="{CBB8CE67-AD67-A0F5-0961-D25EC4EB50C6}"/>
              </a:ext>
            </a:extLst>
          </p:cNvPr>
          <p:cNvPicPr>
            <a:picLocks noChangeAspect="1" noChangeArrowheads="1"/>
          </p:cNvPicPr>
          <p:nvPr/>
        </p:nvPicPr>
        <p:blipFill>
          <a:blip r:embed="rId4"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7131747"/>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73644" y="99290"/>
            <a:ext cx="12018818" cy="6661728"/>
            <a:chOff x="143255" y="1139189"/>
            <a:chExt cx="9915525" cy="5495925"/>
          </a:xfrm>
        </p:grpSpPr>
        <p:pic>
          <p:nvPicPr>
            <p:cNvPr id="3" name="object 3"/>
            <p:cNvPicPr/>
            <p:nvPr/>
          </p:nvPicPr>
          <p:blipFill>
            <a:blip r:embed="rId2" cstate="print"/>
            <a:stretch>
              <a:fillRect/>
            </a:stretch>
          </p:blipFill>
          <p:spPr>
            <a:xfrm>
              <a:off x="276605" y="1264157"/>
              <a:ext cx="9521952" cy="5245608"/>
            </a:xfrm>
            <a:prstGeom prst="rect">
              <a:avLst/>
            </a:prstGeom>
          </p:spPr>
        </p:pic>
        <p:sp>
          <p:nvSpPr>
            <p:cNvPr id="4" name="object 4"/>
            <p:cNvSpPr/>
            <p:nvPr/>
          </p:nvSpPr>
          <p:spPr>
            <a:xfrm>
              <a:off x="143255" y="1139189"/>
              <a:ext cx="9793605" cy="5495925"/>
            </a:xfrm>
            <a:custGeom>
              <a:avLst/>
              <a:gdLst/>
              <a:ahLst/>
              <a:cxnLst/>
              <a:rect l="l" t="t" r="r" b="b"/>
              <a:pathLst>
                <a:path w="9793605" h="5495925">
                  <a:moveTo>
                    <a:pt x="9793224" y="5495544"/>
                  </a:moveTo>
                  <a:lnTo>
                    <a:pt x="9793224" y="0"/>
                  </a:lnTo>
                  <a:lnTo>
                    <a:pt x="0" y="0"/>
                  </a:lnTo>
                  <a:lnTo>
                    <a:pt x="0" y="5495544"/>
                  </a:lnTo>
                  <a:lnTo>
                    <a:pt x="58674" y="5495544"/>
                  </a:lnTo>
                  <a:lnTo>
                    <a:pt x="58674" y="118110"/>
                  </a:lnTo>
                  <a:lnTo>
                    <a:pt x="118110" y="59436"/>
                  </a:lnTo>
                  <a:lnTo>
                    <a:pt x="118110" y="118110"/>
                  </a:lnTo>
                  <a:lnTo>
                    <a:pt x="9675114" y="118110"/>
                  </a:lnTo>
                  <a:lnTo>
                    <a:pt x="9675114" y="59436"/>
                  </a:lnTo>
                  <a:lnTo>
                    <a:pt x="9734550" y="118110"/>
                  </a:lnTo>
                  <a:lnTo>
                    <a:pt x="9734550" y="5495544"/>
                  </a:lnTo>
                  <a:lnTo>
                    <a:pt x="9793224" y="5495544"/>
                  </a:lnTo>
                  <a:close/>
                </a:path>
                <a:path w="9793605" h="5495925">
                  <a:moveTo>
                    <a:pt x="118110" y="118110"/>
                  </a:moveTo>
                  <a:lnTo>
                    <a:pt x="118110" y="59436"/>
                  </a:lnTo>
                  <a:lnTo>
                    <a:pt x="58674" y="118110"/>
                  </a:lnTo>
                  <a:lnTo>
                    <a:pt x="118110" y="118110"/>
                  </a:lnTo>
                  <a:close/>
                </a:path>
                <a:path w="9793605" h="5495925">
                  <a:moveTo>
                    <a:pt x="118110" y="5377434"/>
                  </a:moveTo>
                  <a:lnTo>
                    <a:pt x="118110" y="118110"/>
                  </a:lnTo>
                  <a:lnTo>
                    <a:pt x="58674" y="118110"/>
                  </a:lnTo>
                  <a:lnTo>
                    <a:pt x="58674" y="5377434"/>
                  </a:lnTo>
                  <a:lnTo>
                    <a:pt x="118110" y="5377434"/>
                  </a:lnTo>
                  <a:close/>
                </a:path>
                <a:path w="9793605" h="5495925">
                  <a:moveTo>
                    <a:pt x="9734550" y="5377434"/>
                  </a:moveTo>
                  <a:lnTo>
                    <a:pt x="58674" y="5377434"/>
                  </a:lnTo>
                  <a:lnTo>
                    <a:pt x="118110" y="5436108"/>
                  </a:lnTo>
                  <a:lnTo>
                    <a:pt x="118109" y="5495544"/>
                  </a:lnTo>
                  <a:lnTo>
                    <a:pt x="9675114" y="5495544"/>
                  </a:lnTo>
                  <a:lnTo>
                    <a:pt x="9675114" y="5436108"/>
                  </a:lnTo>
                  <a:lnTo>
                    <a:pt x="9734550" y="5377434"/>
                  </a:lnTo>
                  <a:close/>
                </a:path>
                <a:path w="9793605" h="5495925">
                  <a:moveTo>
                    <a:pt x="118109" y="5495544"/>
                  </a:moveTo>
                  <a:lnTo>
                    <a:pt x="118110" y="5436108"/>
                  </a:lnTo>
                  <a:lnTo>
                    <a:pt x="58674" y="5377434"/>
                  </a:lnTo>
                  <a:lnTo>
                    <a:pt x="58674" y="5495544"/>
                  </a:lnTo>
                  <a:lnTo>
                    <a:pt x="118109" y="5495544"/>
                  </a:lnTo>
                  <a:close/>
                </a:path>
                <a:path w="9793605" h="5495925">
                  <a:moveTo>
                    <a:pt x="9734550" y="118110"/>
                  </a:moveTo>
                  <a:lnTo>
                    <a:pt x="9675114" y="59436"/>
                  </a:lnTo>
                  <a:lnTo>
                    <a:pt x="9675114" y="118110"/>
                  </a:lnTo>
                  <a:lnTo>
                    <a:pt x="9734550" y="118110"/>
                  </a:lnTo>
                  <a:close/>
                </a:path>
                <a:path w="9793605" h="5495925">
                  <a:moveTo>
                    <a:pt x="9734550" y="5377434"/>
                  </a:moveTo>
                  <a:lnTo>
                    <a:pt x="9734550" y="118110"/>
                  </a:lnTo>
                  <a:lnTo>
                    <a:pt x="9675114" y="118110"/>
                  </a:lnTo>
                  <a:lnTo>
                    <a:pt x="9675114" y="5377434"/>
                  </a:lnTo>
                  <a:lnTo>
                    <a:pt x="9734550" y="5377434"/>
                  </a:lnTo>
                  <a:close/>
                </a:path>
                <a:path w="9793605" h="5495925">
                  <a:moveTo>
                    <a:pt x="9734550" y="5495544"/>
                  </a:moveTo>
                  <a:lnTo>
                    <a:pt x="9734550" y="5377434"/>
                  </a:lnTo>
                  <a:lnTo>
                    <a:pt x="9675114" y="5436108"/>
                  </a:lnTo>
                  <a:lnTo>
                    <a:pt x="9675114" y="5495544"/>
                  </a:lnTo>
                  <a:lnTo>
                    <a:pt x="9734550" y="5495544"/>
                  </a:lnTo>
                  <a:close/>
                </a:path>
              </a:pathLst>
            </a:custGeom>
            <a:solidFill>
              <a:srgbClr val="003300"/>
            </a:solidFill>
          </p:spPr>
          <p:txBody>
            <a:bodyPr wrap="square" lIns="0" tIns="0" rIns="0" bIns="0" rtlCol="0"/>
            <a:lstStyle/>
            <a:p>
              <a:endParaRPr sz="2182"/>
            </a:p>
          </p:txBody>
        </p:sp>
        <p:pic>
          <p:nvPicPr>
            <p:cNvPr id="5" name="object 5"/>
            <p:cNvPicPr/>
            <p:nvPr/>
          </p:nvPicPr>
          <p:blipFill>
            <a:blip r:embed="rId3" cstate="screen">
              <a:extLst>
                <a:ext uri="{28A0092B-C50C-407E-A947-70E740481C1C}">
                  <a14:useLocalDpi xmlns:a14="http://schemas.microsoft.com/office/drawing/2010/main"/>
                </a:ext>
              </a:extLst>
            </a:blip>
            <a:stretch>
              <a:fillRect/>
            </a:stretch>
          </p:blipFill>
          <p:spPr>
            <a:xfrm>
              <a:off x="2240279" y="1476755"/>
              <a:ext cx="7818119" cy="4847082"/>
            </a:xfrm>
            <a:prstGeom prst="rect">
              <a:avLst/>
            </a:prstGeom>
          </p:spPr>
        </p:pic>
      </p:grpSp>
      <p:sp>
        <p:nvSpPr>
          <p:cNvPr id="6" name="object 6"/>
          <p:cNvSpPr txBox="1"/>
          <p:nvPr/>
        </p:nvSpPr>
        <p:spPr>
          <a:xfrm>
            <a:off x="1626921" y="2554872"/>
            <a:ext cx="7833976" cy="1322472"/>
          </a:xfrm>
          <a:prstGeom prst="rect">
            <a:avLst/>
          </a:prstGeom>
        </p:spPr>
        <p:txBody>
          <a:bodyPr vert="horz" wrap="square" lIns="0" tIns="18473" rIns="0" bIns="0" rtlCol="0">
            <a:spAutoFit/>
          </a:bodyPr>
          <a:lstStyle/>
          <a:p>
            <a:pPr marL="300190" indent="-285565">
              <a:spcBef>
                <a:spcPts val="146"/>
              </a:spcBef>
              <a:buFont typeface="Arial"/>
              <a:buChar char="•"/>
              <a:tabLst>
                <a:tab pos="300190" algn="l"/>
                <a:tab pos="300959" algn="l"/>
              </a:tabLst>
            </a:pPr>
            <a:r>
              <a:rPr sz="1412" dirty="0">
                <a:solidFill>
                  <a:srgbClr val="FFFFFF"/>
                </a:solidFill>
                <a:latin typeface="Arial Narrow"/>
                <a:cs typeface="Arial Narrow"/>
              </a:rPr>
              <a:t>Exceeding</a:t>
            </a:r>
            <a:r>
              <a:rPr sz="1412" spc="6" dirty="0">
                <a:solidFill>
                  <a:srgbClr val="FFFFFF"/>
                </a:solidFill>
                <a:latin typeface="Arial Narrow"/>
                <a:cs typeface="Arial Narrow"/>
              </a:rPr>
              <a:t> 30 </a:t>
            </a:r>
            <a:r>
              <a:rPr sz="1412" dirty="0">
                <a:solidFill>
                  <a:srgbClr val="FFFFFF"/>
                </a:solidFill>
                <a:latin typeface="Arial Narrow"/>
                <a:cs typeface="Arial Narrow"/>
              </a:rPr>
              <a:t>centimeters</a:t>
            </a:r>
            <a:r>
              <a:rPr sz="1412" spc="6" dirty="0">
                <a:solidFill>
                  <a:srgbClr val="FFFFFF"/>
                </a:solidFill>
                <a:latin typeface="Arial Narrow"/>
                <a:cs typeface="Arial Narrow"/>
              </a:rPr>
              <a:t> </a:t>
            </a:r>
            <a:r>
              <a:rPr sz="1412" dirty="0">
                <a:solidFill>
                  <a:srgbClr val="FFFFFF"/>
                </a:solidFill>
                <a:latin typeface="Arial Narrow"/>
                <a:cs typeface="Arial Narrow"/>
              </a:rPr>
              <a:t>in</a:t>
            </a:r>
            <a:r>
              <a:rPr sz="1412" spc="6" dirty="0">
                <a:solidFill>
                  <a:srgbClr val="FFFFFF"/>
                </a:solidFill>
                <a:latin typeface="Arial Narrow"/>
                <a:cs typeface="Arial Narrow"/>
              </a:rPr>
              <a:t> </a:t>
            </a:r>
            <a:r>
              <a:rPr sz="1412" dirty="0">
                <a:solidFill>
                  <a:srgbClr val="FFFFFF"/>
                </a:solidFill>
                <a:latin typeface="Arial Narrow"/>
                <a:cs typeface="Arial Narrow"/>
              </a:rPr>
              <a:t>depth</a:t>
            </a:r>
            <a:r>
              <a:rPr sz="1412" spc="6" dirty="0">
                <a:solidFill>
                  <a:srgbClr val="FFFFFF"/>
                </a:solidFill>
                <a:latin typeface="Arial Narrow"/>
                <a:cs typeface="Arial Narrow"/>
              </a:rPr>
              <a:t> </a:t>
            </a:r>
            <a:r>
              <a:rPr sz="1412" dirty="0">
                <a:solidFill>
                  <a:srgbClr val="FFFFFF"/>
                </a:solidFill>
                <a:latin typeface="Arial Narrow"/>
                <a:cs typeface="Arial Narrow"/>
              </a:rPr>
              <a:t>or</a:t>
            </a:r>
            <a:r>
              <a:rPr sz="1412" spc="6" dirty="0">
                <a:solidFill>
                  <a:srgbClr val="FFFFFF"/>
                </a:solidFill>
                <a:latin typeface="Arial Narrow"/>
                <a:cs typeface="Arial Narrow"/>
              </a:rPr>
              <a:t> </a:t>
            </a:r>
            <a:r>
              <a:rPr sz="1412" dirty="0">
                <a:solidFill>
                  <a:srgbClr val="FFFFFF"/>
                </a:solidFill>
                <a:latin typeface="Arial Narrow"/>
                <a:cs typeface="Arial Narrow"/>
              </a:rPr>
              <a:t>permanently</a:t>
            </a:r>
            <a:r>
              <a:rPr sz="1412" spc="12" dirty="0">
                <a:solidFill>
                  <a:srgbClr val="FFFFFF"/>
                </a:solidFill>
                <a:latin typeface="Arial Narrow"/>
                <a:cs typeface="Arial Narrow"/>
              </a:rPr>
              <a:t> </a:t>
            </a:r>
            <a:r>
              <a:rPr sz="1412" dirty="0">
                <a:solidFill>
                  <a:srgbClr val="FFFFFF"/>
                </a:solidFill>
                <a:latin typeface="Arial Narrow"/>
                <a:cs typeface="Arial Narrow"/>
              </a:rPr>
              <a:t>reducing the amount of pipeline</a:t>
            </a:r>
            <a:r>
              <a:rPr sz="1412" spc="-12" dirty="0">
                <a:solidFill>
                  <a:srgbClr val="FFFFFF"/>
                </a:solidFill>
                <a:latin typeface="Arial Narrow"/>
                <a:cs typeface="Arial Narrow"/>
              </a:rPr>
              <a:t> cover.</a:t>
            </a:r>
            <a:endParaRPr sz="1412" dirty="0">
              <a:latin typeface="Arial Narrow"/>
              <a:cs typeface="Arial Narrow"/>
            </a:endParaRPr>
          </a:p>
          <a:p>
            <a:pPr marL="300190" indent="-285565">
              <a:spcBef>
                <a:spcPts val="42"/>
              </a:spcBef>
              <a:buFont typeface="Arial"/>
              <a:buChar char="•"/>
              <a:tabLst>
                <a:tab pos="300190" algn="l"/>
                <a:tab pos="300959" algn="l"/>
              </a:tabLst>
            </a:pPr>
            <a:r>
              <a:rPr sz="1412" spc="6" dirty="0">
                <a:solidFill>
                  <a:srgbClr val="FFFFFF"/>
                </a:solidFill>
                <a:latin typeface="Arial Narrow"/>
                <a:cs typeface="Arial Narrow"/>
              </a:rPr>
              <a:t>Deep </a:t>
            </a:r>
            <a:r>
              <a:rPr sz="1412" dirty="0">
                <a:solidFill>
                  <a:srgbClr val="FFFFFF"/>
                </a:solidFill>
                <a:latin typeface="Arial Narrow"/>
                <a:cs typeface="Arial Narrow"/>
              </a:rPr>
              <a:t>tillage</a:t>
            </a:r>
            <a:r>
              <a:rPr sz="1412" spc="-6" dirty="0">
                <a:solidFill>
                  <a:srgbClr val="FFFFFF"/>
                </a:solidFill>
                <a:latin typeface="Arial Narrow"/>
                <a:cs typeface="Arial Narrow"/>
              </a:rPr>
              <a:t> </a:t>
            </a:r>
            <a:r>
              <a:rPr sz="1412" dirty="0">
                <a:solidFill>
                  <a:srgbClr val="FFFFFF"/>
                </a:solidFill>
                <a:latin typeface="Arial Narrow"/>
                <a:cs typeface="Arial Narrow"/>
              </a:rPr>
              <a:t>cultivation</a:t>
            </a:r>
            <a:r>
              <a:rPr sz="1412" spc="12" dirty="0">
                <a:solidFill>
                  <a:srgbClr val="FFFFFF"/>
                </a:solidFill>
                <a:latin typeface="Arial Narrow"/>
                <a:cs typeface="Arial Narrow"/>
              </a:rPr>
              <a:t> </a:t>
            </a:r>
            <a:r>
              <a:rPr sz="1412" dirty="0">
                <a:solidFill>
                  <a:srgbClr val="FFFFFF"/>
                </a:solidFill>
                <a:latin typeface="Arial Narrow"/>
                <a:cs typeface="Arial Narrow"/>
              </a:rPr>
              <a:t>practices</a:t>
            </a:r>
            <a:r>
              <a:rPr sz="1412" spc="30" dirty="0">
                <a:solidFill>
                  <a:srgbClr val="FFFFFF"/>
                </a:solidFill>
                <a:latin typeface="Arial Narrow"/>
                <a:cs typeface="Arial Narrow"/>
              </a:rPr>
              <a:t> </a:t>
            </a:r>
            <a:r>
              <a:rPr sz="1412" dirty="0">
                <a:solidFill>
                  <a:srgbClr val="FFFFFF"/>
                </a:solidFill>
                <a:latin typeface="Arial Narrow"/>
                <a:cs typeface="Arial Narrow"/>
              </a:rPr>
              <a:t>exceeding</a:t>
            </a:r>
            <a:r>
              <a:rPr sz="1412" spc="12" dirty="0">
                <a:solidFill>
                  <a:srgbClr val="FFFFFF"/>
                </a:solidFill>
                <a:latin typeface="Arial Narrow"/>
                <a:cs typeface="Arial Narrow"/>
              </a:rPr>
              <a:t> </a:t>
            </a:r>
            <a:r>
              <a:rPr sz="1412" spc="6" dirty="0">
                <a:solidFill>
                  <a:srgbClr val="FFFFFF"/>
                </a:solidFill>
                <a:latin typeface="Arial Narrow"/>
                <a:cs typeface="Arial Narrow"/>
              </a:rPr>
              <a:t>45</a:t>
            </a:r>
            <a:r>
              <a:rPr sz="1412" spc="12" dirty="0">
                <a:solidFill>
                  <a:srgbClr val="FFFFFF"/>
                </a:solidFill>
                <a:latin typeface="Arial Narrow"/>
                <a:cs typeface="Arial Narrow"/>
              </a:rPr>
              <a:t> </a:t>
            </a:r>
            <a:r>
              <a:rPr sz="1412" dirty="0">
                <a:solidFill>
                  <a:srgbClr val="FFFFFF"/>
                </a:solidFill>
                <a:latin typeface="Arial Narrow"/>
                <a:cs typeface="Arial Narrow"/>
              </a:rPr>
              <a:t>centimeters</a:t>
            </a:r>
            <a:r>
              <a:rPr sz="1412" spc="12" dirty="0">
                <a:solidFill>
                  <a:srgbClr val="FFFFFF"/>
                </a:solidFill>
                <a:latin typeface="Arial Narrow"/>
                <a:cs typeface="Arial Narrow"/>
              </a:rPr>
              <a:t> </a:t>
            </a:r>
            <a:r>
              <a:rPr sz="1412" dirty="0">
                <a:solidFill>
                  <a:srgbClr val="FFFFFF"/>
                </a:solidFill>
                <a:latin typeface="Arial Narrow"/>
                <a:cs typeface="Arial Narrow"/>
              </a:rPr>
              <a:t>depth</a:t>
            </a:r>
            <a:r>
              <a:rPr sz="1412" spc="6" dirty="0">
                <a:solidFill>
                  <a:srgbClr val="FFFFFF"/>
                </a:solidFill>
                <a:latin typeface="Arial Narrow"/>
                <a:cs typeface="Arial Narrow"/>
              </a:rPr>
              <a:t> </a:t>
            </a:r>
            <a:r>
              <a:rPr sz="1412" dirty="0">
                <a:solidFill>
                  <a:srgbClr val="FFFFFF"/>
                </a:solidFill>
                <a:latin typeface="Arial Narrow"/>
                <a:cs typeface="Arial Narrow"/>
              </a:rPr>
              <a:t>are</a:t>
            </a:r>
            <a:r>
              <a:rPr sz="1412" spc="12" dirty="0">
                <a:solidFill>
                  <a:srgbClr val="FFFFFF"/>
                </a:solidFill>
                <a:latin typeface="Arial Narrow"/>
                <a:cs typeface="Arial Narrow"/>
              </a:rPr>
              <a:t> </a:t>
            </a:r>
            <a:r>
              <a:rPr sz="1412" dirty="0">
                <a:solidFill>
                  <a:srgbClr val="FFFFFF"/>
                </a:solidFill>
                <a:latin typeface="Arial Narrow"/>
                <a:cs typeface="Arial Narrow"/>
              </a:rPr>
              <a:t>considered</a:t>
            </a:r>
            <a:r>
              <a:rPr sz="1412" spc="12" dirty="0">
                <a:solidFill>
                  <a:srgbClr val="FFFFFF"/>
                </a:solidFill>
                <a:latin typeface="Arial Narrow"/>
                <a:cs typeface="Arial Narrow"/>
              </a:rPr>
              <a:t> </a:t>
            </a:r>
            <a:r>
              <a:rPr sz="1412" dirty="0">
                <a:solidFill>
                  <a:srgbClr val="FFFFFF"/>
                </a:solidFill>
                <a:latin typeface="Arial Narrow"/>
                <a:cs typeface="Arial Narrow"/>
              </a:rPr>
              <a:t>ground</a:t>
            </a:r>
            <a:r>
              <a:rPr sz="1412" spc="12" dirty="0">
                <a:solidFill>
                  <a:srgbClr val="FFFFFF"/>
                </a:solidFill>
                <a:latin typeface="Arial Narrow"/>
                <a:cs typeface="Arial Narrow"/>
              </a:rPr>
              <a:t> </a:t>
            </a:r>
            <a:r>
              <a:rPr sz="1412" dirty="0">
                <a:solidFill>
                  <a:srgbClr val="FFFFFF"/>
                </a:solidFill>
                <a:latin typeface="Arial Narrow"/>
                <a:cs typeface="Arial Narrow"/>
              </a:rPr>
              <a:t>disturbances.</a:t>
            </a:r>
            <a:endParaRPr lang="en-US" sz="1412" dirty="0">
              <a:solidFill>
                <a:srgbClr val="FFFFFF"/>
              </a:solidFill>
              <a:latin typeface="Arial Narrow"/>
              <a:cs typeface="Arial Narrow"/>
            </a:endParaRPr>
          </a:p>
          <a:p>
            <a:pPr marL="300190" indent="-285565">
              <a:spcBef>
                <a:spcPts val="42"/>
              </a:spcBef>
              <a:buFont typeface="Arial"/>
              <a:buChar char="•"/>
              <a:tabLst>
                <a:tab pos="300190" algn="l"/>
                <a:tab pos="300959" algn="l"/>
              </a:tabLst>
            </a:pPr>
            <a:r>
              <a:rPr lang="en-US" sz="1412" dirty="0">
                <a:solidFill>
                  <a:srgbClr val="FFFFFF"/>
                </a:solidFill>
                <a:latin typeface="Arial Narrow"/>
                <a:cs typeface="Arial Narrow"/>
              </a:rPr>
              <a:t>Each client has a different definition of ground disturbance. Ensure you are following the correct specifications for the location you are working in.</a:t>
            </a:r>
            <a:endParaRPr sz="1412" dirty="0">
              <a:latin typeface="Arial Narrow"/>
              <a:cs typeface="Arial Narrow"/>
            </a:endParaRPr>
          </a:p>
          <a:p>
            <a:pPr>
              <a:spcBef>
                <a:spcPts val="30"/>
              </a:spcBef>
            </a:pPr>
            <a:endParaRPr sz="1412" dirty="0">
              <a:latin typeface="Arial Narrow"/>
              <a:cs typeface="Arial Narrow"/>
            </a:endParaRPr>
          </a:p>
          <a:p>
            <a:pPr marL="153944"/>
            <a:r>
              <a:rPr sz="1412" dirty="0">
                <a:solidFill>
                  <a:srgbClr val="FFFFFF"/>
                </a:solidFill>
                <a:latin typeface="Arial Narrow"/>
                <a:cs typeface="Arial Narrow"/>
              </a:rPr>
              <a:t>Activities</a:t>
            </a:r>
            <a:r>
              <a:rPr sz="1412" spc="6" dirty="0">
                <a:solidFill>
                  <a:srgbClr val="FFFFFF"/>
                </a:solidFill>
                <a:latin typeface="Arial Narrow"/>
                <a:cs typeface="Arial Narrow"/>
              </a:rPr>
              <a:t> </a:t>
            </a:r>
            <a:r>
              <a:rPr sz="1412" dirty="0">
                <a:solidFill>
                  <a:srgbClr val="FFFFFF"/>
                </a:solidFill>
                <a:latin typeface="Arial Narrow"/>
                <a:cs typeface="Arial Narrow"/>
              </a:rPr>
              <a:t>disturbing</a:t>
            </a:r>
            <a:r>
              <a:rPr sz="1412" spc="-6" dirty="0">
                <a:solidFill>
                  <a:srgbClr val="FFFFFF"/>
                </a:solidFill>
                <a:latin typeface="Arial Narrow"/>
                <a:cs typeface="Arial Narrow"/>
              </a:rPr>
              <a:t> </a:t>
            </a:r>
            <a:r>
              <a:rPr sz="1412" dirty="0">
                <a:solidFill>
                  <a:srgbClr val="FFFFFF"/>
                </a:solidFill>
                <a:latin typeface="Arial Narrow"/>
                <a:cs typeface="Arial Narrow"/>
              </a:rPr>
              <a:t>the</a:t>
            </a:r>
            <a:r>
              <a:rPr sz="1412" spc="-6" dirty="0">
                <a:solidFill>
                  <a:srgbClr val="FFFFFF"/>
                </a:solidFill>
                <a:latin typeface="Arial Narrow"/>
                <a:cs typeface="Arial Narrow"/>
              </a:rPr>
              <a:t> </a:t>
            </a:r>
            <a:r>
              <a:rPr sz="1412" dirty="0">
                <a:solidFill>
                  <a:srgbClr val="FFFFFF"/>
                </a:solidFill>
                <a:latin typeface="Arial Narrow"/>
                <a:cs typeface="Arial Narrow"/>
              </a:rPr>
              <a:t>ground</a:t>
            </a:r>
            <a:r>
              <a:rPr sz="1412" spc="-19" dirty="0">
                <a:solidFill>
                  <a:srgbClr val="FFFFFF"/>
                </a:solidFill>
                <a:latin typeface="Arial Narrow"/>
                <a:cs typeface="Arial Narrow"/>
              </a:rPr>
              <a:t> </a:t>
            </a:r>
            <a:r>
              <a:rPr sz="1412" dirty="0">
                <a:solidFill>
                  <a:srgbClr val="FFFFFF"/>
                </a:solidFill>
                <a:latin typeface="Arial Narrow"/>
                <a:cs typeface="Arial Narrow"/>
              </a:rPr>
              <a:t>includ</a:t>
            </a:r>
            <a:r>
              <a:rPr lang="en-US" sz="1412" dirty="0">
                <a:solidFill>
                  <a:srgbClr val="FFFFFF"/>
                </a:solidFill>
                <a:latin typeface="Arial Narrow"/>
                <a:cs typeface="Arial Narrow"/>
              </a:rPr>
              <a:t>e</a:t>
            </a:r>
            <a:r>
              <a:rPr sz="1412" dirty="0">
                <a:solidFill>
                  <a:srgbClr val="FFFFFF"/>
                </a:solidFill>
                <a:latin typeface="Arial Narrow"/>
                <a:cs typeface="Arial Narrow"/>
              </a:rPr>
              <a:t>:</a:t>
            </a:r>
            <a:endParaRPr sz="1412" dirty="0">
              <a:latin typeface="Arial Narrow"/>
              <a:cs typeface="Arial Narrow"/>
            </a:endParaRPr>
          </a:p>
        </p:txBody>
      </p:sp>
      <p:sp>
        <p:nvSpPr>
          <p:cNvPr id="7" name="object 7"/>
          <p:cNvSpPr txBox="1"/>
          <p:nvPr/>
        </p:nvSpPr>
        <p:spPr>
          <a:xfrm>
            <a:off x="1807865" y="3937307"/>
            <a:ext cx="1110672" cy="2201174"/>
          </a:xfrm>
          <a:prstGeom prst="rect">
            <a:avLst/>
          </a:prstGeom>
        </p:spPr>
        <p:txBody>
          <a:bodyPr vert="horz" wrap="square" lIns="0" tIns="18473" rIns="0" bIns="0" rtlCol="0">
            <a:spAutoFit/>
          </a:bodyPr>
          <a:lstStyle/>
          <a:p>
            <a:pPr marL="300190" indent="-285565">
              <a:spcBef>
                <a:spcPts val="146"/>
              </a:spcBef>
              <a:buFont typeface="Arial"/>
              <a:buChar char="•"/>
              <a:tabLst>
                <a:tab pos="300190" algn="l"/>
                <a:tab pos="300959" algn="l"/>
              </a:tabLst>
            </a:pPr>
            <a:r>
              <a:rPr sz="1576">
                <a:solidFill>
                  <a:srgbClr val="FFFFFF"/>
                </a:solidFill>
                <a:latin typeface="Arial Narrow"/>
                <a:cs typeface="Arial Narrow"/>
              </a:rPr>
              <a:t>excavating</a:t>
            </a:r>
            <a:endParaRPr sz="1576">
              <a:latin typeface="Arial Narrow"/>
              <a:cs typeface="Arial Narrow"/>
            </a:endParaRPr>
          </a:p>
          <a:p>
            <a:pPr marL="300190" indent="-285565">
              <a:spcBef>
                <a:spcPts val="24"/>
              </a:spcBef>
              <a:buFont typeface="Arial"/>
              <a:buChar char="•"/>
              <a:tabLst>
                <a:tab pos="300190" algn="l"/>
                <a:tab pos="300959" algn="l"/>
              </a:tabLst>
            </a:pPr>
            <a:r>
              <a:rPr sz="1576">
                <a:solidFill>
                  <a:srgbClr val="FFFFFF"/>
                </a:solidFill>
                <a:latin typeface="Arial Narrow"/>
                <a:cs typeface="Arial Narrow"/>
              </a:rPr>
              <a:t>digging</a:t>
            </a:r>
            <a:endParaRPr sz="1576">
              <a:latin typeface="Arial Narrow"/>
              <a:cs typeface="Arial Narrow"/>
            </a:endParaRPr>
          </a:p>
          <a:p>
            <a:pPr marL="300190" indent="-285565">
              <a:spcBef>
                <a:spcPts val="30"/>
              </a:spcBef>
              <a:buFont typeface="Arial"/>
              <a:buChar char="•"/>
              <a:tabLst>
                <a:tab pos="300190" algn="l"/>
                <a:tab pos="300959" algn="l"/>
              </a:tabLst>
            </a:pPr>
            <a:r>
              <a:rPr sz="1576">
                <a:solidFill>
                  <a:srgbClr val="FFFFFF"/>
                </a:solidFill>
                <a:latin typeface="Arial Narrow"/>
                <a:cs typeface="Arial Narrow"/>
              </a:rPr>
              <a:t>trenching</a:t>
            </a:r>
            <a:endParaRPr sz="1576">
              <a:latin typeface="Arial Narrow"/>
              <a:cs typeface="Arial Narrow"/>
            </a:endParaRPr>
          </a:p>
          <a:p>
            <a:pPr marL="300190" indent="-285565">
              <a:spcBef>
                <a:spcPts val="30"/>
              </a:spcBef>
              <a:buFont typeface="Arial"/>
              <a:buChar char="•"/>
              <a:tabLst>
                <a:tab pos="300190" algn="l"/>
                <a:tab pos="300959" algn="l"/>
              </a:tabLst>
            </a:pPr>
            <a:r>
              <a:rPr sz="1576">
                <a:solidFill>
                  <a:srgbClr val="FFFFFF"/>
                </a:solidFill>
                <a:latin typeface="Arial Narrow"/>
                <a:cs typeface="Arial Narrow"/>
              </a:rPr>
              <a:t>plowing</a:t>
            </a:r>
            <a:endParaRPr sz="1576">
              <a:latin typeface="Arial Narrow"/>
              <a:cs typeface="Arial Narrow"/>
            </a:endParaRPr>
          </a:p>
          <a:p>
            <a:pPr marL="300190" indent="-285565">
              <a:spcBef>
                <a:spcPts val="30"/>
              </a:spcBef>
              <a:buFont typeface="Arial"/>
              <a:buChar char="•"/>
              <a:tabLst>
                <a:tab pos="300190" algn="l"/>
                <a:tab pos="300959" algn="l"/>
              </a:tabLst>
            </a:pPr>
            <a:r>
              <a:rPr sz="1576">
                <a:solidFill>
                  <a:srgbClr val="FFFFFF"/>
                </a:solidFill>
                <a:latin typeface="Arial Narrow"/>
                <a:cs typeface="Arial Narrow"/>
              </a:rPr>
              <a:t>Drilling</a:t>
            </a:r>
            <a:endParaRPr sz="1576">
              <a:latin typeface="Arial Narrow"/>
              <a:cs typeface="Arial Narrow"/>
            </a:endParaRPr>
          </a:p>
          <a:p>
            <a:pPr marL="300190" indent="-285565">
              <a:spcBef>
                <a:spcPts val="30"/>
              </a:spcBef>
              <a:buFont typeface="Arial"/>
              <a:buChar char="•"/>
              <a:tabLst>
                <a:tab pos="300190" algn="l"/>
                <a:tab pos="300959" algn="l"/>
              </a:tabLst>
            </a:pPr>
            <a:r>
              <a:rPr sz="1576">
                <a:solidFill>
                  <a:srgbClr val="FFFFFF"/>
                </a:solidFill>
                <a:latin typeface="Arial Narrow"/>
                <a:cs typeface="Arial Narrow"/>
              </a:rPr>
              <a:t>tunneling</a:t>
            </a:r>
            <a:endParaRPr sz="1576">
              <a:latin typeface="Arial Narrow"/>
              <a:cs typeface="Arial Narrow"/>
            </a:endParaRPr>
          </a:p>
          <a:p>
            <a:pPr marL="300190" indent="-285565">
              <a:spcBef>
                <a:spcPts val="24"/>
              </a:spcBef>
              <a:buFont typeface="Arial"/>
              <a:buChar char="•"/>
              <a:tabLst>
                <a:tab pos="300190" algn="l"/>
                <a:tab pos="300959" algn="l"/>
              </a:tabLst>
            </a:pPr>
            <a:r>
              <a:rPr sz="1576">
                <a:solidFill>
                  <a:srgbClr val="FFFFFF"/>
                </a:solidFill>
                <a:latin typeface="Arial Narrow"/>
                <a:cs typeface="Arial Narrow"/>
              </a:rPr>
              <a:t>quarrying</a:t>
            </a:r>
            <a:endParaRPr sz="1576">
              <a:latin typeface="Arial Narrow"/>
              <a:cs typeface="Arial Narrow"/>
            </a:endParaRPr>
          </a:p>
          <a:p>
            <a:pPr marL="300190" indent="-285565">
              <a:spcBef>
                <a:spcPts val="30"/>
              </a:spcBef>
              <a:buFont typeface="Arial"/>
              <a:buChar char="•"/>
              <a:tabLst>
                <a:tab pos="300190" algn="l"/>
                <a:tab pos="300959" algn="l"/>
              </a:tabLst>
            </a:pPr>
            <a:r>
              <a:rPr sz="1576">
                <a:solidFill>
                  <a:srgbClr val="FFFFFF"/>
                </a:solidFill>
                <a:latin typeface="Arial Narrow"/>
                <a:cs typeface="Arial Narrow"/>
              </a:rPr>
              <a:t>grading</a:t>
            </a:r>
            <a:endParaRPr sz="1576">
              <a:latin typeface="Arial Narrow"/>
              <a:cs typeface="Arial Narrow"/>
            </a:endParaRPr>
          </a:p>
          <a:p>
            <a:pPr marL="300190" indent="-285565">
              <a:spcBef>
                <a:spcPts val="30"/>
              </a:spcBef>
              <a:buFont typeface="Arial"/>
              <a:buChar char="•"/>
              <a:tabLst>
                <a:tab pos="300190" algn="l"/>
                <a:tab pos="300959" algn="l"/>
              </a:tabLst>
            </a:pPr>
            <a:r>
              <a:rPr sz="1576">
                <a:solidFill>
                  <a:srgbClr val="FFFFFF"/>
                </a:solidFill>
                <a:latin typeface="Arial Narrow"/>
                <a:cs typeface="Arial Narrow"/>
              </a:rPr>
              <a:t>leveling</a:t>
            </a:r>
            <a:endParaRPr sz="1576">
              <a:latin typeface="Arial Narrow"/>
              <a:cs typeface="Arial Narrow"/>
            </a:endParaRPr>
          </a:p>
        </p:txBody>
      </p:sp>
      <p:sp>
        <p:nvSpPr>
          <p:cNvPr id="8" name="object 8"/>
          <p:cNvSpPr txBox="1"/>
          <p:nvPr/>
        </p:nvSpPr>
        <p:spPr>
          <a:xfrm>
            <a:off x="3407703" y="3981543"/>
            <a:ext cx="1368521" cy="261156"/>
          </a:xfrm>
          <a:prstGeom prst="rect">
            <a:avLst/>
          </a:prstGeom>
        </p:spPr>
        <p:txBody>
          <a:bodyPr vert="horz" wrap="square" lIns="0" tIns="18473" rIns="0" bIns="0" rtlCol="0">
            <a:spAutoFit/>
          </a:bodyPr>
          <a:lstStyle/>
          <a:p>
            <a:pPr marL="300190" indent="-285565">
              <a:spcBef>
                <a:spcPts val="146"/>
              </a:spcBef>
              <a:buFont typeface="Arial"/>
              <a:buChar char="•"/>
              <a:tabLst>
                <a:tab pos="300190" algn="l"/>
                <a:tab pos="300959" algn="l"/>
              </a:tabLst>
            </a:pPr>
            <a:r>
              <a:rPr sz="1576">
                <a:solidFill>
                  <a:srgbClr val="FFFFFF"/>
                </a:solidFill>
                <a:latin typeface="Arial Narrow"/>
                <a:cs typeface="Arial Narrow"/>
              </a:rPr>
              <a:t>removing</a:t>
            </a:r>
            <a:r>
              <a:rPr sz="1576" spc="-55">
                <a:solidFill>
                  <a:srgbClr val="FFFFFF"/>
                </a:solidFill>
                <a:latin typeface="Arial Narrow"/>
                <a:cs typeface="Arial Narrow"/>
              </a:rPr>
              <a:t> </a:t>
            </a:r>
            <a:r>
              <a:rPr sz="1576">
                <a:solidFill>
                  <a:srgbClr val="FFFFFF"/>
                </a:solidFill>
                <a:latin typeface="Arial Narrow"/>
                <a:cs typeface="Arial Narrow"/>
              </a:rPr>
              <a:t>peat</a:t>
            </a:r>
            <a:endParaRPr sz="1576">
              <a:latin typeface="Arial Narrow"/>
              <a:cs typeface="Arial Narrow"/>
            </a:endParaRPr>
          </a:p>
        </p:txBody>
      </p:sp>
      <p:sp>
        <p:nvSpPr>
          <p:cNvPr id="9" name="object 9"/>
          <p:cNvSpPr txBox="1"/>
          <p:nvPr/>
        </p:nvSpPr>
        <p:spPr>
          <a:xfrm>
            <a:off x="3407397" y="4211504"/>
            <a:ext cx="898236" cy="261156"/>
          </a:xfrm>
          <a:prstGeom prst="rect">
            <a:avLst/>
          </a:prstGeom>
        </p:spPr>
        <p:txBody>
          <a:bodyPr vert="horz" wrap="square" lIns="0" tIns="18473" rIns="0" bIns="0" rtlCol="0">
            <a:spAutoFit/>
          </a:bodyPr>
          <a:lstStyle/>
          <a:p>
            <a:pPr marL="300190" indent="-285565">
              <a:spcBef>
                <a:spcPts val="146"/>
              </a:spcBef>
              <a:buFont typeface="Arial"/>
              <a:buChar char="•"/>
              <a:tabLst>
                <a:tab pos="300190" algn="l"/>
                <a:tab pos="300959" algn="l"/>
              </a:tabLst>
            </a:pPr>
            <a:r>
              <a:rPr sz="1576">
                <a:solidFill>
                  <a:srgbClr val="FFFFFF"/>
                </a:solidFill>
                <a:latin typeface="Arial Narrow"/>
                <a:cs typeface="Arial Narrow"/>
              </a:rPr>
              <a:t>clearing</a:t>
            </a:r>
            <a:endParaRPr sz="1576">
              <a:latin typeface="Arial Narrow"/>
              <a:cs typeface="Arial Narrow"/>
            </a:endParaRPr>
          </a:p>
        </p:txBody>
      </p:sp>
      <p:sp>
        <p:nvSpPr>
          <p:cNvPr id="10" name="object 10"/>
          <p:cNvSpPr txBox="1"/>
          <p:nvPr/>
        </p:nvSpPr>
        <p:spPr>
          <a:xfrm>
            <a:off x="3407397" y="4490176"/>
            <a:ext cx="1440103" cy="261156"/>
          </a:xfrm>
          <a:prstGeom prst="rect">
            <a:avLst/>
          </a:prstGeom>
        </p:spPr>
        <p:txBody>
          <a:bodyPr vert="horz" wrap="square" lIns="0" tIns="18473" rIns="0" bIns="0" rtlCol="0">
            <a:spAutoFit/>
          </a:bodyPr>
          <a:lstStyle/>
          <a:p>
            <a:pPr marL="300190" indent="-285565">
              <a:spcBef>
                <a:spcPts val="146"/>
              </a:spcBef>
              <a:buFont typeface="Arial"/>
              <a:buChar char="•"/>
              <a:tabLst>
                <a:tab pos="300190" algn="l"/>
                <a:tab pos="300959" algn="l"/>
              </a:tabLst>
            </a:pPr>
            <a:r>
              <a:rPr sz="1576">
                <a:solidFill>
                  <a:srgbClr val="FFFFFF"/>
                </a:solidFill>
                <a:latin typeface="Arial Narrow"/>
                <a:cs typeface="Arial Narrow"/>
              </a:rPr>
              <a:t>pounding</a:t>
            </a:r>
            <a:r>
              <a:rPr sz="1576" spc="-72">
                <a:solidFill>
                  <a:srgbClr val="FFFFFF"/>
                </a:solidFill>
                <a:latin typeface="Arial Narrow"/>
                <a:cs typeface="Arial Narrow"/>
              </a:rPr>
              <a:t> </a:t>
            </a:r>
            <a:r>
              <a:rPr sz="1576">
                <a:solidFill>
                  <a:srgbClr val="FFFFFF"/>
                </a:solidFill>
                <a:latin typeface="Arial Narrow"/>
                <a:cs typeface="Arial Narrow"/>
              </a:rPr>
              <a:t>posts</a:t>
            </a:r>
            <a:endParaRPr sz="1576">
              <a:latin typeface="Arial Narrow"/>
              <a:cs typeface="Arial Narrow"/>
            </a:endParaRPr>
          </a:p>
        </p:txBody>
      </p:sp>
      <p:sp>
        <p:nvSpPr>
          <p:cNvPr id="11" name="object 11"/>
          <p:cNvSpPr txBox="1"/>
          <p:nvPr/>
        </p:nvSpPr>
        <p:spPr>
          <a:xfrm>
            <a:off x="3384619" y="4711831"/>
            <a:ext cx="1046018" cy="503658"/>
          </a:xfrm>
          <a:prstGeom prst="rect">
            <a:avLst/>
          </a:prstGeom>
        </p:spPr>
        <p:txBody>
          <a:bodyPr vert="horz" wrap="square" lIns="0" tIns="18473" rIns="0" bIns="0" rtlCol="0">
            <a:spAutoFit/>
          </a:bodyPr>
          <a:lstStyle/>
          <a:p>
            <a:pPr marL="300190" indent="-285565">
              <a:spcBef>
                <a:spcPts val="24"/>
              </a:spcBef>
              <a:buFont typeface="Arial"/>
              <a:buChar char="•"/>
              <a:tabLst>
                <a:tab pos="300190" algn="l"/>
                <a:tab pos="300959" algn="l"/>
              </a:tabLst>
            </a:pPr>
            <a:r>
              <a:rPr sz="1576">
                <a:solidFill>
                  <a:srgbClr val="FFFFFF"/>
                </a:solidFill>
                <a:latin typeface="Arial Narrow"/>
              </a:rPr>
              <a:t>augering</a:t>
            </a:r>
          </a:p>
          <a:p>
            <a:pPr marL="300190" indent="-285565">
              <a:spcBef>
                <a:spcPts val="24"/>
              </a:spcBef>
              <a:buFont typeface="Arial"/>
              <a:buChar char="•"/>
              <a:tabLst>
                <a:tab pos="300190" algn="l"/>
                <a:tab pos="300959" algn="l"/>
              </a:tabLst>
            </a:pPr>
            <a:r>
              <a:rPr sz="1576">
                <a:solidFill>
                  <a:srgbClr val="FFFFFF"/>
                </a:solidFill>
                <a:latin typeface="Arial Narrow"/>
                <a:cs typeface="Arial Narrow"/>
              </a:rPr>
              <a:t>backfilling</a:t>
            </a:r>
            <a:endParaRPr sz="1576">
              <a:latin typeface="Arial Narrow"/>
              <a:cs typeface="Arial Narrow"/>
            </a:endParaRPr>
          </a:p>
        </p:txBody>
      </p:sp>
      <p:sp>
        <p:nvSpPr>
          <p:cNvPr id="12" name="object 12"/>
          <p:cNvSpPr txBox="1"/>
          <p:nvPr/>
        </p:nvSpPr>
        <p:spPr>
          <a:xfrm>
            <a:off x="3381663" y="5220465"/>
            <a:ext cx="889000" cy="261156"/>
          </a:xfrm>
          <a:prstGeom prst="rect">
            <a:avLst/>
          </a:prstGeom>
        </p:spPr>
        <p:txBody>
          <a:bodyPr vert="horz" wrap="square" lIns="0" tIns="18473" rIns="0" bIns="0" rtlCol="0">
            <a:spAutoFit/>
          </a:bodyPr>
          <a:lstStyle/>
          <a:p>
            <a:pPr marL="300190" indent="-285565">
              <a:spcBef>
                <a:spcPts val="146"/>
              </a:spcBef>
              <a:buFont typeface="Arial"/>
              <a:buChar char="•"/>
              <a:tabLst>
                <a:tab pos="300190" algn="l"/>
                <a:tab pos="300959" algn="l"/>
              </a:tabLst>
            </a:pPr>
            <a:r>
              <a:rPr sz="1576">
                <a:solidFill>
                  <a:srgbClr val="FFFFFF"/>
                </a:solidFill>
                <a:latin typeface="Arial Narrow"/>
                <a:cs typeface="Arial Narrow"/>
              </a:rPr>
              <a:t>blasting</a:t>
            </a:r>
            <a:endParaRPr sz="1576">
              <a:latin typeface="Arial Narrow"/>
              <a:cs typeface="Arial Narrow"/>
            </a:endParaRPr>
          </a:p>
        </p:txBody>
      </p:sp>
      <p:sp>
        <p:nvSpPr>
          <p:cNvPr id="13" name="object 13"/>
          <p:cNvSpPr txBox="1"/>
          <p:nvPr/>
        </p:nvSpPr>
        <p:spPr>
          <a:xfrm>
            <a:off x="3391028" y="5514818"/>
            <a:ext cx="1470121" cy="261156"/>
          </a:xfrm>
          <a:prstGeom prst="rect">
            <a:avLst/>
          </a:prstGeom>
        </p:spPr>
        <p:txBody>
          <a:bodyPr vert="horz" wrap="square" lIns="0" tIns="18473" rIns="0" bIns="0" rtlCol="0">
            <a:spAutoFit/>
          </a:bodyPr>
          <a:lstStyle/>
          <a:p>
            <a:pPr marL="300190" indent="-285565">
              <a:spcBef>
                <a:spcPts val="146"/>
              </a:spcBef>
              <a:buFont typeface="Arial"/>
              <a:buChar char="•"/>
              <a:tabLst>
                <a:tab pos="300190" algn="l"/>
                <a:tab pos="300959" algn="l"/>
              </a:tabLst>
            </a:pPr>
            <a:r>
              <a:rPr sz="1576">
                <a:solidFill>
                  <a:srgbClr val="FFFFFF"/>
                </a:solidFill>
                <a:latin typeface="Arial Narrow"/>
                <a:cs typeface="Arial Narrow"/>
              </a:rPr>
              <a:t>stripping</a:t>
            </a:r>
            <a:r>
              <a:rPr sz="1576" spc="-61">
                <a:solidFill>
                  <a:srgbClr val="FFFFFF"/>
                </a:solidFill>
                <a:latin typeface="Arial Narrow"/>
                <a:cs typeface="Arial Narrow"/>
              </a:rPr>
              <a:t> </a:t>
            </a:r>
            <a:r>
              <a:rPr sz="1576">
                <a:solidFill>
                  <a:srgbClr val="FFFFFF"/>
                </a:solidFill>
                <a:latin typeface="Arial Narrow"/>
                <a:cs typeface="Arial Narrow"/>
              </a:rPr>
              <a:t>topsoil</a:t>
            </a:r>
            <a:endParaRPr sz="1576">
              <a:latin typeface="Arial Narrow"/>
              <a:cs typeface="Arial Narrow"/>
            </a:endParaRPr>
          </a:p>
        </p:txBody>
      </p:sp>
      <p:sp>
        <p:nvSpPr>
          <p:cNvPr id="14" name="TextBox 13">
            <a:extLst>
              <a:ext uri="{FF2B5EF4-FFF2-40B4-BE49-F238E27FC236}">
                <a16:creationId xmlns:a16="http://schemas.microsoft.com/office/drawing/2014/main" id="{51902F8A-E0AF-26E2-4580-E0CDCD5E8348}"/>
              </a:ext>
            </a:extLst>
          </p:cNvPr>
          <p:cNvSpPr txBox="1"/>
          <p:nvPr/>
        </p:nvSpPr>
        <p:spPr>
          <a:xfrm>
            <a:off x="2363201" y="6010976"/>
            <a:ext cx="7127149" cy="461665"/>
          </a:xfrm>
          <a:prstGeom prst="rect">
            <a:avLst/>
          </a:prstGeom>
          <a:noFill/>
        </p:spPr>
        <p:txBody>
          <a:bodyPr wrap="square" rtlCol="0">
            <a:spAutoFit/>
          </a:bodyPr>
          <a:lstStyle/>
          <a:p>
            <a:pPr algn="ctr"/>
            <a:r>
              <a:rPr lang="en-US" sz="2400" b="1">
                <a:solidFill>
                  <a:schemeClr val="bg1"/>
                </a:solidFill>
                <a:latin typeface="Aptos" panose="020B0004020202020204" pitchFamily="34" charset="0"/>
              </a:rPr>
              <a:t>Excavation and Trenching Training</a:t>
            </a:r>
          </a:p>
        </p:txBody>
      </p:sp>
      <p:pic>
        <p:nvPicPr>
          <p:cNvPr id="16" name="Picture 15">
            <a:extLst>
              <a:ext uri="{FF2B5EF4-FFF2-40B4-BE49-F238E27FC236}">
                <a16:creationId xmlns:a16="http://schemas.microsoft.com/office/drawing/2014/main" id="{096FA24B-3775-59C0-F0C8-887FA0F9D531}"/>
              </a:ext>
            </a:extLst>
          </p:cNvPr>
          <p:cNvPicPr>
            <a:picLocks noChangeAspect="1" noChangeArrowheads="1"/>
          </p:cNvPicPr>
          <p:nvPr/>
        </p:nvPicPr>
        <p:blipFill>
          <a:blip r:embed="rId4"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1261645"/>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screen">
            <a:extLst>
              <a:ext uri="{28A0092B-C50C-407E-A947-70E740481C1C}">
                <a14:useLocalDpi xmlns:a14="http://schemas.microsoft.com/office/drawing/2010/main"/>
              </a:ext>
            </a:extLst>
          </a:blip>
          <a:stretch>
            <a:fillRect/>
          </a:stretch>
        </p:blipFill>
        <p:spPr>
          <a:xfrm>
            <a:off x="2601884" y="200791"/>
            <a:ext cx="6988232" cy="645620"/>
          </a:xfrm>
          <a:prstGeom prst="rect">
            <a:avLst/>
          </a:prstGeom>
        </p:spPr>
      </p:pic>
      <p:sp>
        <p:nvSpPr>
          <p:cNvPr id="3" name="object 3"/>
          <p:cNvSpPr txBox="1"/>
          <p:nvPr/>
        </p:nvSpPr>
        <p:spPr>
          <a:xfrm>
            <a:off x="717177" y="1699573"/>
            <a:ext cx="4710101" cy="2755132"/>
          </a:xfrm>
          <a:prstGeom prst="rect">
            <a:avLst/>
          </a:prstGeom>
        </p:spPr>
        <p:txBody>
          <a:bodyPr vert="horz" wrap="square" lIns="0" tIns="14624" rIns="0" bIns="0" rtlCol="0">
            <a:spAutoFit/>
          </a:bodyPr>
          <a:lstStyle/>
          <a:p>
            <a:pPr marL="15394" marR="6157">
              <a:lnSpc>
                <a:spcPct val="102400"/>
              </a:lnSpc>
              <a:spcBef>
                <a:spcPts val="116"/>
              </a:spcBef>
            </a:pPr>
            <a:r>
              <a:rPr lang="en-US" sz="1758" b="1" spc="12">
                <a:latin typeface="Arial Narrow"/>
                <a:cs typeface="Arial Narrow"/>
              </a:rPr>
              <a:t>OMH</a:t>
            </a:r>
            <a:r>
              <a:rPr sz="1758" b="1" spc="12">
                <a:latin typeface="Arial Narrow"/>
                <a:cs typeface="Arial Narrow"/>
              </a:rPr>
              <a:t> requires that trenches </a:t>
            </a:r>
            <a:r>
              <a:rPr sz="1758" b="1" spc="19">
                <a:latin typeface="Arial Narrow"/>
                <a:cs typeface="Arial Narrow"/>
              </a:rPr>
              <a:t>be </a:t>
            </a:r>
            <a:r>
              <a:rPr sz="1758" b="1" spc="12">
                <a:latin typeface="Arial Narrow"/>
                <a:cs typeface="Arial Narrow"/>
              </a:rPr>
              <a:t>inspected daily </a:t>
            </a:r>
            <a:r>
              <a:rPr sz="1758" b="1" spc="19">
                <a:latin typeface="Arial Narrow"/>
                <a:cs typeface="Arial Narrow"/>
              </a:rPr>
              <a:t>and </a:t>
            </a:r>
            <a:r>
              <a:rPr sz="1758" b="1" spc="12">
                <a:latin typeface="Arial Narrow"/>
                <a:cs typeface="Arial Narrow"/>
              </a:rPr>
              <a:t>as conditions change </a:t>
            </a:r>
            <a:r>
              <a:rPr sz="1758" b="1" spc="19">
                <a:latin typeface="Arial Narrow"/>
                <a:cs typeface="Arial Narrow"/>
              </a:rPr>
              <a:t>by a </a:t>
            </a:r>
            <a:r>
              <a:rPr sz="1758" b="1" spc="12">
                <a:latin typeface="Arial Narrow"/>
                <a:cs typeface="Arial Narrow"/>
              </a:rPr>
              <a:t>competent person prior to worker entry </a:t>
            </a:r>
            <a:r>
              <a:rPr sz="1758" b="1" spc="19">
                <a:latin typeface="Arial Narrow"/>
                <a:cs typeface="Arial Narrow"/>
              </a:rPr>
              <a:t> </a:t>
            </a:r>
            <a:r>
              <a:rPr sz="1758" b="1" spc="12">
                <a:latin typeface="Arial Narrow"/>
                <a:cs typeface="Arial Narrow"/>
              </a:rPr>
              <a:t>to ensure elimination of excavation hazards. </a:t>
            </a:r>
            <a:r>
              <a:rPr sz="1758" b="1" spc="24">
                <a:latin typeface="Arial Narrow"/>
                <a:cs typeface="Arial Narrow"/>
              </a:rPr>
              <a:t>A </a:t>
            </a:r>
            <a:r>
              <a:rPr sz="1758" b="1" spc="12">
                <a:latin typeface="Arial Narrow"/>
                <a:cs typeface="Arial Narrow"/>
              </a:rPr>
              <a:t>competent </a:t>
            </a:r>
            <a:r>
              <a:rPr sz="1758" b="1" spc="19">
                <a:latin typeface="Arial Narrow"/>
                <a:cs typeface="Arial Narrow"/>
              </a:rPr>
              <a:t>person </a:t>
            </a:r>
            <a:r>
              <a:rPr sz="1758" b="1" spc="12">
                <a:latin typeface="Arial Narrow"/>
                <a:cs typeface="Arial Narrow"/>
              </a:rPr>
              <a:t>is </a:t>
            </a:r>
            <a:r>
              <a:rPr sz="1758" b="1" spc="19">
                <a:latin typeface="Arial Narrow"/>
                <a:cs typeface="Arial Narrow"/>
              </a:rPr>
              <a:t>an </a:t>
            </a:r>
            <a:r>
              <a:rPr sz="1758" b="1" spc="12">
                <a:latin typeface="Arial Narrow"/>
                <a:cs typeface="Arial Narrow"/>
              </a:rPr>
              <a:t>individual </a:t>
            </a:r>
            <a:r>
              <a:rPr sz="1758" b="1" spc="24">
                <a:latin typeface="Arial Narrow"/>
                <a:cs typeface="Arial Narrow"/>
              </a:rPr>
              <a:t>who </a:t>
            </a:r>
            <a:r>
              <a:rPr sz="1758" b="1" spc="12">
                <a:latin typeface="Arial Narrow"/>
                <a:cs typeface="Arial Narrow"/>
              </a:rPr>
              <a:t>is</a:t>
            </a:r>
            <a:r>
              <a:rPr lang="en-US" sz="1758" b="1" spc="12">
                <a:latin typeface="Arial Narrow"/>
                <a:cs typeface="Arial Narrow"/>
              </a:rPr>
              <a:t> </a:t>
            </a:r>
            <a:r>
              <a:rPr sz="1758" b="1" spc="19">
                <a:latin typeface="Arial Narrow"/>
                <a:cs typeface="Arial Narrow"/>
              </a:rPr>
              <a:t>capable </a:t>
            </a:r>
            <a:r>
              <a:rPr sz="1758" b="1" spc="12">
                <a:latin typeface="Arial Narrow"/>
                <a:cs typeface="Arial Narrow"/>
              </a:rPr>
              <a:t>of identifying existing </a:t>
            </a:r>
            <a:r>
              <a:rPr sz="1758" b="1" spc="-388">
                <a:latin typeface="Arial Narrow"/>
                <a:cs typeface="Arial Narrow"/>
              </a:rPr>
              <a:t> </a:t>
            </a:r>
            <a:r>
              <a:rPr sz="1758" b="1" spc="19">
                <a:latin typeface="Arial Narrow"/>
                <a:cs typeface="Arial Narrow"/>
              </a:rPr>
              <a:t>and </a:t>
            </a:r>
            <a:r>
              <a:rPr sz="1758" b="1" spc="12">
                <a:latin typeface="Arial Narrow"/>
                <a:cs typeface="Arial Narrow"/>
              </a:rPr>
              <a:t>predictable hazards or working conditions that are hazardous, </a:t>
            </a:r>
            <a:r>
              <a:rPr sz="1758" b="1">
                <a:latin typeface="Arial Narrow"/>
                <a:cs typeface="Arial Narrow"/>
              </a:rPr>
              <a:t>unsanitary, </a:t>
            </a:r>
            <a:r>
              <a:rPr sz="1758" b="1" spc="12">
                <a:latin typeface="Arial Narrow"/>
                <a:cs typeface="Arial Narrow"/>
              </a:rPr>
              <a:t>or dangerous to employees </a:t>
            </a:r>
            <a:r>
              <a:rPr sz="1758" b="1" spc="19">
                <a:latin typeface="Arial Narrow"/>
                <a:cs typeface="Arial Narrow"/>
              </a:rPr>
              <a:t>and who </a:t>
            </a:r>
            <a:r>
              <a:rPr sz="1758" b="1" spc="6">
                <a:latin typeface="Arial Narrow"/>
                <a:cs typeface="Arial Narrow"/>
              </a:rPr>
              <a:t>is </a:t>
            </a:r>
            <a:r>
              <a:rPr sz="1758" b="1" spc="12">
                <a:latin typeface="Arial Narrow"/>
                <a:cs typeface="Arial Narrow"/>
              </a:rPr>
              <a:t> </a:t>
            </a:r>
            <a:r>
              <a:rPr sz="1758" b="1" spc="19">
                <a:latin typeface="Arial Narrow"/>
                <a:cs typeface="Arial Narrow"/>
              </a:rPr>
              <a:t>authorized </a:t>
            </a:r>
            <a:r>
              <a:rPr sz="1758" b="1" spc="12">
                <a:latin typeface="Arial Narrow"/>
                <a:cs typeface="Arial Narrow"/>
              </a:rPr>
              <a:t>to </a:t>
            </a:r>
            <a:r>
              <a:rPr sz="1758" b="1" spc="19">
                <a:latin typeface="Arial Narrow"/>
                <a:cs typeface="Arial Narrow"/>
              </a:rPr>
              <a:t>take prompt </a:t>
            </a:r>
            <a:r>
              <a:rPr sz="1758" b="1" spc="12">
                <a:latin typeface="Arial Narrow"/>
                <a:cs typeface="Arial Narrow"/>
              </a:rPr>
              <a:t>corrective </a:t>
            </a:r>
            <a:r>
              <a:rPr sz="1758" b="1" spc="19">
                <a:latin typeface="Arial Narrow"/>
                <a:cs typeface="Arial Narrow"/>
              </a:rPr>
              <a:t>measures </a:t>
            </a:r>
            <a:r>
              <a:rPr sz="1758" b="1" spc="12">
                <a:latin typeface="Arial Narrow"/>
                <a:cs typeface="Arial Narrow"/>
              </a:rPr>
              <a:t>to eliminate or control these hazards </a:t>
            </a:r>
            <a:r>
              <a:rPr sz="1758" b="1" spc="19">
                <a:latin typeface="Arial Narrow"/>
                <a:cs typeface="Arial Narrow"/>
              </a:rPr>
              <a:t>and </a:t>
            </a:r>
            <a:r>
              <a:rPr sz="1758" b="1" spc="12">
                <a:latin typeface="Arial Narrow"/>
                <a:cs typeface="Arial Narrow"/>
              </a:rPr>
              <a:t>conditions, </a:t>
            </a:r>
            <a:r>
              <a:rPr sz="1758" b="1" spc="19">
                <a:latin typeface="Arial Narrow"/>
                <a:cs typeface="Arial Narrow"/>
              </a:rPr>
              <a:t>and </a:t>
            </a:r>
            <a:r>
              <a:rPr sz="1758" b="1" spc="12">
                <a:latin typeface="Arial Narrow"/>
                <a:cs typeface="Arial Narrow"/>
              </a:rPr>
              <a:t>that has</a:t>
            </a:r>
            <a:r>
              <a:rPr sz="1758" b="1" spc="19">
                <a:latin typeface="Arial Narrow"/>
                <a:cs typeface="Arial Narrow"/>
              </a:rPr>
              <a:t> </a:t>
            </a:r>
            <a:r>
              <a:rPr sz="1758" b="1" spc="12">
                <a:latin typeface="Arial Narrow"/>
                <a:cs typeface="Arial Narrow"/>
              </a:rPr>
              <a:t>completed</a:t>
            </a:r>
            <a:r>
              <a:rPr sz="1758" b="1" spc="-6">
                <a:latin typeface="Arial Narrow"/>
                <a:cs typeface="Arial Narrow"/>
              </a:rPr>
              <a:t> </a:t>
            </a:r>
            <a:r>
              <a:rPr sz="1758" b="1" spc="12">
                <a:latin typeface="Arial Narrow"/>
                <a:cs typeface="Arial Narrow"/>
              </a:rPr>
              <a:t>this</a:t>
            </a:r>
            <a:r>
              <a:rPr sz="1758" b="1">
                <a:latin typeface="Arial Narrow"/>
                <a:cs typeface="Arial Narrow"/>
              </a:rPr>
              <a:t> </a:t>
            </a:r>
            <a:r>
              <a:rPr sz="1758" b="1" spc="6">
                <a:latin typeface="Arial Narrow"/>
                <a:cs typeface="Arial Narrow"/>
              </a:rPr>
              <a:t>training</a:t>
            </a:r>
            <a:r>
              <a:rPr sz="1758" b="1">
                <a:latin typeface="Arial Narrow"/>
                <a:cs typeface="Arial Narrow"/>
              </a:rPr>
              <a:t> </a:t>
            </a:r>
            <a:r>
              <a:rPr sz="1758" b="1" spc="12">
                <a:latin typeface="Arial Narrow"/>
                <a:cs typeface="Arial Narrow"/>
              </a:rPr>
              <a:t>course</a:t>
            </a:r>
            <a:r>
              <a:rPr lang="en-US" sz="1758" b="1" spc="12">
                <a:latin typeface="Arial Narrow"/>
                <a:cs typeface="Arial Narrow"/>
              </a:rPr>
              <a:t>.</a:t>
            </a:r>
            <a:endParaRPr sz="1758">
              <a:latin typeface="Arial Narrow"/>
              <a:cs typeface="Arial Narrow"/>
            </a:endParaRPr>
          </a:p>
        </p:txBody>
      </p:sp>
      <p:pic>
        <p:nvPicPr>
          <p:cNvPr id="4" name="object 4"/>
          <p:cNvPicPr/>
          <p:nvPr/>
        </p:nvPicPr>
        <p:blipFill>
          <a:blip r:embed="rId3" cstate="print"/>
          <a:stretch>
            <a:fillRect/>
          </a:stretch>
        </p:blipFill>
        <p:spPr>
          <a:xfrm>
            <a:off x="5759824" y="1195032"/>
            <a:ext cx="6146908" cy="4385498"/>
          </a:xfrm>
          <a:prstGeom prst="rect">
            <a:avLst/>
          </a:prstGeom>
        </p:spPr>
      </p:pic>
      <p:sp>
        <p:nvSpPr>
          <p:cNvPr id="6" name="TextBox 5">
            <a:extLst>
              <a:ext uri="{FF2B5EF4-FFF2-40B4-BE49-F238E27FC236}">
                <a16:creationId xmlns:a16="http://schemas.microsoft.com/office/drawing/2014/main" id="{60B0E35E-5DBE-809E-5074-27357AB9D386}"/>
              </a:ext>
            </a:extLst>
          </p:cNvPr>
          <p:cNvSpPr txBox="1"/>
          <p:nvPr/>
        </p:nvSpPr>
        <p:spPr>
          <a:xfrm>
            <a:off x="2601884" y="5939872"/>
            <a:ext cx="7127149" cy="461665"/>
          </a:xfrm>
          <a:prstGeom prst="rect">
            <a:avLst/>
          </a:prstGeom>
          <a:noFill/>
        </p:spPr>
        <p:txBody>
          <a:bodyPr wrap="square" rtlCol="0">
            <a:spAutoFit/>
          </a:bodyPr>
          <a:lstStyle/>
          <a:p>
            <a:pPr algn="ctr"/>
            <a:r>
              <a:rPr lang="en-US" sz="2400" b="1">
                <a:latin typeface="Aptos" panose="020B0004020202020204" pitchFamily="34" charset="0"/>
              </a:rPr>
              <a:t>Excavation and Trenching Training</a:t>
            </a:r>
          </a:p>
        </p:txBody>
      </p:sp>
      <p:pic>
        <p:nvPicPr>
          <p:cNvPr id="7" name="Picture 6">
            <a:extLst>
              <a:ext uri="{FF2B5EF4-FFF2-40B4-BE49-F238E27FC236}">
                <a16:creationId xmlns:a16="http://schemas.microsoft.com/office/drawing/2014/main" id="{50A154B5-C770-7E2C-E49D-5BDEEAA210B6}"/>
              </a:ext>
            </a:extLst>
          </p:cNvPr>
          <p:cNvPicPr>
            <a:picLocks noChangeAspect="1" noChangeArrowheads="1"/>
          </p:cNvPicPr>
          <p:nvPr/>
        </p:nvPicPr>
        <p:blipFill>
          <a:blip r:embed="rId4"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1362592"/>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screen">
            <a:extLst>
              <a:ext uri="{28A0092B-C50C-407E-A947-70E740481C1C}">
                <a14:useLocalDpi xmlns:a14="http://schemas.microsoft.com/office/drawing/2010/main"/>
              </a:ext>
            </a:extLst>
          </a:blip>
          <a:stretch>
            <a:fillRect/>
          </a:stretch>
        </p:blipFill>
        <p:spPr>
          <a:xfrm>
            <a:off x="739741" y="815079"/>
            <a:ext cx="10953402" cy="701040"/>
          </a:xfrm>
          <a:prstGeom prst="rect">
            <a:avLst/>
          </a:prstGeom>
        </p:spPr>
      </p:pic>
      <p:sp>
        <p:nvSpPr>
          <p:cNvPr id="3" name="object 3"/>
          <p:cNvSpPr txBox="1"/>
          <p:nvPr/>
        </p:nvSpPr>
        <p:spPr>
          <a:xfrm>
            <a:off x="515471" y="1582559"/>
            <a:ext cx="5384030" cy="3181083"/>
          </a:xfrm>
          <a:prstGeom prst="rect">
            <a:avLst/>
          </a:prstGeom>
        </p:spPr>
        <p:txBody>
          <a:bodyPr vert="horz" wrap="square" lIns="0" tIns="14624" rIns="0" bIns="0" rtlCol="0">
            <a:spAutoFit/>
          </a:bodyPr>
          <a:lstStyle/>
          <a:p>
            <a:pPr marL="15394" marR="53880">
              <a:lnSpc>
                <a:spcPct val="102400"/>
              </a:lnSpc>
              <a:spcBef>
                <a:spcPts val="116"/>
              </a:spcBef>
            </a:pPr>
            <a:r>
              <a:rPr sz="1412" b="1" spc="12">
                <a:latin typeface="Arial Narrow"/>
                <a:cs typeface="Arial Narrow"/>
              </a:rPr>
              <a:t>Collect information </a:t>
            </a:r>
            <a:r>
              <a:rPr sz="1412" b="1" spc="19">
                <a:latin typeface="Arial Narrow"/>
                <a:cs typeface="Arial Narrow"/>
              </a:rPr>
              <a:t>and </a:t>
            </a:r>
            <a:r>
              <a:rPr sz="1412" b="1" spc="12">
                <a:latin typeface="Arial Narrow"/>
                <a:cs typeface="Arial Narrow"/>
              </a:rPr>
              <a:t>conduct </a:t>
            </a:r>
            <a:r>
              <a:rPr sz="1412" b="1" spc="19">
                <a:latin typeface="Arial Narrow"/>
                <a:cs typeface="Arial Narrow"/>
              </a:rPr>
              <a:t>an </a:t>
            </a:r>
            <a:r>
              <a:rPr sz="1412" b="1" spc="12">
                <a:latin typeface="Arial Narrow"/>
                <a:cs typeface="Arial Narrow"/>
              </a:rPr>
              <a:t>evaluation to determine </a:t>
            </a:r>
            <a:r>
              <a:rPr sz="1412" b="1" spc="-388">
                <a:latin typeface="Arial Narrow"/>
                <a:cs typeface="Arial Narrow"/>
              </a:rPr>
              <a:t> </a:t>
            </a:r>
            <a:r>
              <a:rPr sz="1412" b="1" spc="12">
                <a:latin typeface="Arial Narrow"/>
                <a:cs typeface="Arial Narrow"/>
              </a:rPr>
              <a:t>potential hazards of the </a:t>
            </a:r>
            <a:r>
              <a:rPr sz="1412" b="1" spc="19">
                <a:latin typeface="Arial Narrow"/>
                <a:cs typeface="Arial Narrow"/>
              </a:rPr>
              <a:t>excavation </a:t>
            </a:r>
            <a:r>
              <a:rPr sz="1412" b="1" spc="12">
                <a:latin typeface="Arial Narrow"/>
                <a:cs typeface="Arial Narrow"/>
              </a:rPr>
              <a:t>site. </a:t>
            </a:r>
            <a:r>
              <a:rPr sz="1412" b="1" spc="19">
                <a:latin typeface="Arial Narrow"/>
                <a:cs typeface="Arial Narrow"/>
              </a:rPr>
              <a:t>This evaluation </a:t>
            </a:r>
            <a:r>
              <a:rPr sz="1412" b="1" spc="24">
                <a:latin typeface="Arial Narrow"/>
                <a:cs typeface="Arial Narrow"/>
              </a:rPr>
              <a:t> </a:t>
            </a:r>
            <a:r>
              <a:rPr sz="1412" b="1" spc="12">
                <a:latin typeface="Arial Narrow"/>
                <a:cs typeface="Arial Narrow"/>
              </a:rPr>
              <a:t>should</a:t>
            </a:r>
            <a:r>
              <a:rPr sz="1412" b="1" spc="-6">
                <a:latin typeface="Arial Narrow"/>
                <a:cs typeface="Arial Narrow"/>
              </a:rPr>
              <a:t> </a:t>
            </a:r>
            <a:r>
              <a:rPr sz="1412" b="1" spc="6">
                <a:latin typeface="Arial Narrow"/>
                <a:cs typeface="Arial Narrow"/>
              </a:rPr>
              <a:t>include:</a:t>
            </a:r>
            <a:endParaRPr sz="1412">
              <a:latin typeface="Arial Narrow"/>
              <a:cs typeface="Arial Narrow"/>
            </a:endParaRPr>
          </a:p>
          <a:p>
            <a:pPr marL="300190" marR="20013" indent="-285565">
              <a:lnSpc>
                <a:spcPct val="102400"/>
              </a:lnSpc>
              <a:spcBef>
                <a:spcPts val="957"/>
              </a:spcBef>
              <a:buFont typeface="Arial"/>
              <a:buChar char="•"/>
              <a:tabLst>
                <a:tab pos="300190" algn="l"/>
                <a:tab pos="300959" algn="l"/>
              </a:tabLst>
            </a:pPr>
            <a:r>
              <a:rPr sz="1412" b="1" spc="19">
                <a:latin typeface="Arial Narrow"/>
                <a:cs typeface="Arial Narrow"/>
              </a:rPr>
              <a:t>Placement </a:t>
            </a:r>
            <a:r>
              <a:rPr sz="1412" b="1" spc="12">
                <a:latin typeface="Arial Narrow"/>
                <a:cs typeface="Arial Narrow"/>
              </a:rPr>
              <a:t>of Provincial </a:t>
            </a:r>
            <a:r>
              <a:rPr sz="1412" b="1" spc="24">
                <a:latin typeface="Arial Narrow"/>
                <a:cs typeface="Arial Narrow"/>
              </a:rPr>
              <a:t>One </a:t>
            </a:r>
            <a:r>
              <a:rPr sz="1412" b="1" spc="12">
                <a:latin typeface="Arial Narrow"/>
                <a:cs typeface="Arial Narrow"/>
              </a:rPr>
              <a:t>Call. </a:t>
            </a:r>
            <a:r>
              <a:rPr sz="1412" b="1" spc="24">
                <a:latin typeface="Arial Narrow"/>
                <a:cs typeface="Arial Narrow"/>
              </a:rPr>
              <a:t>One </a:t>
            </a:r>
            <a:r>
              <a:rPr sz="1412" b="1" spc="12">
                <a:latin typeface="Arial Narrow"/>
                <a:cs typeface="Arial Narrow"/>
              </a:rPr>
              <a:t>call ticket </a:t>
            </a:r>
            <a:r>
              <a:rPr sz="1412" b="1" spc="19">
                <a:latin typeface="Arial Narrow"/>
                <a:cs typeface="Arial Narrow"/>
              </a:rPr>
              <a:t>number </a:t>
            </a:r>
            <a:r>
              <a:rPr sz="1412" b="1" spc="-388">
                <a:latin typeface="Arial Narrow"/>
                <a:cs typeface="Arial Narrow"/>
              </a:rPr>
              <a:t> </a:t>
            </a:r>
            <a:r>
              <a:rPr sz="1412" b="1" spc="12">
                <a:latin typeface="Arial Narrow"/>
                <a:cs typeface="Arial Narrow"/>
              </a:rPr>
              <a:t>must </a:t>
            </a:r>
            <a:r>
              <a:rPr sz="1412" b="1" spc="19">
                <a:latin typeface="Arial Narrow"/>
                <a:cs typeface="Arial Narrow"/>
              </a:rPr>
              <a:t>be </a:t>
            </a:r>
            <a:r>
              <a:rPr sz="1412" b="1" spc="12">
                <a:latin typeface="Arial Narrow"/>
                <a:cs typeface="Arial Narrow"/>
              </a:rPr>
              <a:t>readily available </a:t>
            </a:r>
            <a:r>
              <a:rPr sz="1412" b="1" spc="19">
                <a:latin typeface="Arial Narrow"/>
                <a:cs typeface="Arial Narrow"/>
              </a:rPr>
              <a:t>and </a:t>
            </a:r>
            <a:r>
              <a:rPr sz="1412" b="1" spc="12">
                <a:latin typeface="Arial Narrow"/>
                <a:cs typeface="Arial Narrow"/>
              </a:rPr>
              <a:t>documented </a:t>
            </a:r>
            <a:r>
              <a:rPr sz="1412" b="1" spc="19">
                <a:latin typeface="Arial Narrow"/>
                <a:cs typeface="Arial Narrow"/>
              </a:rPr>
              <a:t>on </a:t>
            </a:r>
            <a:r>
              <a:rPr sz="1412" b="1" spc="12">
                <a:latin typeface="Arial Narrow"/>
                <a:cs typeface="Arial Narrow"/>
              </a:rPr>
              <a:t>Ground </a:t>
            </a:r>
            <a:r>
              <a:rPr sz="1412" b="1" spc="19">
                <a:latin typeface="Arial Narrow"/>
                <a:cs typeface="Arial Narrow"/>
              </a:rPr>
              <a:t> Disturbance</a:t>
            </a:r>
            <a:r>
              <a:rPr sz="1412" b="1">
                <a:latin typeface="Arial Narrow"/>
                <a:cs typeface="Arial Narrow"/>
              </a:rPr>
              <a:t> </a:t>
            </a:r>
            <a:r>
              <a:rPr sz="1412" b="1" spc="19">
                <a:latin typeface="Arial Narrow"/>
                <a:cs typeface="Arial Narrow"/>
              </a:rPr>
              <a:t>Permit/Checklist</a:t>
            </a:r>
            <a:endParaRPr sz="1412">
              <a:latin typeface="Arial Narrow"/>
              <a:cs typeface="Arial Narrow"/>
            </a:endParaRPr>
          </a:p>
          <a:p>
            <a:pPr marL="300190" indent="-285565">
              <a:spcBef>
                <a:spcPts val="1012"/>
              </a:spcBef>
              <a:buFont typeface="Arial"/>
              <a:buChar char="•"/>
              <a:tabLst>
                <a:tab pos="300190" algn="l"/>
                <a:tab pos="300959" algn="l"/>
              </a:tabLst>
            </a:pPr>
            <a:r>
              <a:rPr sz="1412" b="1" spc="19">
                <a:latin typeface="Arial Narrow"/>
                <a:cs typeface="Arial Narrow"/>
              </a:rPr>
              <a:t>Determination</a:t>
            </a:r>
            <a:r>
              <a:rPr sz="1412" b="1" spc="-24">
                <a:latin typeface="Arial Narrow"/>
                <a:cs typeface="Arial Narrow"/>
              </a:rPr>
              <a:t> </a:t>
            </a:r>
            <a:r>
              <a:rPr sz="1412" b="1" spc="12">
                <a:latin typeface="Arial Narrow"/>
                <a:cs typeface="Arial Narrow"/>
              </a:rPr>
              <a:t>of</a:t>
            </a:r>
            <a:r>
              <a:rPr sz="1412" b="1" spc="6">
                <a:latin typeface="Arial Narrow"/>
                <a:cs typeface="Arial Narrow"/>
              </a:rPr>
              <a:t> </a:t>
            </a:r>
            <a:r>
              <a:rPr sz="1412" b="1" spc="12">
                <a:latin typeface="Arial Narrow"/>
                <a:cs typeface="Arial Narrow"/>
              </a:rPr>
              <a:t>what</a:t>
            </a:r>
            <a:r>
              <a:rPr sz="1412" b="1" spc="6">
                <a:latin typeface="Arial Narrow"/>
                <a:cs typeface="Arial Narrow"/>
              </a:rPr>
              <a:t> </a:t>
            </a:r>
            <a:r>
              <a:rPr sz="1412" b="1" spc="12">
                <a:latin typeface="Arial Narrow"/>
                <a:cs typeface="Arial Narrow"/>
              </a:rPr>
              <a:t>is</a:t>
            </a:r>
            <a:r>
              <a:rPr sz="1412" b="1" spc="6">
                <a:latin typeface="Arial Narrow"/>
                <a:cs typeface="Arial Narrow"/>
              </a:rPr>
              <a:t> </a:t>
            </a:r>
            <a:r>
              <a:rPr sz="1412" b="1" spc="12">
                <a:latin typeface="Arial Narrow"/>
                <a:cs typeface="Arial Narrow"/>
              </a:rPr>
              <a:t>underground</a:t>
            </a:r>
            <a:r>
              <a:rPr sz="1412" b="1" spc="6">
                <a:latin typeface="Arial Narrow"/>
                <a:cs typeface="Arial Narrow"/>
              </a:rPr>
              <a:t> </a:t>
            </a:r>
            <a:r>
              <a:rPr sz="1412" b="1" spc="12">
                <a:latin typeface="Arial Narrow"/>
                <a:cs typeface="Arial Narrow"/>
              </a:rPr>
              <a:t>at</a:t>
            </a:r>
            <a:r>
              <a:rPr sz="1412" b="1" spc="6">
                <a:latin typeface="Arial Narrow"/>
                <a:cs typeface="Arial Narrow"/>
              </a:rPr>
              <a:t> </a:t>
            </a:r>
            <a:r>
              <a:rPr sz="1412" b="1" spc="12">
                <a:latin typeface="Arial Narrow"/>
                <a:cs typeface="Arial Narrow"/>
              </a:rPr>
              <a:t>excavation</a:t>
            </a:r>
            <a:r>
              <a:rPr sz="1412" b="1" spc="19">
                <a:latin typeface="Arial Narrow"/>
                <a:cs typeface="Arial Narrow"/>
              </a:rPr>
              <a:t> </a:t>
            </a:r>
            <a:r>
              <a:rPr sz="1412" b="1" spc="6">
                <a:latin typeface="Arial Narrow"/>
                <a:cs typeface="Arial Narrow"/>
              </a:rPr>
              <a:t>site,</a:t>
            </a:r>
            <a:endParaRPr sz="1412">
              <a:latin typeface="Arial Narrow"/>
              <a:cs typeface="Arial Narrow"/>
            </a:endParaRPr>
          </a:p>
          <a:p>
            <a:pPr marL="300190" marR="366386">
              <a:lnSpc>
                <a:spcPct val="102400"/>
              </a:lnSpc>
            </a:pPr>
            <a:r>
              <a:rPr sz="1412" b="1" spc="12">
                <a:latin typeface="Arial Narrow"/>
                <a:cs typeface="Arial Narrow"/>
              </a:rPr>
              <a:t>e.g. Utility lines </a:t>
            </a:r>
            <a:r>
              <a:rPr sz="1412" b="1" spc="19">
                <a:latin typeface="Arial Narrow"/>
                <a:cs typeface="Arial Narrow"/>
              </a:rPr>
              <a:t>and or piping </a:t>
            </a:r>
            <a:r>
              <a:rPr sz="1412" b="1" spc="12">
                <a:latin typeface="Arial Narrow"/>
                <a:cs typeface="Arial Narrow"/>
              </a:rPr>
              <a:t>(electrical, natural </a:t>
            </a:r>
            <a:r>
              <a:rPr sz="1412" b="1" spc="19">
                <a:latin typeface="Arial Narrow"/>
                <a:cs typeface="Arial Narrow"/>
              </a:rPr>
              <a:t>gas, </a:t>
            </a:r>
            <a:r>
              <a:rPr sz="1412" b="1" spc="-388">
                <a:latin typeface="Arial Narrow"/>
                <a:cs typeface="Arial Narrow"/>
              </a:rPr>
              <a:t> </a:t>
            </a:r>
            <a:r>
              <a:rPr sz="1412" b="1">
                <a:latin typeface="Arial Narrow"/>
                <a:cs typeface="Arial Narrow"/>
              </a:rPr>
              <a:t>water, </a:t>
            </a:r>
            <a:r>
              <a:rPr sz="1412" b="1" spc="12">
                <a:latin typeface="Arial Narrow"/>
                <a:cs typeface="Arial Narrow"/>
              </a:rPr>
              <a:t>etc).</a:t>
            </a:r>
            <a:endParaRPr sz="1412">
              <a:latin typeface="Arial Narrow"/>
              <a:cs typeface="Arial Narrow"/>
            </a:endParaRPr>
          </a:p>
          <a:p>
            <a:pPr marL="300190" marR="224757" indent="-285565">
              <a:lnSpc>
                <a:spcPct val="102400"/>
              </a:lnSpc>
              <a:spcBef>
                <a:spcPts val="1267"/>
              </a:spcBef>
              <a:buFont typeface="Arial"/>
              <a:buChar char="•"/>
              <a:tabLst>
                <a:tab pos="300190" algn="l"/>
                <a:tab pos="300959" algn="l"/>
              </a:tabLst>
            </a:pPr>
            <a:r>
              <a:rPr sz="1412" b="1" spc="12">
                <a:latin typeface="Arial Narrow"/>
                <a:cs typeface="Arial Narrow"/>
              </a:rPr>
              <a:t>Data collected can </a:t>
            </a:r>
            <a:r>
              <a:rPr sz="1412" b="1" spc="19">
                <a:latin typeface="Arial Narrow"/>
                <a:cs typeface="Arial Narrow"/>
              </a:rPr>
              <a:t>be </a:t>
            </a:r>
            <a:r>
              <a:rPr sz="1412" b="1" spc="12">
                <a:latin typeface="Arial Narrow"/>
                <a:cs typeface="Arial Narrow"/>
              </a:rPr>
              <a:t>found </a:t>
            </a:r>
            <a:r>
              <a:rPr sz="1412" b="1" spc="19">
                <a:latin typeface="Arial Narrow"/>
                <a:cs typeface="Arial Narrow"/>
              </a:rPr>
              <a:t>by </a:t>
            </a:r>
            <a:r>
              <a:rPr sz="1412" b="1" spc="12">
                <a:latin typeface="Arial Narrow"/>
                <a:cs typeface="Arial Narrow"/>
              </a:rPr>
              <a:t>review of underground </a:t>
            </a:r>
            <a:r>
              <a:rPr sz="1412" b="1" spc="-388">
                <a:latin typeface="Arial Narrow"/>
                <a:cs typeface="Arial Narrow"/>
              </a:rPr>
              <a:t> </a:t>
            </a:r>
            <a:r>
              <a:rPr sz="1412" b="1" spc="19">
                <a:latin typeface="Arial Narrow"/>
                <a:cs typeface="Arial Narrow"/>
              </a:rPr>
              <a:t>drawings, IFC Drawings, electromagnetic scanning on </a:t>
            </a:r>
            <a:r>
              <a:rPr sz="1412" b="1" spc="-388">
                <a:latin typeface="Arial Narrow"/>
                <a:cs typeface="Arial Narrow"/>
              </a:rPr>
              <a:t> </a:t>
            </a:r>
            <a:r>
              <a:rPr sz="1412" b="1" spc="19">
                <a:latin typeface="Arial Narrow"/>
                <a:cs typeface="Arial Narrow"/>
              </a:rPr>
              <a:t>the </a:t>
            </a:r>
            <a:r>
              <a:rPr sz="1412" b="1" spc="12">
                <a:latin typeface="Arial Narrow"/>
                <a:cs typeface="Arial Narrow"/>
              </a:rPr>
              <a:t>site, </a:t>
            </a:r>
            <a:r>
              <a:rPr sz="1412" b="1" spc="19">
                <a:latin typeface="Arial Narrow"/>
                <a:cs typeface="Arial Narrow"/>
              </a:rPr>
              <a:t>interviews </a:t>
            </a:r>
            <a:r>
              <a:rPr sz="1412" b="1" spc="12">
                <a:latin typeface="Arial Narrow"/>
                <a:cs typeface="Arial Narrow"/>
              </a:rPr>
              <a:t>of </a:t>
            </a:r>
            <a:r>
              <a:rPr sz="1412" b="1" spc="19">
                <a:latin typeface="Arial Narrow"/>
                <a:cs typeface="Arial Narrow"/>
              </a:rPr>
              <a:t>personnel with long time </a:t>
            </a:r>
            <a:r>
              <a:rPr sz="1412" b="1" spc="24">
                <a:latin typeface="Arial Narrow"/>
                <a:cs typeface="Arial Narrow"/>
              </a:rPr>
              <a:t> </a:t>
            </a:r>
            <a:r>
              <a:rPr sz="1412" b="1" spc="12">
                <a:latin typeface="Arial Narrow"/>
                <a:cs typeface="Arial Narrow"/>
              </a:rPr>
              <a:t>knowledge</a:t>
            </a:r>
            <a:r>
              <a:rPr sz="1412" b="1" spc="6">
                <a:latin typeface="Arial Narrow"/>
                <a:cs typeface="Arial Narrow"/>
              </a:rPr>
              <a:t> </a:t>
            </a:r>
            <a:r>
              <a:rPr sz="1412" b="1" spc="12">
                <a:latin typeface="Arial Narrow"/>
                <a:cs typeface="Arial Narrow"/>
              </a:rPr>
              <a:t>of</a:t>
            </a:r>
            <a:r>
              <a:rPr sz="1412" b="1" spc="-6">
                <a:latin typeface="Arial Narrow"/>
                <a:cs typeface="Arial Narrow"/>
              </a:rPr>
              <a:t> </a:t>
            </a:r>
            <a:r>
              <a:rPr sz="1412" b="1" spc="12">
                <a:latin typeface="Arial Narrow"/>
                <a:cs typeface="Arial Narrow"/>
              </a:rPr>
              <a:t>the excavation </a:t>
            </a:r>
            <a:r>
              <a:rPr sz="1412" b="1" spc="6">
                <a:latin typeface="Arial Narrow"/>
                <a:cs typeface="Arial Narrow"/>
              </a:rPr>
              <a:t>area.</a:t>
            </a:r>
            <a:endParaRPr sz="1412">
              <a:latin typeface="Arial Narrow"/>
              <a:cs typeface="Arial Narrow"/>
            </a:endParaRPr>
          </a:p>
          <a:p>
            <a:pPr marL="300190" marR="199357" indent="-285565" algn="just">
              <a:lnSpc>
                <a:spcPct val="102400"/>
              </a:lnSpc>
              <a:spcBef>
                <a:spcPts val="837"/>
              </a:spcBef>
              <a:buFont typeface="Arial"/>
              <a:buChar char="•"/>
              <a:tabLst>
                <a:tab pos="300959" algn="l"/>
              </a:tabLst>
            </a:pPr>
            <a:r>
              <a:rPr sz="1412" b="1" spc="12">
                <a:latin typeface="Arial Narrow"/>
                <a:cs typeface="Arial Narrow"/>
              </a:rPr>
              <a:t>Secure </a:t>
            </a:r>
            <a:r>
              <a:rPr sz="1412" b="1" spc="19">
                <a:latin typeface="Arial Narrow"/>
                <a:cs typeface="Arial Narrow"/>
              </a:rPr>
              <a:t>and </a:t>
            </a:r>
            <a:r>
              <a:rPr sz="1412" b="1" spc="12">
                <a:latin typeface="Arial Narrow"/>
                <a:cs typeface="Arial Narrow"/>
              </a:rPr>
              <a:t>review proximity </a:t>
            </a:r>
            <a:r>
              <a:rPr sz="1412" b="1" spc="19">
                <a:latin typeface="Arial Narrow"/>
                <a:cs typeface="Arial Narrow"/>
              </a:rPr>
              <a:t>and </a:t>
            </a:r>
            <a:r>
              <a:rPr sz="1412" b="1" spc="12">
                <a:latin typeface="Arial Narrow"/>
                <a:cs typeface="Arial Narrow"/>
              </a:rPr>
              <a:t>crossing agreements </a:t>
            </a:r>
            <a:r>
              <a:rPr sz="1412" b="1" spc="-388">
                <a:latin typeface="Arial Narrow"/>
                <a:cs typeface="Arial Narrow"/>
              </a:rPr>
              <a:t> </a:t>
            </a:r>
            <a:r>
              <a:rPr sz="1412" b="1" spc="12">
                <a:latin typeface="Arial Narrow"/>
                <a:cs typeface="Arial Narrow"/>
              </a:rPr>
              <a:t>with buried </a:t>
            </a:r>
            <a:r>
              <a:rPr sz="1412" b="1" spc="6">
                <a:latin typeface="Arial Narrow"/>
                <a:cs typeface="Arial Narrow"/>
              </a:rPr>
              <a:t>utility </a:t>
            </a:r>
            <a:r>
              <a:rPr sz="1412" b="1">
                <a:latin typeface="Arial Narrow"/>
                <a:cs typeface="Arial Narrow"/>
              </a:rPr>
              <a:t>owner. </a:t>
            </a:r>
            <a:r>
              <a:rPr sz="1412" b="1" spc="12">
                <a:latin typeface="Arial Narrow"/>
                <a:cs typeface="Arial Narrow"/>
              </a:rPr>
              <a:t>Organize attendance at </a:t>
            </a:r>
            <a:r>
              <a:rPr sz="1412" b="1" spc="6">
                <a:latin typeface="Arial Narrow"/>
                <a:cs typeface="Arial Narrow"/>
              </a:rPr>
              <a:t>site </a:t>
            </a:r>
            <a:r>
              <a:rPr sz="1412" b="1">
                <a:latin typeface="Arial Narrow"/>
                <a:cs typeface="Arial Narrow"/>
              </a:rPr>
              <a:t>if </a:t>
            </a:r>
            <a:r>
              <a:rPr sz="1412" b="1" spc="-388">
                <a:latin typeface="Arial Narrow"/>
                <a:cs typeface="Arial Narrow"/>
              </a:rPr>
              <a:t> </a:t>
            </a:r>
            <a:r>
              <a:rPr sz="1412" b="1" spc="6">
                <a:latin typeface="Arial Narrow"/>
                <a:cs typeface="Arial Narrow"/>
              </a:rPr>
              <a:t>required.</a:t>
            </a:r>
            <a:endParaRPr sz="1412">
              <a:latin typeface="Arial Narrow"/>
              <a:cs typeface="Arial Narrow"/>
            </a:endParaRPr>
          </a:p>
        </p:txBody>
      </p:sp>
      <p:pic>
        <p:nvPicPr>
          <p:cNvPr id="6" name="object 6"/>
          <p:cNvPicPr/>
          <p:nvPr/>
        </p:nvPicPr>
        <p:blipFill>
          <a:blip r:embed="rId3" cstate="screen">
            <a:extLst>
              <a:ext uri="{28A0092B-C50C-407E-A947-70E740481C1C}">
                <a14:useLocalDpi xmlns:a14="http://schemas.microsoft.com/office/drawing/2010/main"/>
              </a:ext>
            </a:extLst>
          </a:blip>
          <a:stretch>
            <a:fillRect/>
          </a:stretch>
        </p:blipFill>
        <p:spPr>
          <a:xfrm>
            <a:off x="6141259" y="1561407"/>
            <a:ext cx="5693293" cy="3734261"/>
          </a:xfrm>
          <a:prstGeom prst="rect">
            <a:avLst/>
          </a:prstGeom>
        </p:spPr>
      </p:pic>
      <p:sp>
        <p:nvSpPr>
          <p:cNvPr id="5" name="TextBox 4">
            <a:extLst>
              <a:ext uri="{FF2B5EF4-FFF2-40B4-BE49-F238E27FC236}">
                <a16:creationId xmlns:a16="http://schemas.microsoft.com/office/drawing/2014/main" id="{84A91A9F-64AA-ACD7-5BAB-3C5DF8562088}"/>
              </a:ext>
            </a:extLst>
          </p:cNvPr>
          <p:cNvSpPr txBox="1"/>
          <p:nvPr/>
        </p:nvSpPr>
        <p:spPr>
          <a:xfrm>
            <a:off x="2231136" y="6153803"/>
            <a:ext cx="7127149" cy="461665"/>
          </a:xfrm>
          <a:prstGeom prst="rect">
            <a:avLst/>
          </a:prstGeom>
          <a:noFill/>
        </p:spPr>
        <p:txBody>
          <a:bodyPr wrap="square" rtlCol="0">
            <a:spAutoFit/>
          </a:bodyPr>
          <a:lstStyle/>
          <a:p>
            <a:pPr algn="ctr"/>
            <a:r>
              <a:rPr lang="en-US" sz="2400" b="1">
                <a:latin typeface="Aptos" panose="020B0004020202020204" pitchFamily="34" charset="0"/>
              </a:rPr>
              <a:t>Excavation and Trenching Training</a:t>
            </a:r>
          </a:p>
        </p:txBody>
      </p:sp>
      <p:pic>
        <p:nvPicPr>
          <p:cNvPr id="7" name="Picture 6">
            <a:extLst>
              <a:ext uri="{FF2B5EF4-FFF2-40B4-BE49-F238E27FC236}">
                <a16:creationId xmlns:a16="http://schemas.microsoft.com/office/drawing/2014/main" id="{278FD128-3B51-52CF-AA88-7741C05376CD}"/>
              </a:ext>
            </a:extLst>
          </p:cNvPr>
          <p:cNvPicPr>
            <a:picLocks noChangeAspect="1" noChangeArrowheads="1"/>
          </p:cNvPicPr>
          <p:nvPr/>
        </p:nvPicPr>
        <p:blipFill>
          <a:blip r:embed="rId4"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2700282"/>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screen">
            <a:extLst>
              <a:ext uri="{28A0092B-C50C-407E-A947-70E740481C1C}">
                <a14:useLocalDpi xmlns:a14="http://schemas.microsoft.com/office/drawing/2010/main"/>
              </a:ext>
            </a:extLst>
          </a:blip>
          <a:stretch>
            <a:fillRect/>
          </a:stretch>
        </p:blipFill>
        <p:spPr>
          <a:xfrm>
            <a:off x="1786683" y="555538"/>
            <a:ext cx="9870901" cy="645620"/>
          </a:xfrm>
          <a:prstGeom prst="rect">
            <a:avLst/>
          </a:prstGeom>
        </p:spPr>
      </p:pic>
      <p:pic>
        <p:nvPicPr>
          <p:cNvPr id="3" name="object 3"/>
          <p:cNvPicPr/>
          <p:nvPr/>
        </p:nvPicPr>
        <p:blipFill>
          <a:blip r:embed="rId3" cstate="screen">
            <a:extLst>
              <a:ext uri="{28A0092B-C50C-407E-A947-70E740481C1C}">
                <a14:useLocalDpi xmlns:a14="http://schemas.microsoft.com/office/drawing/2010/main"/>
              </a:ext>
            </a:extLst>
          </a:blip>
          <a:stretch>
            <a:fillRect/>
          </a:stretch>
        </p:blipFill>
        <p:spPr>
          <a:xfrm>
            <a:off x="6065519" y="1259871"/>
            <a:ext cx="5758872" cy="4645398"/>
          </a:xfrm>
          <a:prstGeom prst="rect">
            <a:avLst/>
          </a:prstGeom>
        </p:spPr>
      </p:pic>
      <p:sp>
        <p:nvSpPr>
          <p:cNvPr id="4" name="object 4"/>
          <p:cNvSpPr txBox="1"/>
          <p:nvPr/>
        </p:nvSpPr>
        <p:spPr>
          <a:xfrm>
            <a:off x="321733" y="1323038"/>
            <a:ext cx="5581842" cy="4201296"/>
          </a:xfrm>
          <a:prstGeom prst="rect">
            <a:avLst/>
          </a:prstGeom>
        </p:spPr>
        <p:txBody>
          <a:bodyPr vert="horz" wrap="square" lIns="0" tIns="96982" rIns="0" bIns="0" rtlCol="0">
            <a:spAutoFit/>
          </a:bodyPr>
          <a:lstStyle/>
          <a:p>
            <a:pPr marL="525717" indent="-511092">
              <a:spcBef>
                <a:spcPts val="763"/>
              </a:spcBef>
              <a:buFont typeface="Arial"/>
              <a:buChar char="•"/>
              <a:tabLst>
                <a:tab pos="525717" algn="l"/>
                <a:tab pos="526487" algn="l"/>
              </a:tabLst>
            </a:pPr>
            <a:r>
              <a:rPr sz="1758" b="1" spc="-19">
                <a:latin typeface="Arial Narrow"/>
                <a:cs typeface="Arial Narrow"/>
              </a:rPr>
              <a:t>Two</a:t>
            </a:r>
            <a:r>
              <a:rPr sz="1758" b="1" spc="6">
                <a:latin typeface="Arial Narrow"/>
                <a:cs typeface="Arial Narrow"/>
              </a:rPr>
              <a:t> </a:t>
            </a:r>
            <a:r>
              <a:rPr sz="1758" b="1" spc="12">
                <a:latin typeface="Arial Narrow"/>
                <a:cs typeface="Arial Narrow"/>
              </a:rPr>
              <a:t>trench</a:t>
            </a:r>
            <a:r>
              <a:rPr sz="1758" b="1" spc="6">
                <a:latin typeface="Arial Narrow"/>
                <a:cs typeface="Arial Narrow"/>
              </a:rPr>
              <a:t> </a:t>
            </a:r>
            <a:r>
              <a:rPr sz="1758" b="1" spc="12">
                <a:latin typeface="Arial Narrow"/>
                <a:cs typeface="Arial Narrow"/>
              </a:rPr>
              <a:t>collapses</a:t>
            </a:r>
            <a:r>
              <a:rPr sz="1758" b="1" spc="19">
                <a:latin typeface="Arial Narrow"/>
                <a:cs typeface="Arial Narrow"/>
              </a:rPr>
              <a:t> </a:t>
            </a:r>
            <a:r>
              <a:rPr sz="1758" b="1" spc="12">
                <a:latin typeface="Arial Narrow"/>
                <a:cs typeface="Arial Narrow"/>
              </a:rPr>
              <a:t>occur</a:t>
            </a:r>
            <a:r>
              <a:rPr sz="1758" b="1" spc="6">
                <a:latin typeface="Arial Narrow"/>
                <a:cs typeface="Arial Narrow"/>
              </a:rPr>
              <a:t> </a:t>
            </a:r>
            <a:r>
              <a:rPr sz="1758" b="1" spc="12">
                <a:latin typeface="Arial Narrow"/>
                <a:cs typeface="Arial Narrow"/>
              </a:rPr>
              <a:t>in</a:t>
            </a:r>
            <a:r>
              <a:rPr sz="1758" b="1" spc="6">
                <a:latin typeface="Arial Narrow"/>
                <a:cs typeface="Arial Narrow"/>
              </a:rPr>
              <a:t> </a:t>
            </a:r>
            <a:r>
              <a:rPr sz="1758" b="1" spc="12">
                <a:latin typeface="Arial Narrow"/>
                <a:cs typeface="Arial Narrow"/>
              </a:rPr>
              <a:t>Canada</a:t>
            </a:r>
            <a:r>
              <a:rPr sz="1758" b="1" spc="6">
                <a:latin typeface="Arial Narrow"/>
                <a:cs typeface="Arial Narrow"/>
              </a:rPr>
              <a:t> </a:t>
            </a:r>
            <a:r>
              <a:rPr sz="1758" b="1" spc="12">
                <a:latin typeface="Arial Narrow"/>
                <a:cs typeface="Arial Narrow"/>
              </a:rPr>
              <a:t>each</a:t>
            </a:r>
            <a:r>
              <a:rPr sz="1758" b="1" spc="19">
                <a:latin typeface="Arial Narrow"/>
                <a:cs typeface="Arial Narrow"/>
              </a:rPr>
              <a:t> </a:t>
            </a:r>
            <a:r>
              <a:rPr sz="1758" b="1" spc="12">
                <a:latin typeface="Arial Narrow"/>
                <a:cs typeface="Arial Narrow"/>
              </a:rPr>
              <a:t>week</a:t>
            </a:r>
            <a:endParaRPr sz="1758">
              <a:latin typeface="Arial Narrow"/>
              <a:cs typeface="Arial Narrow"/>
            </a:endParaRPr>
          </a:p>
          <a:p>
            <a:pPr marL="525717" indent="-511092">
              <a:spcBef>
                <a:spcPts val="655"/>
              </a:spcBef>
              <a:buFont typeface="Arial"/>
              <a:buChar char="•"/>
              <a:tabLst>
                <a:tab pos="525717" algn="l"/>
                <a:tab pos="526487" algn="l"/>
              </a:tabLst>
            </a:pPr>
            <a:r>
              <a:rPr sz="1758" b="1" spc="19">
                <a:latin typeface="Arial Narrow"/>
                <a:cs typeface="Arial Narrow"/>
              </a:rPr>
              <a:t>1</a:t>
            </a:r>
            <a:r>
              <a:rPr sz="1758" b="1">
                <a:latin typeface="Arial Narrow"/>
                <a:cs typeface="Arial Narrow"/>
              </a:rPr>
              <a:t> </a:t>
            </a:r>
            <a:r>
              <a:rPr sz="1758" b="1" spc="12">
                <a:latin typeface="Arial Narrow"/>
                <a:cs typeface="Arial Narrow"/>
              </a:rPr>
              <a:t>in</a:t>
            </a:r>
            <a:r>
              <a:rPr sz="1758" b="1" spc="6">
                <a:latin typeface="Arial Narrow"/>
                <a:cs typeface="Arial Narrow"/>
              </a:rPr>
              <a:t> </a:t>
            </a:r>
            <a:r>
              <a:rPr sz="1758" b="1" spc="19">
                <a:latin typeface="Arial Narrow"/>
                <a:cs typeface="Arial Narrow"/>
              </a:rPr>
              <a:t>every</a:t>
            </a:r>
            <a:r>
              <a:rPr sz="1758" b="1" spc="24">
                <a:latin typeface="Arial Narrow"/>
                <a:cs typeface="Arial Narrow"/>
              </a:rPr>
              <a:t> </a:t>
            </a:r>
            <a:r>
              <a:rPr sz="1758" b="1" spc="19">
                <a:latin typeface="Arial Narrow"/>
                <a:cs typeface="Arial Narrow"/>
              </a:rPr>
              <a:t>10</a:t>
            </a:r>
            <a:r>
              <a:rPr sz="1758" b="1">
                <a:latin typeface="Arial Narrow"/>
                <a:cs typeface="Arial Narrow"/>
              </a:rPr>
              <a:t> </a:t>
            </a:r>
            <a:r>
              <a:rPr sz="1758" b="1" spc="12">
                <a:latin typeface="Arial Narrow"/>
                <a:cs typeface="Arial Narrow"/>
              </a:rPr>
              <a:t>results</a:t>
            </a:r>
            <a:r>
              <a:rPr sz="1758" b="1" spc="6">
                <a:latin typeface="Arial Narrow"/>
                <a:cs typeface="Arial Narrow"/>
              </a:rPr>
              <a:t> </a:t>
            </a:r>
            <a:r>
              <a:rPr sz="1758" b="1" spc="12">
                <a:latin typeface="Arial Narrow"/>
                <a:cs typeface="Arial Narrow"/>
              </a:rPr>
              <a:t>in</a:t>
            </a:r>
            <a:r>
              <a:rPr sz="1758" b="1" spc="6">
                <a:latin typeface="Arial Narrow"/>
                <a:cs typeface="Arial Narrow"/>
              </a:rPr>
              <a:t> </a:t>
            </a:r>
            <a:r>
              <a:rPr sz="1758" b="1" spc="19">
                <a:latin typeface="Arial Narrow"/>
                <a:cs typeface="Arial Narrow"/>
              </a:rPr>
              <a:t>a</a:t>
            </a:r>
            <a:r>
              <a:rPr sz="1758" b="1">
                <a:latin typeface="Arial Narrow"/>
                <a:cs typeface="Arial Narrow"/>
              </a:rPr>
              <a:t> </a:t>
            </a:r>
            <a:r>
              <a:rPr sz="1758" b="1" spc="12">
                <a:latin typeface="Arial Narrow"/>
                <a:cs typeface="Arial Narrow"/>
              </a:rPr>
              <a:t>fatality</a:t>
            </a:r>
            <a:endParaRPr sz="1758">
              <a:latin typeface="Arial Narrow"/>
              <a:cs typeface="Arial Narrow"/>
            </a:endParaRPr>
          </a:p>
          <a:p>
            <a:pPr marL="525717" indent="-511092">
              <a:spcBef>
                <a:spcPts val="649"/>
              </a:spcBef>
              <a:buFont typeface="Arial"/>
              <a:buChar char="•"/>
              <a:tabLst>
                <a:tab pos="525717" algn="l"/>
                <a:tab pos="526487" algn="l"/>
              </a:tabLst>
            </a:pPr>
            <a:r>
              <a:rPr sz="1758" b="1" spc="12">
                <a:latin typeface="Arial Narrow"/>
                <a:cs typeface="Arial Narrow"/>
              </a:rPr>
              <a:t>In</a:t>
            </a:r>
            <a:r>
              <a:rPr sz="1758" b="1">
                <a:latin typeface="Arial Narrow"/>
                <a:cs typeface="Arial Narrow"/>
              </a:rPr>
              <a:t> </a:t>
            </a:r>
            <a:r>
              <a:rPr sz="1758" b="1" spc="19">
                <a:latin typeface="Arial Narrow"/>
                <a:cs typeface="Arial Narrow"/>
              </a:rPr>
              <a:t>some</a:t>
            </a:r>
            <a:r>
              <a:rPr sz="1758" b="1" spc="6">
                <a:latin typeface="Arial Narrow"/>
                <a:cs typeface="Arial Narrow"/>
              </a:rPr>
              <a:t> </a:t>
            </a:r>
            <a:r>
              <a:rPr sz="1758" b="1" spc="12">
                <a:latin typeface="Arial Narrow"/>
                <a:cs typeface="Arial Narrow"/>
              </a:rPr>
              <a:t>areas</a:t>
            </a:r>
            <a:r>
              <a:rPr sz="1758" b="1" spc="24">
                <a:latin typeface="Arial Narrow"/>
                <a:cs typeface="Arial Narrow"/>
              </a:rPr>
              <a:t> </a:t>
            </a:r>
            <a:r>
              <a:rPr sz="1758" b="1" spc="12">
                <a:latin typeface="Arial Narrow"/>
                <a:cs typeface="Arial Narrow"/>
              </a:rPr>
              <a:t>the</a:t>
            </a:r>
            <a:r>
              <a:rPr sz="1758" b="1" spc="6">
                <a:latin typeface="Arial Narrow"/>
                <a:cs typeface="Arial Narrow"/>
              </a:rPr>
              <a:t> ratio </a:t>
            </a:r>
            <a:r>
              <a:rPr sz="1758" b="1" spc="12">
                <a:latin typeface="Arial Narrow"/>
                <a:cs typeface="Arial Narrow"/>
              </a:rPr>
              <a:t>can</a:t>
            </a:r>
            <a:r>
              <a:rPr sz="1758" b="1" spc="19">
                <a:latin typeface="Arial Narrow"/>
                <a:cs typeface="Arial Narrow"/>
              </a:rPr>
              <a:t> </a:t>
            </a:r>
            <a:r>
              <a:rPr sz="1758" b="1" spc="12">
                <a:latin typeface="Arial Narrow"/>
                <a:cs typeface="Arial Narrow"/>
              </a:rPr>
              <a:t>rise</a:t>
            </a:r>
            <a:r>
              <a:rPr sz="1758" b="1">
                <a:latin typeface="Arial Narrow"/>
                <a:cs typeface="Arial Narrow"/>
              </a:rPr>
              <a:t> </a:t>
            </a:r>
            <a:r>
              <a:rPr sz="1758" b="1" spc="12">
                <a:latin typeface="Arial Narrow"/>
                <a:cs typeface="Arial Narrow"/>
              </a:rPr>
              <a:t>to</a:t>
            </a:r>
            <a:r>
              <a:rPr sz="1758" b="1" spc="6">
                <a:latin typeface="Arial Narrow"/>
                <a:cs typeface="Arial Narrow"/>
              </a:rPr>
              <a:t> </a:t>
            </a:r>
            <a:r>
              <a:rPr sz="1758" b="1" spc="19">
                <a:latin typeface="Arial Narrow"/>
                <a:cs typeface="Arial Narrow"/>
              </a:rPr>
              <a:t>5 </a:t>
            </a:r>
            <a:r>
              <a:rPr sz="1758" b="1" spc="12">
                <a:latin typeface="Arial Narrow"/>
                <a:cs typeface="Arial Narrow"/>
              </a:rPr>
              <a:t>in</a:t>
            </a:r>
            <a:r>
              <a:rPr sz="1758" b="1" spc="6">
                <a:latin typeface="Arial Narrow"/>
                <a:cs typeface="Arial Narrow"/>
              </a:rPr>
              <a:t> </a:t>
            </a:r>
            <a:r>
              <a:rPr sz="1758" b="1" spc="12">
                <a:latin typeface="Arial Narrow"/>
                <a:cs typeface="Arial Narrow"/>
              </a:rPr>
              <a:t>every</a:t>
            </a:r>
            <a:r>
              <a:rPr sz="1758" b="1" spc="19">
                <a:latin typeface="Arial Narrow"/>
                <a:cs typeface="Arial Narrow"/>
              </a:rPr>
              <a:t> </a:t>
            </a:r>
            <a:r>
              <a:rPr sz="1758" b="1" spc="12">
                <a:latin typeface="Arial Narrow"/>
                <a:cs typeface="Arial Narrow"/>
              </a:rPr>
              <a:t>10</a:t>
            </a:r>
            <a:endParaRPr sz="1758">
              <a:latin typeface="Arial Narrow"/>
              <a:cs typeface="Arial Narrow"/>
            </a:endParaRPr>
          </a:p>
          <a:p>
            <a:pPr marL="525717" marR="307887" indent="-511092">
              <a:lnSpc>
                <a:spcPct val="102400"/>
              </a:lnSpc>
              <a:spcBef>
                <a:spcPts val="606"/>
              </a:spcBef>
              <a:buFont typeface="Arial"/>
              <a:buChar char="•"/>
              <a:tabLst>
                <a:tab pos="525717" algn="l"/>
                <a:tab pos="526487" algn="l"/>
              </a:tabLst>
            </a:pPr>
            <a:r>
              <a:rPr sz="1758" b="1" spc="12">
                <a:latin typeface="Arial Narrow"/>
                <a:cs typeface="Arial Narrow"/>
              </a:rPr>
              <a:t>In the </a:t>
            </a:r>
            <a:r>
              <a:rPr sz="1758" b="1" spc="-6">
                <a:latin typeface="Arial Narrow"/>
                <a:cs typeface="Arial Narrow"/>
              </a:rPr>
              <a:t>water, </a:t>
            </a:r>
            <a:r>
              <a:rPr sz="1758" b="1" spc="12">
                <a:latin typeface="Arial Narrow"/>
                <a:cs typeface="Arial Narrow"/>
              </a:rPr>
              <a:t>sewer </a:t>
            </a:r>
            <a:r>
              <a:rPr sz="1758" b="1" spc="19">
                <a:latin typeface="Arial Narrow"/>
                <a:cs typeface="Arial Narrow"/>
              </a:rPr>
              <a:t>and </a:t>
            </a:r>
            <a:r>
              <a:rPr sz="1758" b="1" spc="12">
                <a:latin typeface="Arial Narrow"/>
                <a:cs typeface="Arial Narrow"/>
              </a:rPr>
              <a:t>pipeline industry excavations </a:t>
            </a:r>
            <a:r>
              <a:rPr sz="1758" b="1" spc="-388">
                <a:latin typeface="Arial Narrow"/>
                <a:cs typeface="Arial Narrow"/>
              </a:rPr>
              <a:t> </a:t>
            </a:r>
            <a:r>
              <a:rPr sz="1758" b="1" spc="19">
                <a:latin typeface="Arial Narrow"/>
                <a:cs typeface="Arial Narrow"/>
              </a:rPr>
              <a:t>account</a:t>
            </a:r>
            <a:r>
              <a:rPr sz="1758" b="1">
                <a:latin typeface="Arial Narrow"/>
                <a:cs typeface="Arial Narrow"/>
              </a:rPr>
              <a:t> </a:t>
            </a:r>
            <a:r>
              <a:rPr sz="1758" b="1" spc="12">
                <a:latin typeface="Arial Narrow"/>
                <a:cs typeface="Arial Narrow"/>
              </a:rPr>
              <a:t>for</a:t>
            </a:r>
            <a:r>
              <a:rPr sz="1758" b="1" spc="6">
                <a:latin typeface="Arial Narrow"/>
                <a:cs typeface="Arial Narrow"/>
              </a:rPr>
              <a:t> </a:t>
            </a:r>
            <a:r>
              <a:rPr sz="1758" b="1" spc="19">
                <a:latin typeface="Arial Narrow"/>
                <a:cs typeface="Arial Narrow"/>
              </a:rPr>
              <a:t>1</a:t>
            </a:r>
            <a:r>
              <a:rPr sz="1758" b="1" spc="6">
                <a:latin typeface="Arial Narrow"/>
                <a:cs typeface="Arial Narrow"/>
              </a:rPr>
              <a:t> </a:t>
            </a:r>
            <a:r>
              <a:rPr sz="1758" b="1" spc="12">
                <a:latin typeface="Arial Narrow"/>
                <a:cs typeface="Arial Narrow"/>
              </a:rPr>
              <a:t>in</a:t>
            </a:r>
            <a:r>
              <a:rPr sz="1758" b="1" spc="6">
                <a:latin typeface="Arial Narrow"/>
                <a:cs typeface="Arial Narrow"/>
              </a:rPr>
              <a:t> </a:t>
            </a:r>
            <a:r>
              <a:rPr sz="1758" b="1" spc="19">
                <a:latin typeface="Arial Narrow"/>
                <a:cs typeface="Arial Narrow"/>
              </a:rPr>
              <a:t>4</a:t>
            </a:r>
            <a:r>
              <a:rPr sz="1758" b="1" spc="6">
                <a:latin typeface="Arial Narrow"/>
                <a:cs typeface="Arial Narrow"/>
              </a:rPr>
              <a:t> </a:t>
            </a:r>
            <a:r>
              <a:rPr sz="1758" b="1" spc="12">
                <a:latin typeface="Arial Narrow"/>
                <a:cs typeface="Arial Narrow"/>
              </a:rPr>
              <a:t>fatalities</a:t>
            </a:r>
            <a:endParaRPr sz="1758">
              <a:latin typeface="Arial Narrow"/>
              <a:cs typeface="Arial Narrow"/>
            </a:endParaRPr>
          </a:p>
          <a:p>
            <a:pPr marL="525717" marR="252466" indent="-511092">
              <a:lnSpc>
                <a:spcPct val="102400"/>
              </a:lnSpc>
              <a:spcBef>
                <a:spcPts val="594"/>
              </a:spcBef>
              <a:buFont typeface="Arial"/>
              <a:buChar char="•"/>
              <a:tabLst>
                <a:tab pos="525717" algn="l"/>
                <a:tab pos="526487" algn="l"/>
              </a:tabLst>
            </a:pPr>
            <a:r>
              <a:rPr sz="1758" b="1" spc="12">
                <a:latin typeface="Arial Narrow"/>
                <a:cs typeface="Arial Narrow"/>
              </a:rPr>
              <a:t>Labourers account for almost half of the </a:t>
            </a:r>
            <a:r>
              <a:rPr sz="1758" b="1" spc="6">
                <a:latin typeface="Arial Narrow"/>
                <a:cs typeface="Arial Narrow"/>
              </a:rPr>
              <a:t>fatalities </a:t>
            </a:r>
            <a:r>
              <a:rPr sz="1758" b="1" spc="12">
                <a:latin typeface="Arial Narrow"/>
                <a:cs typeface="Arial Narrow"/>
              </a:rPr>
              <a:t>and </a:t>
            </a:r>
            <a:r>
              <a:rPr sz="1758" b="1" spc="-388">
                <a:latin typeface="Arial Narrow"/>
                <a:cs typeface="Arial Narrow"/>
              </a:rPr>
              <a:t> </a:t>
            </a:r>
            <a:r>
              <a:rPr sz="1758" b="1" spc="12">
                <a:latin typeface="Arial Narrow"/>
                <a:cs typeface="Arial Narrow"/>
              </a:rPr>
              <a:t>tradespeople</a:t>
            </a:r>
            <a:r>
              <a:rPr sz="1758" b="1">
                <a:latin typeface="Arial Narrow"/>
                <a:cs typeface="Arial Narrow"/>
              </a:rPr>
              <a:t> </a:t>
            </a:r>
            <a:r>
              <a:rPr sz="1758" b="1" spc="12">
                <a:latin typeface="Arial Narrow"/>
                <a:cs typeface="Arial Narrow"/>
              </a:rPr>
              <a:t>account</a:t>
            </a:r>
            <a:r>
              <a:rPr sz="1758" b="1" spc="6">
                <a:latin typeface="Arial Narrow"/>
                <a:cs typeface="Arial Narrow"/>
              </a:rPr>
              <a:t> </a:t>
            </a:r>
            <a:r>
              <a:rPr sz="1758" b="1" spc="12">
                <a:latin typeface="Arial Narrow"/>
                <a:cs typeface="Arial Narrow"/>
              </a:rPr>
              <a:t>for</a:t>
            </a:r>
            <a:r>
              <a:rPr sz="1758" b="1" spc="6">
                <a:latin typeface="Arial Narrow"/>
                <a:cs typeface="Arial Narrow"/>
              </a:rPr>
              <a:t> </a:t>
            </a:r>
            <a:r>
              <a:rPr sz="1758" b="1" spc="12">
                <a:latin typeface="Arial Narrow"/>
                <a:cs typeface="Arial Narrow"/>
              </a:rPr>
              <a:t>15</a:t>
            </a:r>
            <a:r>
              <a:rPr sz="1758" b="1">
                <a:latin typeface="Arial Narrow"/>
                <a:cs typeface="Arial Narrow"/>
              </a:rPr>
              <a:t> </a:t>
            </a:r>
            <a:r>
              <a:rPr sz="1758" b="1" spc="12">
                <a:latin typeface="Arial Narrow"/>
                <a:cs typeface="Arial Narrow"/>
              </a:rPr>
              <a:t>percent</a:t>
            </a:r>
            <a:endParaRPr sz="1758">
              <a:latin typeface="Arial Narrow"/>
              <a:cs typeface="Arial Narrow"/>
            </a:endParaRPr>
          </a:p>
          <a:p>
            <a:pPr marL="525717" marR="6157" indent="-511092">
              <a:lnSpc>
                <a:spcPct val="102400"/>
              </a:lnSpc>
              <a:spcBef>
                <a:spcPts val="606"/>
              </a:spcBef>
              <a:buFont typeface="Arial"/>
              <a:buChar char="•"/>
              <a:tabLst>
                <a:tab pos="525717" algn="l"/>
                <a:tab pos="526487" algn="l"/>
              </a:tabLst>
            </a:pPr>
            <a:r>
              <a:rPr sz="1758" b="1" spc="6">
                <a:latin typeface="Arial Narrow"/>
                <a:cs typeface="Arial Narrow"/>
              </a:rPr>
              <a:t>“Excavation/Trenching </a:t>
            </a:r>
            <a:r>
              <a:rPr sz="1758" b="1" spc="12">
                <a:latin typeface="Arial Narrow"/>
                <a:cs typeface="Arial Narrow"/>
              </a:rPr>
              <a:t>cave ins </a:t>
            </a:r>
            <a:r>
              <a:rPr sz="1758" b="1" spc="19">
                <a:latin typeface="Arial Narrow"/>
                <a:cs typeface="Arial Narrow"/>
              </a:rPr>
              <a:t>“ </a:t>
            </a:r>
            <a:r>
              <a:rPr sz="1758" b="1" spc="12">
                <a:latin typeface="Arial Narrow"/>
                <a:cs typeface="Arial Narrow"/>
              </a:rPr>
              <a:t>account for </a:t>
            </a:r>
            <a:r>
              <a:rPr sz="1758" b="1" spc="19">
                <a:latin typeface="Arial Narrow"/>
                <a:cs typeface="Arial Narrow"/>
              </a:rPr>
              <a:t>75% </a:t>
            </a:r>
            <a:r>
              <a:rPr sz="1758" b="1" spc="12">
                <a:latin typeface="Arial Narrow"/>
                <a:cs typeface="Arial Narrow"/>
              </a:rPr>
              <a:t>of the </a:t>
            </a:r>
            <a:r>
              <a:rPr sz="1758" b="1" spc="-388">
                <a:latin typeface="Arial Narrow"/>
                <a:cs typeface="Arial Narrow"/>
              </a:rPr>
              <a:t> </a:t>
            </a:r>
            <a:r>
              <a:rPr sz="1758" b="1" spc="12">
                <a:latin typeface="Arial Narrow"/>
                <a:cs typeface="Arial Narrow"/>
              </a:rPr>
              <a:t>fatal</a:t>
            </a:r>
            <a:r>
              <a:rPr sz="1758" b="1" spc="-12">
                <a:latin typeface="Arial Narrow"/>
                <a:cs typeface="Arial Narrow"/>
              </a:rPr>
              <a:t> </a:t>
            </a:r>
            <a:r>
              <a:rPr sz="1758" b="1" spc="19">
                <a:latin typeface="Arial Narrow"/>
                <a:cs typeface="Arial Narrow"/>
              </a:rPr>
              <a:t>incidents</a:t>
            </a:r>
            <a:endParaRPr sz="1758">
              <a:latin typeface="Arial Narrow"/>
              <a:cs typeface="Arial Narrow"/>
            </a:endParaRPr>
          </a:p>
          <a:p>
            <a:pPr marL="525717" marR="174726" indent="-511092">
              <a:lnSpc>
                <a:spcPct val="102400"/>
              </a:lnSpc>
              <a:spcBef>
                <a:spcPts val="594"/>
              </a:spcBef>
              <a:buFont typeface="Arial"/>
              <a:buChar char="•"/>
              <a:tabLst>
                <a:tab pos="525717" algn="l"/>
                <a:tab pos="526487" algn="l"/>
              </a:tabLst>
            </a:pPr>
            <a:r>
              <a:rPr sz="1758" b="1" spc="19">
                <a:latin typeface="Arial Narrow"/>
                <a:cs typeface="Arial Narrow"/>
              </a:rPr>
              <a:t>75%-95% </a:t>
            </a:r>
            <a:r>
              <a:rPr sz="1758" b="1" spc="12">
                <a:latin typeface="Arial Narrow"/>
                <a:cs typeface="Arial Narrow"/>
              </a:rPr>
              <a:t>of trench </a:t>
            </a:r>
            <a:r>
              <a:rPr sz="1758" b="1" spc="6">
                <a:latin typeface="Arial Narrow"/>
                <a:cs typeface="Arial Narrow"/>
              </a:rPr>
              <a:t>fatalities </a:t>
            </a:r>
            <a:r>
              <a:rPr sz="1758" b="1" spc="12">
                <a:latin typeface="Arial Narrow"/>
                <a:cs typeface="Arial Narrow"/>
              </a:rPr>
              <a:t>occur where </a:t>
            </a:r>
            <a:r>
              <a:rPr sz="1758" b="1" spc="19">
                <a:latin typeface="Arial Narrow"/>
                <a:cs typeface="Arial Narrow"/>
              </a:rPr>
              <a:t>no </a:t>
            </a:r>
            <a:r>
              <a:rPr sz="1758" b="1" spc="6">
                <a:latin typeface="Arial Narrow"/>
                <a:cs typeface="Arial Narrow"/>
              </a:rPr>
              <a:t>protective </a:t>
            </a:r>
            <a:r>
              <a:rPr sz="1758" b="1" spc="-388">
                <a:latin typeface="Arial Narrow"/>
                <a:cs typeface="Arial Narrow"/>
              </a:rPr>
              <a:t> </a:t>
            </a:r>
            <a:r>
              <a:rPr sz="1758" b="1" spc="12">
                <a:latin typeface="Arial Narrow"/>
                <a:cs typeface="Arial Narrow"/>
              </a:rPr>
              <a:t>systems</a:t>
            </a:r>
            <a:r>
              <a:rPr sz="1758" b="1" spc="6">
                <a:latin typeface="Arial Narrow"/>
                <a:cs typeface="Arial Narrow"/>
              </a:rPr>
              <a:t> </a:t>
            </a:r>
            <a:r>
              <a:rPr sz="1758" b="1" spc="12">
                <a:latin typeface="Arial Narrow"/>
                <a:cs typeface="Arial Narrow"/>
              </a:rPr>
              <a:t>are used</a:t>
            </a:r>
            <a:endParaRPr sz="1758">
              <a:latin typeface="Arial Narrow"/>
              <a:cs typeface="Arial Narrow"/>
            </a:endParaRPr>
          </a:p>
          <a:p>
            <a:pPr marL="525717" marR="653490" indent="-511092">
              <a:lnSpc>
                <a:spcPct val="102400"/>
              </a:lnSpc>
              <a:spcBef>
                <a:spcPts val="606"/>
              </a:spcBef>
              <a:buFont typeface="Arial"/>
              <a:buChar char="•"/>
              <a:tabLst>
                <a:tab pos="525717" algn="l"/>
                <a:tab pos="526487" algn="l"/>
              </a:tabLst>
            </a:pPr>
            <a:r>
              <a:rPr sz="1758" b="1" spc="12">
                <a:latin typeface="Arial Narrow"/>
                <a:cs typeface="Arial Narrow"/>
              </a:rPr>
              <a:t>Most </a:t>
            </a:r>
            <a:r>
              <a:rPr sz="1758" b="1" spc="6">
                <a:latin typeface="Arial Narrow"/>
                <a:cs typeface="Arial Narrow"/>
              </a:rPr>
              <a:t>fatalities </a:t>
            </a:r>
            <a:r>
              <a:rPr sz="1758" b="1" spc="12">
                <a:latin typeface="Arial Narrow"/>
                <a:cs typeface="Arial Narrow"/>
              </a:rPr>
              <a:t>are in companies with less than 10 </a:t>
            </a:r>
            <a:r>
              <a:rPr sz="1758" b="1" spc="-388">
                <a:latin typeface="Arial Narrow"/>
                <a:cs typeface="Arial Narrow"/>
              </a:rPr>
              <a:t> </a:t>
            </a:r>
            <a:r>
              <a:rPr sz="1758" b="1" spc="12">
                <a:latin typeface="Arial Narrow"/>
                <a:cs typeface="Arial Narrow"/>
              </a:rPr>
              <a:t>employees</a:t>
            </a:r>
            <a:endParaRPr sz="1758">
              <a:latin typeface="Arial Narrow"/>
              <a:cs typeface="Arial Narrow"/>
            </a:endParaRPr>
          </a:p>
        </p:txBody>
      </p:sp>
      <p:sp>
        <p:nvSpPr>
          <p:cNvPr id="6" name="TextBox 5">
            <a:extLst>
              <a:ext uri="{FF2B5EF4-FFF2-40B4-BE49-F238E27FC236}">
                <a16:creationId xmlns:a16="http://schemas.microsoft.com/office/drawing/2014/main" id="{139BC3E2-6E1E-4A3F-32C5-0AC4850A1247}"/>
              </a:ext>
            </a:extLst>
          </p:cNvPr>
          <p:cNvSpPr txBox="1"/>
          <p:nvPr/>
        </p:nvSpPr>
        <p:spPr>
          <a:xfrm>
            <a:off x="2660904" y="6188900"/>
            <a:ext cx="7127149" cy="461665"/>
          </a:xfrm>
          <a:prstGeom prst="rect">
            <a:avLst/>
          </a:prstGeom>
          <a:noFill/>
        </p:spPr>
        <p:txBody>
          <a:bodyPr wrap="square" rtlCol="0">
            <a:spAutoFit/>
          </a:bodyPr>
          <a:lstStyle/>
          <a:p>
            <a:pPr algn="ctr"/>
            <a:r>
              <a:rPr lang="en-US" sz="2400" b="1">
                <a:latin typeface="Aptos" panose="020B0004020202020204" pitchFamily="34" charset="0"/>
              </a:rPr>
              <a:t>Excavation and Trenching Training</a:t>
            </a:r>
          </a:p>
        </p:txBody>
      </p:sp>
      <p:pic>
        <p:nvPicPr>
          <p:cNvPr id="7" name="Picture 6">
            <a:extLst>
              <a:ext uri="{FF2B5EF4-FFF2-40B4-BE49-F238E27FC236}">
                <a16:creationId xmlns:a16="http://schemas.microsoft.com/office/drawing/2014/main" id="{2A5D7B29-A2E1-08C3-660C-C816C89DF21C}"/>
              </a:ext>
            </a:extLst>
          </p:cNvPr>
          <p:cNvPicPr>
            <a:picLocks noChangeAspect="1" noChangeArrowheads="1"/>
          </p:cNvPicPr>
          <p:nvPr/>
        </p:nvPicPr>
        <p:blipFill>
          <a:blip r:embed="rId4"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3369789"/>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screen">
            <a:extLst>
              <a:ext uri="{28A0092B-C50C-407E-A947-70E740481C1C}">
                <a14:useLocalDpi xmlns:a14="http://schemas.microsoft.com/office/drawing/2010/main"/>
              </a:ext>
            </a:extLst>
          </a:blip>
          <a:stretch>
            <a:fillRect/>
          </a:stretch>
        </p:blipFill>
        <p:spPr>
          <a:xfrm>
            <a:off x="1737821" y="566189"/>
            <a:ext cx="9875520" cy="646546"/>
          </a:xfrm>
          <a:prstGeom prst="rect">
            <a:avLst/>
          </a:prstGeom>
        </p:spPr>
      </p:pic>
      <p:sp>
        <p:nvSpPr>
          <p:cNvPr id="3" name="object 3"/>
          <p:cNvSpPr txBox="1"/>
          <p:nvPr/>
        </p:nvSpPr>
        <p:spPr>
          <a:xfrm>
            <a:off x="3989494" y="2577714"/>
            <a:ext cx="3987800" cy="1664770"/>
          </a:xfrm>
          <a:prstGeom prst="rect">
            <a:avLst/>
          </a:prstGeom>
        </p:spPr>
        <p:txBody>
          <a:bodyPr vert="horz" wrap="square" lIns="0" tIns="14624" rIns="0" bIns="0" rtlCol="0">
            <a:spAutoFit/>
          </a:bodyPr>
          <a:lstStyle/>
          <a:p>
            <a:pPr marL="306346" marR="6157" indent="-291723">
              <a:lnSpc>
                <a:spcPct val="102400"/>
              </a:lnSpc>
              <a:spcBef>
                <a:spcPts val="116"/>
              </a:spcBef>
              <a:buFont typeface="Arial"/>
              <a:buChar char="•"/>
              <a:tabLst>
                <a:tab pos="305578" algn="l"/>
                <a:tab pos="307118" algn="l"/>
              </a:tabLst>
            </a:pPr>
            <a:r>
              <a:rPr sz="1758" b="1" spc="-36">
                <a:latin typeface="Arial Narrow"/>
                <a:cs typeface="Arial Narrow"/>
              </a:rPr>
              <a:t>To </a:t>
            </a:r>
            <a:r>
              <a:rPr sz="1758" b="1" spc="12">
                <a:latin typeface="Arial Narrow"/>
                <a:cs typeface="Arial Narrow"/>
              </a:rPr>
              <a:t>pull out </a:t>
            </a:r>
            <a:r>
              <a:rPr sz="1758" b="1" spc="19">
                <a:latin typeface="Arial Narrow"/>
                <a:cs typeface="Arial Narrow"/>
              </a:rPr>
              <a:t>a </a:t>
            </a:r>
            <a:r>
              <a:rPr sz="1758" b="1" spc="12">
                <a:latin typeface="Arial Narrow"/>
                <a:cs typeface="Arial Narrow"/>
              </a:rPr>
              <a:t>trapped worker’s </a:t>
            </a:r>
            <a:r>
              <a:rPr sz="1758" b="1" spc="6">
                <a:latin typeface="Arial Narrow"/>
                <a:cs typeface="Arial Narrow"/>
              </a:rPr>
              <a:t>foot, it </a:t>
            </a:r>
            <a:r>
              <a:rPr sz="1758" b="1" spc="12">
                <a:latin typeface="Arial Narrow"/>
                <a:cs typeface="Arial Narrow"/>
              </a:rPr>
              <a:t>can </a:t>
            </a:r>
            <a:r>
              <a:rPr sz="1758" b="1" spc="-388">
                <a:latin typeface="Arial Narrow"/>
                <a:cs typeface="Arial Narrow"/>
              </a:rPr>
              <a:t> </a:t>
            </a:r>
            <a:r>
              <a:rPr sz="1758" b="1" spc="12">
                <a:latin typeface="Arial Narrow"/>
                <a:cs typeface="Arial Narrow"/>
              </a:rPr>
              <a:t>take</a:t>
            </a:r>
            <a:r>
              <a:rPr sz="1758" b="1">
                <a:latin typeface="Arial Narrow"/>
                <a:cs typeface="Arial Narrow"/>
              </a:rPr>
              <a:t> </a:t>
            </a:r>
            <a:r>
              <a:rPr sz="1758" b="1" spc="19">
                <a:latin typeface="Arial Narrow"/>
                <a:cs typeface="Arial Narrow"/>
              </a:rPr>
              <a:t>up</a:t>
            </a:r>
            <a:r>
              <a:rPr sz="1758" b="1" spc="6">
                <a:latin typeface="Arial Narrow"/>
                <a:cs typeface="Arial Narrow"/>
              </a:rPr>
              <a:t> </a:t>
            </a:r>
            <a:r>
              <a:rPr sz="1758" b="1" spc="12">
                <a:latin typeface="Arial Narrow"/>
                <a:cs typeface="Arial Narrow"/>
              </a:rPr>
              <a:t>to</a:t>
            </a:r>
            <a:r>
              <a:rPr sz="1758" b="1">
                <a:latin typeface="Arial Narrow"/>
                <a:cs typeface="Arial Narrow"/>
              </a:rPr>
              <a:t> </a:t>
            </a:r>
            <a:r>
              <a:rPr sz="1758" b="1" spc="12">
                <a:latin typeface="Arial Narrow"/>
                <a:cs typeface="Arial Narrow"/>
              </a:rPr>
              <a:t>750</a:t>
            </a:r>
            <a:r>
              <a:rPr sz="1758" b="1" spc="19">
                <a:latin typeface="Arial Narrow"/>
                <a:cs typeface="Arial Narrow"/>
              </a:rPr>
              <a:t> </a:t>
            </a:r>
            <a:r>
              <a:rPr sz="1758" b="1" spc="12">
                <a:latin typeface="Arial Narrow"/>
                <a:cs typeface="Arial Narrow"/>
              </a:rPr>
              <a:t>lbs</a:t>
            </a:r>
            <a:r>
              <a:rPr sz="1758" b="1">
                <a:latin typeface="Arial Narrow"/>
                <a:cs typeface="Arial Narrow"/>
              </a:rPr>
              <a:t> </a:t>
            </a:r>
            <a:r>
              <a:rPr sz="1758" b="1" spc="12">
                <a:latin typeface="Arial Narrow"/>
                <a:cs typeface="Arial Narrow"/>
              </a:rPr>
              <a:t>of</a:t>
            </a:r>
            <a:r>
              <a:rPr sz="1758" b="1">
                <a:latin typeface="Arial Narrow"/>
                <a:cs typeface="Arial Narrow"/>
              </a:rPr>
              <a:t> </a:t>
            </a:r>
            <a:r>
              <a:rPr sz="1758" b="1" spc="12">
                <a:latin typeface="Arial Narrow"/>
                <a:cs typeface="Arial Narrow"/>
              </a:rPr>
              <a:t>force</a:t>
            </a:r>
            <a:endParaRPr sz="1758">
              <a:latin typeface="Arial Narrow"/>
              <a:cs typeface="Arial Narrow"/>
            </a:endParaRPr>
          </a:p>
          <a:p>
            <a:pPr>
              <a:spcBef>
                <a:spcPts val="6"/>
              </a:spcBef>
              <a:buFont typeface="Arial"/>
              <a:buChar char="•"/>
            </a:pPr>
            <a:endParaRPr sz="1879">
              <a:latin typeface="Arial Narrow"/>
              <a:cs typeface="Arial Narrow"/>
            </a:endParaRPr>
          </a:p>
          <a:p>
            <a:pPr marL="306346" marR="51571" indent="-291723">
              <a:lnSpc>
                <a:spcPct val="102400"/>
              </a:lnSpc>
              <a:buFont typeface="Arial"/>
              <a:buChar char="•"/>
              <a:tabLst>
                <a:tab pos="305578" algn="l"/>
                <a:tab pos="307118" algn="l"/>
              </a:tabLst>
            </a:pPr>
            <a:r>
              <a:rPr sz="1758" b="1" spc="24">
                <a:latin typeface="Arial Narrow"/>
                <a:cs typeface="Arial Narrow"/>
              </a:rPr>
              <a:t>When </a:t>
            </a:r>
            <a:r>
              <a:rPr sz="1758" b="1" spc="12">
                <a:latin typeface="Arial Narrow"/>
                <a:cs typeface="Arial Narrow"/>
              </a:rPr>
              <a:t>trapped </a:t>
            </a:r>
            <a:r>
              <a:rPr sz="1758" b="1" spc="19">
                <a:latin typeface="Arial Narrow"/>
                <a:cs typeface="Arial Narrow"/>
              </a:rPr>
              <a:t>by </a:t>
            </a:r>
            <a:r>
              <a:rPr sz="1758" b="1" spc="6">
                <a:latin typeface="Arial Narrow"/>
                <a:cs typeface="Arial Narrow"/>
              </a:rPr>
              <a:t>soil, </a:t>
            </a:r>
            <a:r>
              <a:rPr sz="1758" b="1" spc="12">
                <a:latin typeface="Arial Narrow"/>
                <a:cs typeface="Arial Narrow"/>
              </a:rPr>
              <a:t>your lungs </a:t>
            </a:r>
            <a:r>
              <a:rPr sz="1758" b="1" spc="19">
                <a:latin typeface="Arial Narrow"/>
                <a:cs typeface="Arial Narrow"/>
              </a:rPr>
              <a:t>may </a:t>
            </a:r>
            <a:r>
              <a:rPr sz="1758" b="1" spc="24">
                <a:latin typeface="Arial Narrow"/>
                <a:cs typeface="Arial Narrow"/>
              </a:rPr>
              <a:t> </a:t>
            </a:r>
            <a:r>
              <a:rPr sz="1758" b="1" spc="12">
                <a:latin typeface="Arial Narrow"/>
                <a:cs typeface="Arial Narrow"/>
              </a:rPr>
              <a:t>have to generate 800lbs of force in order </a:t>
            </a:r>
            <a:r>
              <a:rPr sz="1758" b="1" spc="-388">
                <a:latin typeface="Arial Narrow"/>
                <a:cs typeface="Arial Narrow"/>
              </a:rPr>
              <a:t> </a:t>
            </a:r>
            <a:r>
              <a:rPr sz="1758" b="1" spc="12">
                <a:latin typeface="Arial Narrow"/>
                <a:cs typeface="Arial Narrow"/>
              </a:rPr>
              <a:t>to</a:t>
            </a:r>
            <a:r>
              <a:rPr sz="1758" b="1" spc="-12">
                <a:latin typeface="Arial Narrow"/>
                <a:cs typeface="Arial Narrow"/>
              </a:rPr>
              <a:t> </a:t>
            </a:r>
            <a:r>
              <a:rPr sz="1758" b="1" spc="12">
                <a:latin typeface="Arial Narrow"/>
                <a:cs typeface="Arial Narrow"/>
              </a:rPr>
              <a:t>breathe</a:t>
            </a:r>
            <a:endParaRPr sz="1758">
              <a:latin typeface="Arial Narrow"/>
              <a:cs typeface="Arial Narrow"/>
            </a:endParaRPr>
          </a:p>
        </p:txBody>
      </p:sp>
      <p:pic>
        <p:nvPicPr>
          <p:cNvPr id="4" name="object 4"/>
          <p:cNvPicPr/>
          <p:nvPr/>
        </p:nvPicPr>
        <p:blipFill>
          <a:blip r:embed="rId3" cstate="screen">
            <a:extLst>
              <a:ext uri="{28A0092B-C50C-407E-A947-70E740481C1C}">
                <a14:useLocalDpi xmlns:a14="http://schemas.microsoft.com/office/drawing/2010/main"/>
              </a:ext>
            </a:extLst>
          </a:blip>
          <a:stretch>
            <a:fillRect/>
          </a:stretch>
        </p:blipFill>
        <p:spPr>
          <a:xfrm>
            <a:off x="351905" y="1249217"/>
            <a:ext cx="3613265" cy="4867564"/>
          </a:xfrm>
          <a:prstGeom prst="rect">
            <a:avLst/>
          </a:prstGeom>
        </p:spPr>
      </p:pic>
      <p:pic>
        <p:nvPicPr>
          <p:cNvPr id="7" name="object 7"/>
          <p:cNvPicPr/>
          <p:nvPr/>
        </p:nvPicPr>
        <p:blipFill>
          <a:blip r:embed="rId4" cstate="screen">
            <a:extLst>
              <a:ext uri="{28A0092B-C50C-407E-A947-70E740481C1C}">
                <a14:useLocalDpi xmlns:a14="http://schemas.microsoft.com/office/drawing/2010/main"/>
              </a:ext>
            </a:extLst>
          </a:blip>
          <a:stretch>
            <a:fillRect/>
          </a:stretch>
        </p:blipFill>
        <p:spPr>
          <a:xfrm>
            <a:off x="8297024" y="1254760"/>
            <a:ext cx="3628043" cy="4806602"/>
          </a:xfrm>
          <a:prstGeom prst="rect">
            <a:avLst/>
          </a:prstGeom>
        </p:spPr>
      </p:pic>
      <p:sp>
        <p:nvSpPr>
          <p:cNvPr id="6" name="TextBox 5">
            <a:extLst>
              <a:ext uri="{FF2B5EF4-FFF2-40B4-BE49-F238E27FC236}">
                <a16:creationId xmlns:a16="http://schemas.microsoft.com/office/drawing/2014/main" id="{91AFB952-41D1-9A1B-50AA-38EE88F69E90}"/>
              </a:ext>
            </a:extLst>
          </p:cNvPr>
          <p:cNvSpPr txBox="1"/>
          <p:nvPr/>
        </p:nvSpPr>
        <p:spPr>
          <a:xfrm>
            <a:off x="2517646" y="6200831"/>
            <a:ext cx="7127149" cy="461665"/>
          </a:xfrm>
          <a:prstGeom prst="rect">
            <a:avLst/>
          </a:prstGeom>
          <a:noFill/>
        </p:spPr>
        <p:txBody>
          <a:bodyPr wrap="square" rtlCol="0">
            <a:spAutoFit/>
          </a:bodyPr>
          <a:lstStyle/>
          <a:p>
            <a:pPr algn="ctr"/>
            <a:r>
              <a:rPr lang="en-US" sz="2400" b="1">
                <a:latin typeface="Aptos" panose="020B0004020202020204" pitchFamily="34" charset="0"/>
              </a:rPr>
              <a:t>Excavation and Trenching Training</a:t>
            </a:r>
          </a:p>
        </p:txBody>
      </p:sp>
      <p:pic>
        <p:nvPicPr>
          <p:cNvPr id="8" name="Picture 7">
            <a:extLst>
              <a:ext uri="{FF2B5EF4-FFF2-40B4-BE49-F238E27FC236}">
                <a16:creationId xmlns:a16="http://schemas.microsoft.com/office/drawing/2014/main" id="{BEB3EF62-C88C-A414-5518-132B4AAB82BB}"/>
              </a:ext>
            </a:extLst>
          </p:cNvPr>
          <p:cNvPicPr>
            <a:picLocks noChangeAspect="1" noChangeArrowheads="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4425225"/>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screen">
            <a:extLst>
              <a:ext uri="{28A0092B-C50C-407E-A947-70E740481C1C}">
                <a14:useLocalDpi xmlns:a14="http://schemas.microsoft.com/office/drawing/2010/main"/>
              </a:ext>
            </a:extLst>
          </a:blip>
          <a:stretch>
            <a:fillRect/>
          </a:stretch>
        </p:blipFill>
        <p:spPr>
          <a:xfrm>
            <a:off x="3223490" y="413326"/>
            <a:ext cx="5759796" cy="650240"/>
          </a:xfrm>
          <a:prstGeom prst="rect">
            <a:avLst/>
          </a:prstGeom>
        </p:spPr>
      </p:pic>
      <p:sp>
        <p:nvSpPr>
          <p:cNvPr id="3" name="object 3"/>
          <p:cNvSpPr txBox="1"/>
          <p:nvPr/>
        </p:nvSpPr>
        <p:spPr>
          <a:xfrm>
            <a:off x="724438" y="5110636"/>
            <a:ext cx="3235806" cy="439242"/>
          </a:xfrm>
          <a:prstGeom prst="rect">
            <a:avLst/>
          </a:prstGeom>
        </p:spPr>
        <p:txBody>
          <a:bodyPr vert="horz" wrap="square" lIns="0" tIns="14624" rIns="0" bIns="0" rtlCol="0">
            <a:spAutoFit/>
          </a:bodyPr>
          <a:lstStyle/>
          <a:p>
            <a:pPr marL="15394" marR="6157" algn="just">
              <a:lnSpc>
                <a:spcPct val="101499"/>
              </a:lnSpc>
              <a:spcBef>
                <a:spcPts val="116"/>
              </a:spcBef>
              <a:tabLst>
                <a:tab pos="417186" algn="l"/>
              </a:tabLst>
            </a:pPr>
            <a:r>
              <a:rPr sz="1412" b="1">
                <a:latin typeface="Arial Narrow"/>
                <a:cs typeface="Arial Narrow"/>
              </a:rPr>
              <a:t>Soils </a:t>
            </a:r>
            <a:r>
              <a:rPr sz="1412" b="1" spc="6">
                <a:latin typeface="Arial Narrow"/>
                <a:cs typeface="Arial Narrow"/>
              </a:rPr>
              <a:t>such as </a:t>
            </a:r>
            <a:r>
              <a:rPr sz="1412" b="1">
                <a:latin typeface="Arial Narrow"/>
                <a:cs typeface="Arial Narrow"/>
              </a:rPr>
              <a:t>hardpan, caliche, and </a:t>
            </a:r>
            <a:r>
              <a:rPr sz="1412" b="1" spc="-346">
                <a:latin typeface="Arial Narrow"/>
                <a:cs typeface="Arial Narrow"/>
              </a:rPr>
              <a:t> </a:t>
            </a:r>
            <a:r>
              <a:rPr sz="1412" b="1">
                <a:latin typeface="Arial Narrow"/>
                <a:cs typeface="Arial Narrow"/>
              </a:rPr>
              <a:t>clay are classed </a:t>
            </a:r>
            <a:r>
              <a:rPr sz="1412" b="1" spc="6">
                <a:latin typeface="Arial Narrow"/>
                <a:cs typeface="Arial Narrow"/>
              </a:rPr>
              <a:t>as </a:t>
            </a:r>
            <a:r>
              <a:rPr sz="1412" b="1">
                <a:latin typeface="Arial Narrow"/>
                <a:cs typeface="Arial Narrow"/>
              </a:rPr>
              <a:t>the strongest of </a:t>
            </a:r>
            <a:r>
              <a:rPr sz="1412" b="1" spc="-346">
                <a:latin typeface="Arial Narrow"/>
                <a:cs typeface="Arial Narrow"/>
              </a:rPr>
              <a:t> </a:t>
            </a:r>
            <a:r>
              <a:rPr sz="1412" b="1">
                <a:latin typeface="Arial Narrow"/>
                <a:cs typeface="Arial Narrow"/>
              </a:rPr>
              <a:t>the</a:t>
            </a:r>
            <a:r>
              <a:rPr sz="1412" b="1" spc="-12">
                <a:latin typeface="Arial Narrow"/>
                <a:cs typeface="Arial Narrow"/>
              </a:rPr>
              <a:t> </a:t>
            </a:r>
            <a:r>
              <a:rPr sz="1412" b="1">
                <a:latin typeface="Arial Narrow"/>
                <a:cs typeface="Arial Narrow"/>
              </a:rPr>
              <a:t>actual</a:t>
            </a:r>
            <a:r>
              <a:rPr sz="1412" b="1" spc="-6">
                <a:latin typeface="Arial Narrow"/>
                <a:cs typeface="Arial Narrow"/>
              </a:rPr>
              <a:t> </a:t>
            </a:r>
            <a:r>
              <a:rPr sz="1412" b="1">
                <a:latin typeface="Arial Narrow"/>
                <a:cs typeface="Arial Narrow"/>
              </a:rPr>
              <a:t>"soils"</a:t>
            </a:r>
            <a:endParaRPr sz="1412">
              <a:latin typeface="Arial Narrow"/>
              <a:cs typeface="Arial Narrow"/>
            </a:endParaRPr>
          </a:p>
        </p:txBody>
      </p:sp>
      <p:grpSp>
        <p:nvGrpSpPr>
          <p:cNvPr id="4" name="object 4"/>
          <p:cNvGrpSpPr/>
          <p:nvPr/>
        </p:nvGrpSpPr>
        <p:grpSpPr>
          <a:xfrm>
            <a:off x="554491" y="1917625"/>
            <a:ext cx="11279909" cy="3149600"/>
            <a:chOff x="471677" y="2688717"/>
            <a:chExt cx="9305925" cy="2598420"/>
          </a:xfrm>
        </p:grpSpPr>
        <p:sp>
          <p:nvSpPr>
            <p:cNvPr id="5" name="object 5"/>
            <p:cNvSpPr/>
            <p:nvPr/>
          </p:nvSpPr>
          <p:spPr>
            <a:xfrm>
              <a:off x="495299" y="3068574"/>
              <a:ext cx="3086100" cy="2194560"/>
            </a:xfrm>
            <a:custGeom>
              <a:avLst/>
              <a:gdLst/>
              <a:ahLst/>
              <a:cxnLst/>
              <a:rect l="l" t="t" r="r" b="b"/>
              <a:pathLst>
                <a:path w="3086100" h="2194560">
                  <a:moveTo>
                    <a:pt x="3086100" y="2194560"/>
                  </a:moveTo>
                  <a:lnTo>
                    <a:pt x="3086100" y="0"/>
                  </a:lnTo>
                  <a:lnTo>
                    <a:pt x="0" y="0"/>
                  </a:lnTo>
                  <a:lnTo>
                    <a:pt x="0" y="2194560"/>
                  </a:lnTo>
                  <a:lnTo>
                    <a:pt x="3086100" y="2194560"/>
                  </a:lnTo>
                  <a:close/>
                </a:path>
              </a:pathLst>
            </a:custGeom>
            <a:solidFill>
              <a:srgbClr val="FFFFFF"/>
            </a:solidFill>
          </p:spPr>
          <p:txBody>
            <a:bodyPr wrap="square" lIns="0" tIns="0" rIns="0" bIns="0" rtlCol="0"/>
            <a:lstStyle/>
            <a:p>
              <a:endParaRPr sz="2182"/>
            </a:p>
          </p:txBody>
        </p:sp>
        <p:sp>
          <p:nvSpPr>
            <p:cNvPr id="6" name="object 6"/>
            <p:cNvSpPr/>
            <p:nvPr/>
          </p:nvSpPr>
          <p:spPr>
            <a:xfrm>
              <a:off x="471677" y="3044952"/>
              <a:ext cx="3133725" cy="2242185"/>
            </a:xfrm>
            <a:custGeom>
              <a:avLst/>
              <a:gdLst/>
              <a:ahLst/>
              <a:cxnLst/>
              <a:rect l="l" t="t" r="r" b="b"/>
              <a:pathLst>
                <a:path w="3133725" h="2242185">
                  <a:moveTo>
                    <a:pt x="3133344" y="2241804"/>
                  </a:moveTo>
                  <a:lnTo>
                    <a:pt x="3133344" y="0"/>
                  </a:lnTo>
                  <a:lnTo>
                    <a:pt x="0" y="0"/>
                  </a:lnTo>
                  <a:lnTo>
                    <a:pt x="0" y="2241804"/>
                  </a:lnTo>
                  <a:lnTo>
                    <a:pt x="23622" y="2241804"/>
                  </a:lnTo>
                  <a:lnTo>
                    <a:pt x="23621" y="47244"/>
                  </a:lnTo>
                  <a:lnTo>
                    <a:pt x="47243" y="23622"/>
                  </a:lnTo>
                  <a:lnTo>
                    <a:pt x="47244" y="47244"/>
                  </a:lnTo>
                  <a:lnTo>
                    <a:pt x="3086099" y="47244"/>
                  </a:lnTo>
                  <a:lnTo>
                    <a:pt x="3086099" y="23622"/>
                  </a:lnTo>
                  <a:lnTo>
                    <a:pt x="3109722" y="47244"/>
                  </a:lnTo>
                  <a:lnTo>
                    <a:pt x="3109722" y="2241804"/>
                  </a:lnTo>
                  <a:lnTo>
                    <a:pt x="3133344" y="2241804"/>
                  </a:lnTo>
                  <a:close/>
                </a:path>
                <a:path w="3133725" h="2242185">
                  <a:moveTo>
                    <a:pt x="47243" y="47244"/>
                  </a:moveTo>
                  <a:lnTo>
                    <a:pt x="47243" y="23622"/>
                  </a:lnTo>
                  <a:lnTo>
                    <a:pt x="23621" y="47244"/>
                  </a:lnTo>
                  <a:lnTo>
                    <a:pt x="47243" y="47244"/>
                  </a:lnTo>
                  <a:close/>
                </a:path>
                <a:path w="3133725" h="2242185">
                  <a:moveTo>
                    <a:pt x="47244" y="2194560"/>
                  </a:moveTo>
                  <a:lnTo>
                    <a:pt x="47243" y="47244"/>
                  </a:lnTo>
                  <a:lnTo>
                    <a:pt x="23621" y="47244"/>
                  </a:lnTo>
                  <a:lnTo>
                    <a:pt x="23622" y="2194560"/>
                  </a:lnTo>
                  <a:lnTo>
                    <a:pt x="47244" y="2194560"/>
                  </a:lnTo>
                  <a:close/>
                </a:path>
                <a:path w="3133725" h="2242185">
                  <a:moveTo>
                    <a:pt x="3109722" y="2194560"/>
                  </a:moveTo>
                  <a:lnTo>
                    <a:pt x="23622" y="2194560"/>
                  </a:lnTo>
                  <a:lnTo>
                    <a:pt x="47244" y="2218182"/>
                  </a:lnTo>
                  <a:lnTo>
                    <a:pt x="47244" y="2241804"/>
                  </a:lnTo>
                  <a:lnTo>
                    <a:pt x="3086099" y="2241804"/>
                  </a:lnTo>
                  <a:lnTo>
                    <a:pt x="3086099" y="2218182"/>
                  </a:lnTo>
                  <a:lnTo>
                    <a:pt x="3109722" y="2194560"/>
                  </a:lnTo>
                  <a:close/>
                </a:path>
                <a:path w="3133725" h="2242185">
                  <a:moveTo>
                    <a:pt x="47244" y="2241804"/>
                  </a:moveTo>
                  <a:lnTo>
                    <a:pt x="47244" y="2218182"/>
                  </a:lnTo>
                  <a:lnTo>
                    <a:pt x="23622" y="2194560"/>
                  </a:lnTo>
                  <a:lnTo>
                    <a:pt x="23622" y="2241804"/>
                  </a:lnTo>
                  <a:lnTo>
                    <a:pt x="47244" y="2241804"/>
                  </a:lnTo>
                  <a:close/>
                </a:path>
                <a:path w="3133725" h="2242185">
                  <a:moveTo>
                    <a:pt x="3109722" y="47244"/>
                  </a:moveTo>
                  <a:lnTo>
                    <a:pt x="3086099" y="23622"/>
                  </a:lnTo>
                  <a:lnTo>
                    <a:pt x="3086099" y="47244"/>
                  </a:lnTo>
                  <a:lnTo>
                    <a:pt x="3109722" y="47244"/>
                  </a:lnTo>
                  <a:close/>
                </a:path>
                <a:path w="3133725" h="2242185">
                  <a:moveTo>
                    <a:pt x="3109722" y="2194560"/>
                  </a:moveTo>
                  <a:lnTo>
                    <a:pt x="3109722" y="47244"/>
                  </a:lnTo>
                  <a:lnTo>
                    <a:pt x="3086099" y="47244"/>
                  </a:lnTo>
                  <a:lnTo>
                    <a:pt x="3086099" y="2194560"/>
                  </a:lnTo>
                  <a:lnTo>
                    <a:pt x="3109722" y="2194560"/>
                  </a:lnTo>
                  <a:close/>
                </a:path>
                <a:path w="3133725" h="2242185">
                  <a:moveTo>
                    <a:pt x="3109722" y="2241804"/>
                  </a:moveTo>
                  <a:lnTo>
                    <a:pt x="3109722" y="2194560"/>
                  </a:lnTo>
                  <a:lnTo>
                    <a:pt x="3086099" y="2218182"/>
                  </a:lnTo>
                  <a:lnTo>
                    <a:pt x="3086099" y="2241804"/>
                  </a:lnTo>
                  <a:lnTo>
                    <a:pt x="3109722" y="2241804"/>
                  </a:lnTo>
                  <a:close/>
                </a:path>
              </a:pathLst>
            </a:custGeom>
            <a:solidFill>
              <a:srgbClr val="000000"/>
            </a:solidFill>
          </p:spPr>
          <p:txBody>
            <a:bodyPr wrap="square" lIns="0" tIns="0" rIns="0" bIns="0" rtlCol="0"/>
            <a:lstStyle/>
            <a:p>
              <a:endParaRPr sz="2182"/>
            </a:p>
          </p:txBody>
        </p:sp>
        <p:sp>
          <p:nvSpPr>
            <p:cNvPr id="7" name="object 7"/>
            <p:cNvSpPr/>
            <p:nvPr/>
          </p:nvSpPr>
          <p:spPr>
            <a:xfrm>
              <a:off x="3581400" y="3068574"/>
              <a:ext cx="3086100" cy="2194560"/>
            </a:xfrm>
            <a:custGeom>
              <a:avLst/>
              <a:gdLst/>
              <a:ahLst/>
              <a:cxnLst/>
              <a:rect l="l" t="t" r="r" b="b"/>
              <a:pathLst>
                <a:path w="3086100" h="2194560">
                  <a:moveTo>
                    <a:pt x="3086100" y="2194559"/>
                  </a:moveTo>
                  <a:lnTo>
                    <a:pt x="3086100" y="0"/>
                  </a:lnTo>
                  <a:lnTo>
                    <a:pt x="0" y="0"/>
                  </a:lnTo>
                  <a:lnTo>
                    <a:pt x="0" y="2194560"/>
                  </a:lnTo>
                  <a:lnTo>
                    <a:pt x="3086100" y="2194559"/>
                  </a:lnTo>
                  <a:close/>
                </a:path>
              </a:pathLst>
            </a:custGeom>
            <a:solidFill>
              <a:srgbClr val="FFFFFF"/>
            </a:solidFill>
          </p:spPr>
          <p:txBody>
            <a:bodyPr wrap="square" lIns="0" tIns="0" rIns="0" bIns="0" rtlCol="0"/>
            <a:lstStyle/>
            <a:p>
              <a:endParaRPr sz="2182"/>
            </a:p>
          </p:txBody>
        </p:sp>
        <p:sp>
          <p:nvSpPr>
            <p:cNvPr id="8" name="object 8"/>
            <p:cNvSpPr/>
            <p:nvPr/>
          </p:nvSpPr>
          <p:spPr>
            <a:xfrm>
              <a:off x="3557777" y="3044952"/>
              <a:ext cx="3133725" cy="2242185"/>
            </a:xfrm>
            <a:custGeom>
              <a:avLst/>
              <a:gdLst/>
              <a:ahLst/>
              <a:cxnLst/>
              <a:rect l="l" t="t" r="r" b="b"/>
              <a:pathLst>
                <a:path w="3133725" h="2242185">
                  <a:moveTo>
                    <a:pt x="3133344" y="2241804"/>
                  </a:moveTo>
                  <a:lnTo>
                    <a:pt x="3133344" y="0"/>
                  </a:lnTo>
                  <a:lnTo>
                    <a:pt x="0" y="0"/>
                  </a:lnTo>
                  <a:lnTo>
                    <a:pt x="0" y="2241804"/>
                  </a:lnTo>
                  <a:lnTo>
                    <a:pt x="23622" y="2241804"/>
                  </a:lnTo>
                  <a:lnTo>
                    <a:pt x="23622" y="47244"/>
                  </a:lnTo>
                  <a:lnTo>
                    <a:pt x="47244" y="23622"/>
                  </a:lnTo>
                  <a:lnTo>
                    <a:pt x="47244" y="47244"/>
                  </a:lnTo>
                  <a:lnTo>
                    <a:pt x="3086100" y="47244"/>
                  </a:lnTo>
                  <a:lnTo>
                    <a:pt x="3086100" y="23622"/>
                  </a:lnTo>
                  <a:lnTo>
                    <a:pt x="3109722" y="47244"/>
                  </a:lnTo>
                  <a:lnTo>
                    <a:pt x="3109722" y="2241804"/>
                  </a:lnTo>
                  <a:lnTo>
                    <a:pt x="3133344" y="2241804"/>
                  </a:lnTo>
                  <a:close/>
                </a:path>
                <a:path w="3133725" h="2242185">
                  <a:moveTo>
                    <a:pt x="47244" y="47244"/>
                  </a:moveTo>
                  <a:lnTo>
                    <a:pt x="47244" y="23622"/>
                  </a:lnTo>
                  <a:lnTo>
                    <a:pt x="23622" y="47244"/>
                  </a:lnTo>
                  <a:lnTo>
                    <a:pt x="47244" y="47244"/>
                  </a:lnTo>
                  <a:close/>
                </a:path>
                <a:path w="3133725" h="2242185">
                  <a:moveTo>
                    <a:pt x="47244" y="2194560"/>
                  </a:moveTo>
                  <a:lnTo>
                    <a:pt x="47244" y="47244"/>
                  </a:lnTo>
                  <a:lnTo>
                    <a:pt x="23622" y="47244"/>
                  </a:lnTo>
                  <a:lnTo>
                    <a:pt x="23622" y="2194560"/>
                  </a:lnTo>
                  <a:lnTo>
                    <a:pt x="47244" y="2194560"/>
                  </a:lnTo>
                  <a:close/>
                </a:path>
                <a:path w="3133725" h="2242185">
                  <a:moveTo>
                    <a:pt x="3109722" y="2194560"/>
                  </a:moveTo>
                  <a:lnTo>
                    <a:pt x="23622" y="2194560"/>
                  </a:lnTo>
                  <a:lnTo>
                    <a:pt x="47244" y="2218182"/>
                  </a:lnTo>
                  <a:lnTo>
                    <a:pt x="47244" y="2241804"/>
                  </a:lnTo>
                  <a:lnTo>
                    <a:pt x="3086100" y="2241804"/>
                  </a:lnTo>
                  <a:lnTo>
                    <a:pt x="3086100" y="2218182"/>
                  </a:lnTo>
                  <a:lnTo>
                    <a:pt x="3109722" y="2194560"/>
                  </a:lnTo>
                  <a:close/>
                </a:path>
                <a:path w="3133725" h="2242185">
                  <a:moveTo>
                    <a:pt x="47244" y="2241804"/>
                  </a:moveTo>
                  <a:lnTo>
                    <a:pt x="47244" y="2218182"/>
                  </a:lnTo>
                  <a:lnTo>
                    <a:pt x="23622" y="2194560"/>
                  </a:lnTo>
                  <a:lnTo>
                    <a:pt x="23622" y="2241804"/>
                  </a:lnTo>
                  <a:lnTo>
                    <a:pt x="47244" y="2241804"/>
                  </a:lnTo>
                  <a:close/>
                </a:path>
                <a:path w="3133725" h="2242185">
                  <a:moveTo>
                    <a:pt x="3109722" y="47244"/>
                  </a:moveTo>
                  <a:lnTo>
                    <a:pt x="3086100" y="23622"/>
                  </a:lnTo>
                  <a:lnTo>
                    <a:pt x="3086100" y="47244"/>
                  </a:lnTo>
                  <a:lnTo>
                    <a:pt x="3109722" y="47244"/>
                  </a:lnTo>
                  <a:close/>
                </a:path>
                <a:path w="3133725" h="2242185">
                  <a:moveTo>
                    <a:pt x="3109722" y="2194560"/>
                  </a:moveTo>
                  <a:lnTo>
                    <a:pt x="3109722" y="47244"/>
                  </a:lnTo>
                  <a:lnTo>
                    <a:pt x="3086100" y="47244"/>
                  </a:lnTo>
                  <a:lnTo>
                    <a:pt x="3086100" y="2194560"/>
                  </a:lnTo>
                  <a:lnTo>
                    <a:pt x="3109722" y="2194560"/>
                  </a:lnTo>
                  <a:close/>
                </a:path>
                <a:path w="3133725" h="2242185">
                  <a:moveTo>
                    <a:pt x="3109722" y="2241804"/>
                  </a:moveTo>
                  <a:lnTo>
                    <a:pt x="3109722" y="2194560"/>
                  </a:lnTo>
                  <a:lnTo>
                    <a:pt x="3086100" y="2218182"/>
                  </a:lnTo>
                  <a:lnTo>
                    <a:pt x="3086100" y="2241804"/>
                  </a:lnTo>
                  <a:lnTo>
                    <a:pt x="3109722" y="2241804"/>
                  </a:lnTo>
                  <a:close/>
                </a:path>
              </a:pathLst>
            </a:custGeom>
            <a:solidFill>
              <a:srgbClr val="000000"/>
            </a:solidFill>
          </p:spPr>
          <p:txBody>
            <a:bodyPr wrap="square" lIns="0" tIns="0" rIns="0" bIns="0" rtlCol="0"/>
            <a:lstStyle/>
            <a:p>
              <a:endParaRPr sz="2182"/>
            </a:p>
          </p:txBody>
        </p:sp>
        <p:sp>
          <p:nvSpPr>
            <p:cNvPr id="9" name="object 9"/>
            <p:cNvSpPr/>
            <p:nvPr/>
          </p:nvSpPr>
          <p:spPr>
            <a:xfrm>
              <a:off x="6667499" y="3068574"/>
              <a:ext cx="3086100" cy="2194560"/>
            </a:xfrm>
            <a:custGeom>
              <a:avLst/>
              <a:gdLst/>
              <a:ahLst/>
              <a:cxnLst/>
              <a:rect l="l" t="t" r="r" b="b"/>
              <a:pathLst>
                <a:path w="3086100" h="2194560">
                  <a:moveTo>
                    <a:pt x="3086100" y="2194560"/>
                  </a:moveTo>
                  <a:lnTo>
                    <a:pt x="3086100" y="0"/>
                  </a:lnTo>
                  <a:lnTo>
                    <a:pt x="0" y="0"/>
                  </a:lnTo>
                  <a:lnTo>
                    <a:pt x="0" y="2194560"/>
                  </a:lnTo>
                  <a:lnTo>
                    <a:pt x="3086100" y="2194560"/>
                  </a:lnTo>
                  <a:close/>
                </a:path>
              </a:pathLst>
            </a:custGeom>
            <a:solidFill>
              <a:srgbClr val="FFFFFF"/>
            </a:solidFill>
          </p:spPr>
          <p:txBody>
            <a:bodyPr wrap="square" lIns="0" tIns="0" rIns="0" bIns="0" rtlCol="0"/>
            <a:lstStyle/>
            <a:p>
              <a:endParaRPr sz="2182"/>
            </a:p>
          </p:txBody>
        </p:sp>
        <p:sp>
          <p:nvSpPr>
            <p:cNvPr id="10" name="object 10"/>
            <p:cNvSpPr/>
            <p:nvPr/>
          </p:nvSpPr>
          <p:spPr>
            <a:xfrm>
              <a:off x="6643877" y="3044952"/>
              <a:ext cx="3133725" cy="2242185"/>
            </a:xfrm>
            <a:custGeom>
              <a:avLst/>
              <a:gdLst/>
              <a:ahLst/>
              <a:cxnLst/>
              <a:rect l="l" t="t" r="r" b="b"/>
              <a:pathLst>
                <a:path w="3133725" h="2242185">
                  <a:moveTo>
                    <a:pt x="3133344" y="2241804"/>
                  </a:moveTo>
                  <a:lnTo>
                    <a:pt x="3133344" y="0"/>
                  </a:lnTo>
                  <a:lnTo>
                    <a:pt x="0" y="0"/>
                  </a:lnTo>
                  <a:lnTo>
                    <a:pt x="0" y="2241804"/>
                  </a:lnTo>
                  <a:lnTo>
                    <a:pt x="23622" y="2241804"/>
                  </a:lnTo>
                  <a:lnTo>
                    <a:pt x="23622" y="47244"/>
                  </a:lnTo>
                  <a:lnTo>
                    <a:pt x="47244" y="23622"/>
                  </a:lnTo>
                  <a:lnTo>
                    <a:pt x="47244" y="47244"/>
                  </a:lnTo>
                  <a:lnTo>
                    <a:pt x="3086100" y="47244"/>
                  </a:lnTo>
                  <a:lnTo>
                    <a:pt x="3086100" y="23622"/>
                  </a:lnTo>
                  <a:lnTo>
                    <a:pt x="3109722" y="47244"/>
                  </a:lnTo>
                  <a:lnTo>
                    <a:pt x="3109722" y="2241804"/>
                  </a:lnTo>
                  <a:lnTo>
                    <a:pt x="3133344" y="2241804"/>
                  </a:lnTo>
                  <a:close/>
                </a:path>
                <a:path w="3133725" h="2242185">
                  <a:moveTo>
                    <a:pt x="47244" y="47244"/>
                  </a:moveTo>
                  <a:lnTo>
                    <a:pt x="47244" y="23622"/>
                  </a:lnTo>
                  <a:lnTo>
                    <a:pt x="23622" y="47244"/>
                  </a:lnTo>
                  <a:lnTo>
                    <a:pt x="47244" y="47244"/>
                  </a:lnTo>
                  <a:close/>
                </a:path>
                <a:path w="3133725" h="2242185">
                  <a:moveTo>
                    <a:pt x="47244" y="2194560"/>
                  </a:moveTo>
                  <a:lnTo>
                    <a:pt x="47244" y="47244"/>
                  </a:lnTo>
                  <a:lnTo>
                    <a:pt x="23622" y="47244"/>
                  </a:lnTo>
                  <a:lnTo>
                    <a:pt x="23622" y="2194560"/>
                  </a:lnTo>
                  <a:lnTo>
                    <a:pt x="47244" y="2194560"/>
                  </a:lnTo>
                  <a:close/>
                </a:path>
                <a:path w="3133725" h="2242185">
                  <a:moveTo>
                    <a:pt x="3109722" y="2194560"/>
                  </a:moveTo>
                  <a:lnTo>
                    <a:pt x="23622" y="2194560"/>
                  </a:lnTo>
                  <a:lnTo>
                    <a:pt x="47244" y="2218182"/>
                  </a:lnTo>
                  <a:lnTo>
                    <a:pt x="47244" y="2241804"/>
                  </a:lnTo>
                  <a:lnTo>
                    <a:pt x="3086100" y="2241804"/>
                  </a:lnTo>
                  <a:lnTo>
                    <a:pt x="3086100" y="2218182"/>
                  </a:lnTo>
                  <a:lnTo>
                    <a:pt x="3109722" y="2194560"/>
                  </a:lnTo>
                  <a:close/>
                </a:path>
                <a:path w="3133725" h="2242185">
                  <a:moveTo>
                    <a:pt x="47244" y="2241804"/>
                  </a:moveTo>
                  <a:lnTo>
                    <a:pt x="47244" y="2218182"/>
                  </a:lnTo>
                  <a:lnTo>
                    <a:pt x="23622" y="2194560"/>
                  </a:lnTo>
                  <a:lnTo>
                    <a:pt x="23622" y="2241804"/>
                  </a:lnTo>
                  <a:lnTo>
                    <a:pt x="47244" y="2241804"/>
                  </a:lnTo>
                  <a:close/>
                </a:path>
                <a:path w="3133725" h="2242185">
                  <a:moveTo>
                    <a:pt x="3109722" y="47244"/>
                  </a:moveTo>
                  <a:lnTo>
                    <a:pt x="3086100" y="23622"/>
                  </a:lnTo>
                  <a:lnTo>
                    <a:pt x="3086100" y="47244"/>
                  </a:lnTo>
                  <a:lnTo>
                    <a:pt x="3109722" y="47244"/>
                  </a:lnTo>
                  <a:close/>
                </a:path>
                <a:path w="3133725" h="2242185">
                  <a:moveTo>
                    <a:pt x="3109722" y="2194560"/>
                  </a:moveTo>
                  <a:lnTo>
                    <a:pt x="3109722" y="47244"/>
                  </a:lnTo>
                  <a:lnTo>
                    <a:pt x="3086100" y="47244"/>
                  </a:lnTo>
                  <a:lnTo>
                    <a:pt x="3086100" y="2194560"/>
                  </a:lnTo>
                  <a:lnTo>
                    <a:pt x="3109722" y="2194560"/>
                  </a:lnTo>
                  <a:close/>
                </a:path>
                <a:path w="3133725" h="2242185">
                  <a:moveTo>
                    <a:pt x="3109722" y="2241804"/>
                  </a:moveTo>
                  <a:lnTo>
                    <a:pt x="3109722" y="2194560"/>
                  </a:lnTo>
                  <a:lnTo>
                    <a:pt x="3086100" y="2218182"/>
                  </a:lnTo>
                  <a:lnTo>
                    <a:pt x="3086100" y="2241804"/>
                  </a:lnTo>
                  <a:lnTo>
                    <a:pt x="3109722" y="2241804"/>
                  </a:lnTo>
                  <a:close/>
                </a:path>
              </a:pathLst>
            </a:custGeom>
            <a:solidFill>
              <a:srgbClr val="000000"/>
            </a:solidFill>
          </p:spPr>
          <p:txBody>
            <a:bodyPr wrap="square" lIns="0" tIns="0" rIns="0" bIns="0" rtlCol="0"/>
            <a:lstStyle/>
            <a:p>
              <a:endParaRPr sz="2182"/>
            </a:p>
          </p:txBody>
        </p:sp>
        <p:sp>
          <p:nvSpPr>
            <p:cNvPr id="11" name="object 11"/>
            <p:cNvSpPr/>
            <p:nvPr/>
          </p:nvSpPr>
          <p:spPr>
            <a:xfrm>
              <a:off x="7754873" y="2693014"/>
              <a:ext cx="974090" cy="312420"/>
            </a:xfrm>
            <a:custGeom>
              <a:avLst/>
              <a:gdLst/>
              <a:ahLst/>
              <a:cxnLst/>
              <a:rect l="l" t="t" r="r" b="b"/>
              <a:pathLst>
                <a:path w="974090" h="312419">
                  <a:moveTo>
                    <a:pt x="547115" y="117241"/>
                  </a:moveTo>
                  <a:lnTo>
                    <a:pt x="547115" y="92095"/>
                  </a:lnTo>
                  <a:lnTo>
                    <a:pt x="546854" y="79117"/>
                  </a:lnTo>
                  <a:lnTo>
                    <a:pt x="539400" y="37517"/>
                  </a:lnTo>
                  <a:lnTo>
                    <a:pt x="505205" y="11323"/>
                  </a:lnTo>
                  <a:lnTo>
                    <a:pt x="459485" y="6824"/>
                  </a:lnTo>
                  <a:lnTo>
                    <a:pt x="375665" y="6751"/>
                  </a:lnTo>
                  <a:lnTo>
                    <a:pt x="375665" y="306217"/>
                  </a:lnTo>
                  <a:lnTo>
                    <a:pt x="459485" y="306217"/>
                  </a:lnTo>
                  <a:lnTo>
                    <a:pt x="459485" y="63901"/>
                  </a:lnTo>
                  <a:lnTo>
                    <a:pt x="465581" y="63901"/>
                  </a:lnTo>
                  <a:lnTo>
                    <a:pt x="470153" y="65425"/>
                  </a:lnTo>
                  <a:lnTo>
                    <a:pt x="474725" y="69997"/>
                  </a:lnTo>
                  <a:lnTo>
                    <a:pt x="475487" y="75331"/>
                  </a:lnTo>
                  <a:lnTo>
                    <a:pt x="475487" y="188107"/>
                  </a:lnTo>
                  <a:lnTo>
                    <a:pt x="487941" y="187678"/>
                  </a:lnTo>
                  <a:lnTo>
                    <a:pt x="525589" y="176951"/>
                  </a:lnTo>
                  <a:lnTo>
                    <a:pt x="545496" y="142292"/>
                  </a:lnTo>
                  <a:lnTo>
                    <a:pt x="546699" y="130659"/>
                  </a:lnTo>
                  <a:lnTo>
                    <a:pt x="547115" y="117241"/>
                  </a:lnTo>
                  <a:close/>
                </a:path>
                <a:path w="974090" h="312419">
                  <a:moveTo>
                    <a:pt x="475487" y="188107"/>
                  </a:moveTo>
                  <a:lnTo>
                    <a:pt x="475487" y="118003"/>
                  </a:lnTo>
                  <a:lnTo>
                    <a:pt x="474725" y="124099"/>
                  </a:lnTo>
                  <a:lnTo>
                    <a:pt x="472439" y="127147"/>
                  </a:lnTo>
                  <a:lnTo>
                    <a:pt x="470915" y="129433"/>
                  </a:lnTo>
                  <a:lnTo>
                    <a:pt x="466343" y="130957"/>
                  </a:lnTo>
                  <a:lnTo>
                    <a:pt x="459485" y="130957"/>
                  </a:lnTo>
                  <a:lnTo>
                    <a:pt x="459485" y="188107"/>
                  </a:lnTo>
                  <a:lnTo>
                    <a:pt x="475487" y="188107"/>
                  </a:lnTo>
                  <a:close/>
                </a:path>
                <a:path w="974090" h="312419">
                  <a:moveTo>
                    <a:pt x="699515" y="72283"/>
                  </a:moveTo>
                  <a:lnTo>
                    <a:pt x="699515" y="6751"/>
                  </a:lnTo>
                  <a:lnTo>
                    <a:pt x="565403" y="6751"/>
                  </a:lnTo>
                  <a:lnTo>
                    <a:pt x="565403" y="306217"/>
                  </a:lnTo>
                  <a:lnTo>
                    <a:pt x="649223" y="306217"/>
                  </a:lnTo>
                  <a:lnTo>
                    <a:pt x="649223" y="72283"/>
                  </a:lnTo>
                  <a:lnTo>
                    <a:pt x="699515" y="72283"/>
                  </a:lnTo>
                  <a:close/>
                </a:path>
                <a:path w="974090" h="312419">
                  <a:moveTo>
                    <a:pt x="696467" y="183535"/>
                  </a:moveTo>
                  <a:lnTo>
                    <a:pt x="696467" y="120289"/>
                  </a:lnTo>
                  <a:lnTo>
                    <a:pt x="649223" y="120289"/>
                  </a:lnTo>
                  <a:lnTo>
                    <a:pt x="649223" y="183535"/>
                  </a:lnTo>
                  <a:lnTo>
                    <a:pt x="696467" y="183535"/>
                  </a:lnTo>
                  <a:close/>
                </a:path>
                <a:path w="974090" h="312419">
                  <a:moveTo>
                    <a:pt x="704849" y="306217"/>
                  </a:moveTo>
                  <a:lnTo>
                    <a:pt x="704849" y="239923"/>
                  </a:lnTo>
                  <a:lnTo>
                    <a:pt x="649223" y="239923"/>
                  </a:lnTo>
                  <a:lnTo>
                    <a:pt x="649223" y="306217"/>
                  </a:lnTo>
                  <a:lnTo>
                    <a:pt x="704849" y="306217"/>
                  </a:lnTo>
                  <a:close/>
                </a:path>
                <a:path w="974090" h="312419">
                  <a:moveTo>
                    <a:pt x="365759" y="6751"/>
                  </a:moveTo>
                  <a:lnTo>
                    <a:pt x="289559" y="6751"/>
                  </a:lnTo>
                  <a:lnTo>
                    <a:pt x="282535" y="40589"/>
                  </a:lnTo>
                  <a:lnTo>
                    <a:pt x="277367" y="71140"/>
                  </a:lnTo>
                  <a:lnTo>
                    <a:pt x="273915" y="98263"/>
                  </a:lnTo>
                  <a:lnTo>
                    <a:pt x="272033" y="121813"/>
                  </a:lnTo>
                  <a:lnTo>
                    <a:pt x="271355" y="104692"/>
                  </a:lnTo>
                  <a:lnTo>
                    <a:pt x="268319" y="79713"/>
                  </a:lnTo>
                  <a:lnTo>
                    <a:pt x="263140" y="47018"/>
                  </a:lnTo>
                  <a:lnTo>
                    <a:pt x="256031" y="6751"/>
                  </a:lnTo>
                  <a:lnTo>
                    <a:pt x="179069" y="6751"/>
                  </a:lnTo>
                  <a:lnTo>
                    <a:pt x="232409" y="197251"/>
                  </a:lnTo>
                  <a:lnTo>
                    <a:pt x="232409" y="306217"/>
                  </a:lnTo>
                  <a:lnTo>
                    <a:pt x="310133" y="306217"/>
                  </a:lnTo>
                  <a:lnTo>
                    <a:pt x="310133" y="197251"/>
                  </a:lnTo>
                  <a:lnTo>
                    <a:pt x="365759" y="6751"/>
                  </a:lnTo>
                  <a:close/>
                </a:path>
                <a:path w="974090" h="312419">
                  <a:moveTo>
                    <a:pt x="173735" y="72283"/>
                  </a:moveTo>
                  <a:lnTo>
                    <a:pt x="173735" y="6751"/>
                  </a:lnTo>
                  <a:lnTo>
                    <a:pt x="0" y="6751"/>
                  </a:lnTo>
                  <a:lnTo>
                    <a:pt x="0" y="72283"/>
                  </a:lnTo>
                  <a:lnTo>
                    <a:pt x="44957" y="72283"/>
                  </a:lnTo>
                  <a:lnTo>
                    <a:pt x="44957" y="306217"/>
                  </a:lnTo>
                  <a:lnTo>
                    <a:pt x="128777" y="306217"/>
                  </a:lnTo>
                  <a:lnTo>
                    <a:pt x="128777" y="72283"/>
                  </a:lnTo>
                  <a:lnTo>
                    <a:pt x="173735" y="72283"/>
                  </a:lnTo>
                  <a:close/>
                </a:path>
                <a:path w="974090" h="312419">
                  <a:moveTo>
                    <a:pt x="973835" y="140863"/>
                  </a:moveTo>
                  <a:lnTo>
                    <a:pt x="973835" y="109621"/>
                  </a:lnTo>
                  <a:lnTo>
                    <a:pt x="973395" y="90333"/>
                  </a:lnTo>
                  <a:lnTo>
                    <a:pt x="966215" y="47899"/>
                  </a:lnTo>
                  <a:lnTo>
                    <a:pt x="936497" y="13609"/>
                  </a:lnTo>
                  <a:lnTo>
                    <a:pt x="895457" y="750"/>
                  </a:lnTo>
                  <a:lnTo>
                    <a:pt x="876299" y="0"/>
                  </a:lnTo>
                  <a:lnTo>
                    <a:pt x="866310" y="465"/>
                  </a:lnTo>
                  <a:lnTo>
                    <a:pt x="824031" y="13919"/>
                  </a:lnTo>
                  <a:lnTo>
                    <a:pt x="793241" y="48756"/>
                  </a:lnTo>
                  <a:lnTo>
                    <a:pt x="786526" y="98310"/>
                  </a:lnTo>
                  <a:lnTo>
                    <a:pt x="786383" y="113431"/>
                  </a:lnTo>
                  <a:lnTo>
                    <a:pt x="786383" y="198775"/>
                  </a:lnTo>
                  <a:lnTo>
                    <a:pt x="788193" y="236970"/>
                  </a:lnTo>
                  <a:lnTo>
                    <a:pt x="798433" y="275035"/>
                  </a:lnTo>
                  <a:lnTo>
                    <a:pt x="835866" y="304919"/>
                  </a:lnTo>
                  <a:lnTo>
                    <a:pt x="870203" y="311764"/>
                  </a:lnTo>
                  <a:lnTo>
                    <a:pt x="870203" y="89047"/>
                  </a:lnTo>
                  <a:lnTo>
                    <a:pt x="870334" y="79201"/>
                  </a:lnTo>
                  <a:lnTo>
                    <a:pt x="876299" y="57043"/>
                  </a:lnTo>
                  <a:lnTo>
                    <a:pt x="884681" y="57043"/>
                  </a:lnTo>
                  <a:lnTo>
                    <a:pt x="890015" y="86761"/>
                  </a:lnTo>
                  <a:lnTo>
                    <a:pt x="890015" y="140863"/>
                  </a:lnTo>
                  <a:lnTo>
                    <a:pt x="973835" y="140863"/>
                  </a:lnTo>
                  <a:close/>
                </a:path>
                <a:path w="974090" h="312419">
                  <a:moveTo>
                    <a:pt x="973835" y="196489"/>
                  </a:moveTo>
                  <a:lnTo>
                    <a:pt x="973835" y="181249"/>
                  </a:lnTo>
                  <a:lnTo>
                    <a:pt x="890015" y="181249"/>
                  </a:lnTo>
                  <a:lnTo>
                    <a:pt x="890015" y="221635"/>
                  </a:lnTo>
                  <a:lnTo>
                    <a:pt x="889873" y="232375"/>
                  </a:lnTo>
                  <a:lnTo>
                    <a:pt x="889444" y="240685"/>
                  </a:lnTo>
                  <a:lnTo>
                    <a:pt x="888730" y="246710"/>
                  </a:lnTo>
                  <a:lnTo>
                    <a:pt x="886967" y="253639"/>
                  </a:lnTo>
                  <a:lnTo>
                    <a:pt x="883919" y="255163"/>
                  </a:lnTo>
                  <a:lnTo>
                    <a:pt x="876299" y="255163"/>
                  </a:lnTo>
                  <a:lnTo>
                    <a:pt x="870203" y="224683"/>
                  </a:lnTo>
                  <a:lnTo>
                    <a:pt x="870203" y="311764"/>
                  </a:lnTo>
                  <a:lnTo>
                    <a:pt x="911637" y="308408"/>
                  </a:lnTo>
                  <a:lnTo>
                    <a:pt x="947689" y="289358"/>
                  </a:lnTo>
                  <a:lnTo>
                    <a:pt x="969978" y="250924"/>
                  </a:lnTo>
                  <a:lnTo>
                    <a:pt x="973407" y="217777"/>
                  </a:lnTo>
                  <a:lnTo>
                    <a:pt x="973835" y="196489"/>
                  </a:lnTo>
                  <a:close/>
                </a:path>
              </a:pathLst>
            </a:custGeom>
            <a:solidFill>
              <a:srgbClr val="003300"/>
            </a:solidFill>
          </p:spPr>
          <p:txBody>
            <a:bodyPr wrap="square" lIns="0" tIns="0" rIns="0" bIns="0" rtlCol="0"/>
            <a:lstStyle/>
            <a:p>
              <a:endParaRPr sz="2182"/>
            </a:p>
          </p:txBody>
        </p:sp>
        <p:sp>
          <p:nvSpPr>
            <p:cNvPr id="12" name="object 12"/>
            <p:cNvSpPr/>
            <p:nvPr/>
          </p:nvSpPr>
          <p:spPr>
            <a:xfrm>
              <a:off x="8214359" y="2756916"/>
              <a:ext cx="16510" cy="67310"/>
            </a:xfrm>
            <a:custGeom>
              <a:avLst/>
              <a:gdLst/>
              <a:ahLst/>
              <a:cxnLst/>
              <a:rect l="l" t="t" r="r" b="b"/>
              <a:pathLst>
                <a:path w="16509" h="67310">
                  <a:moveTo>
                    <a:pt x="0" y="0"/>
                  </a:moveTo>
                  <a:lnTo>
                    <a:pt x="0" y="67056"/>
                  </a:lnTo>
                  <a:lnTo>
                    <a:pt x="762" y="67056"/>
                  </a:lnTo>
                  <a:lnTo>
                    <a:pt x="1524" y="67056"/>
                  </a:lnTo>
                  <a:lnTo>
                    <a:pt x="6858" y="67056"/>
                  </a:lnTo>
                  <a:lnTo>
                    <a:pt x="11430" y="65532"/>
                  </a:lnTo>
                  <a:lnTo>
                    <a:pt x="12954" y="63246"/>
                  </a:lnTo>
                  <a:lnTo>
                    <a:pt x="15240" y="60198"/>
                  </a:lnTo>
                  <a:lnTo>
                    <a:pt x="16002" y="54102"/>
                  </a:lnTo>
                  <a:lnTo>
                    <a:pt x="16002" y="44196"/>
                  </a:lnTo>
                  <a:lnTo>
                    <a:pt x="16002" y="20574"/>
                  </a:lnTo>
                  <a:lnTo>
                    <a:pt x="16002" y="11429"/>
                  </a:lnTo>
                  <a:lnTo>
                    <a:pt x="15240" y="6095"/>
                  </a:lnTo>
                  <a:lnTo>
                    <a:pt x="12954" y="3809"/>
                  </a:lnTo>
                  <a:lnTo>
                    <a:pt x="10668" y="1523"/>
                  </a:lnTo>
                  <a:lnTo>
                    <a:pt x="6096" y="0"/>
                  </a:lnTo>
                  <a:lnTo>
                    <a:pt x="0" y="0"/>
                  </a:lnTo>
                  <a:close/>
                </a:path>
              </a:pathLst>
            </a:custGeom>
            <a:ln w="8382">
              <a:solidFill>
                <a:srgbClr val="FFC000"/>
              </a:solidFill>
            </a:ln>
          </p:spPr>
          <p:txBody>
            <a:bodyPr wrap="square" lIns="0" tIns="0" rIns="0" bIns="0" rtlCol="0"/>
            <a:lstStyle/>
            <a:p>
              <a:endParaRPr sz="2182"/>
            </a:p>
          </p:txBody>
        </p:sp>
        <p:sp>
          <p:nvSpPr>
            <p:cNvPr id="13" name="object 13"/>
            <p:cNvSpPr/>
            <p:nvPr/>
          </p:nvSpPr>
          <p:spPr>
            <a:xfrm>
              <a:off x="8320277" y="2699766"/>
              <a:ext cx="139700" cy="299720"/>
            </a:xfrm>
            <a:custGeom>
              <a:avLst/>
              <a:gdLst/>
              <a:ahLst/>
              <a:cxnLst/>
              <a:rect l="l" t="t" r="r" b="b"/>
              <a:pathLst>
                <a:path w="139700" h="299719">
                  <a:moveTo>
                    <a:pt x="0" y="0"/>
                  </a:moveTo>
                  <a:lnTo>
                    <a:pt x="134112" y="0"/>
                  </a:lnTo>
                  <a:lnTo>
                    <a:pt x="134112" y="65531"/>
                  </a:lnTo>
                  <a:lnTo>
                    <a:pt x="83820" y="65532"/>
                  </a:lnTo>
                  <a:lnTo>
                    <a:pt x="83820" y="113538"/>
                  </a:lnTo>
                  <a:lnTo>
                    <a:pt x="131064" y="113538"/>
                  </a:lnTo>
                  <a:lnTo>
                    <a:pt x="131064" y="176784"/>
                  </a:lnTo>
                  <a:lnTo>
                    <a:pt x="83820" y="176784"/>
                  </a:lnTo>
                  <a:lnTo>
                    <a:pt x="83820" y="233172"/>
                  </a:lnTo>
                  <a:lnTo>
                    <a:pt x="139446" y="233172"/>
                  </a:lnTo>
                  <a:lnTo>
                    <a:pt x="139446" y="299466"/>
                  </a:lnTo>
                  <a:lnTo>
                    <a:pt x="0" y="299466"/>
                  </a:lnTo>
                  <a:lnTo>
                    <a:pt x="0" y="0"/>
                  </a:lnTo>
                  <a:close/>
                </a:path>
              </a:pathLst>
            </a:custGeom>
            <a:ln w="8382">
              <a:solidFill>
                <a:srgbClr val="FFC000"/>
              </a:solidFill>
            </a:ln>
          </p:spPr>
          <p:txBody>
            <a:bodyPr wrap="square" lIns="0" tIns="0" rIns="0" bIns="0" rtlCol="0"/>
            <a:lstStyle/>
            <a:p>
              <a:endParaRPr sz="2182"/>
            </a:p>
          </p:txBody>
        </p:sp>
        <p:sp>
          <p:nvSpPr>
            <p:cNvPr id="14" name="object 14"/>
            <p:cNvSpPr/>
            <p:nvPr/>
          </p:nvSpPr>
          <p:spPr>
            <a:xfrm>
              <a:off x="8130539" y="2699766"/>
              <a:ext cx="171450" cy="299720"/>
            </a:xfrm>
            <a:custGeom>
              <a:avLst/>
              <a:gdLst/>
              <a:ahLst/>
              <a:cxnLst/>
              <a:rect l="l" t="t" r="r" b="b"/>
              <a:pathLst>
                <a:path w="171450" h="299719">
                  <a:moveTo>
                    <a:pt x="0" y="0"/>
                  </a:moveTo>
                  <a:lnTo>
                    <a:pt x="80010" y="0"/>
                  </a:lnTo>
                  <a:lnTo>
                    <a:pt x="119657" y="2571"/>
                  </a:lnTo>
                  <a:lnTo>
                    <a:pt x="156210" y="19811"/>
                  </a:lnTo>
                  <a:lnTo>
                    <a:pt x="170497" y="60959"/>
                  </a:lnTo>
                  <a:lnTo>
                    <a:pt x="171450" y="85343"/>
                  </a:lnTo>
                  <a:lnTo>
                    <a:pt x="171450" y="110489"/>
                  </a:lnTo>
                  <a:lnTo>
                    <a:pt x="165354" y="153162"/>
                  </a:lnTo>
                  <a:lnTo>
                    <a:pt x="133469" y="177498"/>
                  </a:lnTo>
                  <a:lnTo>
                    <a:pt x="99822" y="181356"/>
                  </a:lnTo>
                  <a:lnTo>
                    <a:pt x="83820" y="181356"/>
                  </a:lnTo>
                  <a:lnTo>
                    <a:pt x="83820" y="299466"/>
                  </a:lnTo>
                  <a:lnTo>
                    <a:pt x="0" y="299466"/>
                  </a:lnTo>
                  <a:lnTo>
                    <a:pt x="0" y="0"/>
                  </a:lnTo>
                  <a:close/>
                </a:path>
              </a:pathLst>
            </a:custGeom>
            <a:ln w="8382">
              <a:solidFill>
                <a:srgbClr val="FFC000"/>
              </a:solidFill>
            </a:ln>
          </p:spPr>
          <p:txBody>
            <a:bodyPr wrap="square" lIns="0" tIns="0" rIns="0" bIns="0" rtlCol="0"/>
            <a:lstStyle/>
            <a:p>
              <a:endParaRPr sz="2182"/>
            </a:p>
          </p:txBody>
        </p:sp>
        <p:sp>
          <p:nvSpPr>
            <p:cNvPr id="15" name="object 15"/>
            <p:cNvSpPr/>
            <p:nvPr/>
          </p:nvSpPr>
          <p:spPr>
            <a:xfrm>
              <a:off x="7933944" y="2699766"/>
              <a:ext cx="186690" cy="299720"/>
            </a:xfrm>
            <a:custGeom>
              <a:avLst/>
              <a:gdLst/>
              <a:ahLst/>
              <a:cxnLst/>
              <a:rect l="l" t="t" r="r" b="b"/>
              <a:pathLst>
                <a:path w="186690" h="299719">
                  <a:moveTo>
                    <a:pt x="0" y="0"/>
                  </a:moveTo>
                  <a:lnTo>
                    <a:pt x="76962" y="0"/>
                  </a:lnTo>
                  <a:lnTo>
                    <a:pt x="84070" y="40266"/>
                  </a:lnTo>
                  <a:lnTo>
                    <a:pt x="92285" y="97940"/>
                  </a:lnTo>
                  <a:lnTo>
                    <a:pt x="92964" y="115062"/>
                  </a:lnTo>
                  <a:lnTo>
                    <a:pt x="94845" y="91511"/>
                  </a:lnTo>
                  <a:lnTo>
                    <a:pt x="98298" y="64388"/>
                  </a:lnTo>
                  <a:lnTo>
                    <a:pt x="103465" y="33837"/>
                  </a:lnTo>
                  <a:lnTo>
                    <a:pt x="110489" y="0"/>
                  </a:lnTo>
                  <a:lnTo>
                    <a:pt x="186690" y="0"/>
                  </a:lnTo>
                  <a:lnTo>
                    <a:pt x="131064" y="190500"/>
                  </a:lnTo>
                  <a:lnTo>
                    <a:pt x="131064" y="299466"/>
                  </a:lnTo>
                  <a:lnTo>
                    <a:pt x="53340" y="299466"/>
                  </a:lnTo>
                  <a:lnTo>
                    <a:pt x="53340" y="190500"/>
                  </a:lnTo>
                  <a:lnTo>
                    <a:pt x="0" y="0"/>
                  </a:lnTo>
                  <a:close/>
                </a:path>
              </a:pathLst>
            </a:custGeom>
            <a:ln w="8382">
              <a:solidFill>
                <a:srgbClr val="FFC000"/>
              </a:solidFill>
            </a:ln>
          </p:spPr>
          <p:txBody>
            <a:bodyPr wrap="square" lIns="0" tIns="0" rIns="0" bIns="0" rtlCol="0"/>
            <a:lstStyle/>
            <a:p>
              <a:endParaRPr sz="2182"/>
            </a:p>
          </p:txBody>
        </p:sp>
        <p:sp>
          <p:nvSpPr>
            <p:cNvPr id="16" name="object 16"/>
            <p:cNvSpPr/>
            <p:nvPr/>
          </p:nvSpPr>
          <p:spPr>
            <a:xfrm>
              <a:off x="7754873" y="2699766"/>
              <a:ext cx="173990" cy="299720"/>
            </a:xfrm>
            <a:custGeom>
              <a:avLst/>
              <a:gdLst/>
              <a:ahLst/>
              <a:cxnLst/>
              <a:rect l="l" t="t" r="r" b="b"/>
              <a:pathLst>
                <a:path w="173990" h="299719">
                  <a:moveTo>
                    <a:pt x="0" y="0"/>
                  </a:moveTo>
                  <a:lnTo>
                    <a:pt x="173736" y="0"/>
                  </a:lnTo>
                  <a:lnTo>
                    <a:pt x="173736" y="65531"/>
                  </a:lnTo>
                  <a:lnTo>
                    <a:pt x="128778" y="65531"/>
                  </a:lnTo>
                  <a:lnTo>
                    <a:pt x="128778" y="299466"/>
                  </a:lnTo>
                  <a:lnTo>
                    <a:pt x="44958" y="299466"/>
                  </a:lnTo>
                  <a:lnTo>
                    <a:pt x="44958" y="65532"/>
                  </a:lnTo>
                  <a:lnTo>
                    <a:pt x="0" y="65532"/>
                  </a:lnTo>
                  <a:lnTo>
                    <a:pt x="0" y="0"/>
                  </a:lnTo>
                  <a:close/>
                </a:path>
              </a:pathLst>
            </a:custGeom>
            <a:ln w="8382">
              <a:solidFill>
                <a:srgbClr val="FFC000"/>
              </a:solidFill>
            </a:ln>
          </p:spPr>
          <p:txBody>
            <a:bodyPr wrap="square" lIns="0" tIns="0" rIns="0" bIns="0" rtlCol="0"/>
            <a:lstStyle/>
            <a:p>
              <a:endParaRPr sz="2182"/>
            </a:p>
          </p:txBody>
        </p:sp>
        <p:sp>
          <p:nvSpPr>
            <p:cNvPr id="17" name="object 17"/>
            <p:cNvSpPr/>
            <p:nvPr/>
          </p:nvSpPr>
          <p:spPr>
            <a:xfrm>
              <a:off x="8541258" y="2692908"/>
              <a:ext cx="187960" cy="312420"/>
            </a:xfrm>
            <a:custGeom>
              <a:avLst/>
              <a:gdLst/>
              <a:ahLst/>
              <a:cxnLst/>
              <a:rect l="l" t="t" r="r" b="b"/>
              <a:pathLst>
                <a:path w="187959" h="312419">
                  <a:moveTo>
                    <a:pt x="92201" y="0"/>
                  </a:moveTo>
                  <a:lnTo>
                    <a:pt x="137957" y="7715"/>
                  </a:lnTo>
                  <a:lnTo>
                    <a:pt x="175402" y="38147"/>
                  </a:lnTo>
                  <a:lnTo>
                    <a:pt x="187011" y="90439"/>
                  </a:lnTo>
                  <a:lnTo>
                    <a:pt x="187451" y="109728"/>
                  </a:lnTo>
                  <a:lnTo>
                    <a:pt x="187451" y="140970"/>
                  </a:lnTo>
                  <a:lnTo>
                    <a:pt x="103631" y="140970"/>
                  </a:lnTo>
                  <a:lnTo>
                    <a:pt x="103631" y="86868"/>
                  </a:lnTo>
                  <a:lnTo>
                    <a:pt x="103501" y="77140"/>
                  </a:lnTo>
                  <a:lnTo>
                    <a:pt x="98297" y="57150"/>
                  </a:lnTo>
                  <a:lnTo>
                    <a:pt x="94487" y="57150"/>
                  </a:lnTo>
                  <a:lnTo>
                    <a:pt x="89915" y="57150"/>
                  </a:lnTo>
                  <a:lnTo>
                    <a:pt x="83819" y="89154"/>
                  </a:lnTo>
                  <a:lnTo>
                    <a:pt x="83819" y="224790"/>
                  </a:lnTo>
                  <a:lnTo>
                    <a:pt x="89915" y="255270"/>
                  </a:lnTo>
                  <a:lnTo>
                    <a:pt x="93725" y="255270"/>
                  </a:lnTo>
                  <a:lnTo>
                    <a:pt x="97535" y="255270"/>
                  </a:lnTo>
                  <a:lnTo>
                    <a:pt x="100583" y="253746"/>
                  </a:lnTo>
                  <a:lnTo>
                    <a:pt x="101345" y="250697"/>
                  </a:lnTo>
                  <a:lnTo>
                    <a:pt x="102346" y="246816"/>
                  </a:lnTo>
                  <a:lnTo>
                    <a:pt x="103060" y="240792"/>
                  </a:lnTo>
                  <a:lnTo>
                    <a:pt x="103489" y="232481"/>
                  </a:lnTo>
                  <a:lnTo>
                    <a:pt x="103631" y="221742"/>
                  </a:lnTo>
                  <a:lnTo>
                    <a:pt x="103631" y="181356"/>
                  </a:lnTo>
                  <a:lnTo>
                    <a:pt x="187451" y="181356"/>
                  </a:lnTo>
                  <a:lnTo>
                    <a:pt x="187451" y="196596"/>
                  </a:lnTo>
                  <a:lnTo>
                    <a:pt x="187023" y="217884"/>
                  </a:lnTo>
                  <a:lnTo>
                    <a:pt x="180593" y="262890"/>
                  </a:lnTo>
                  <a:lnTo>
                    <a:pt x="150875" y="297180"/>
                  </a:lnTo>
                  <a:lnTo>
                    <a:pt x="110478" y="311431"/>
                  </a:lnTo>
                  <a:lnTo>
                    <a:pt x="94487" y="312420"/>
                  </a:lnTo>
                  <a:lnTo>
                    <a:pt x="78057" y="311574"/>
                  </a:lnTo>
                  <a:lnTo>
                    <a:pt x="37337" y="299466"/>
                  </a:lnTo>
                  <a:lnTo>
                    <a:pt x="7619" y="264414"/>
                  </a:lnTo>
                  <a:lnTo>
                    <a:pt x="440" y="219301"/>
                  </a:lnTo>
                  <a:lnTo>
                    <a:pt x="0" y="198882"/>
                  </a:lnTo>
                  <a:lnTo>
                    <a:pt x="0" y="113538"/>
                  </a:lnTo>
                  <a:lnTo>
                    <a:pt x="1285" y="73890"/>
                  </a:lnTo>
                  <a:lnTo>
                    <a:pt x="16001" y="33528"/>
                  </a:lnTo>
                  <a:lnTo>
                    <a:pt x="47243" y="9144"/>
                  </a:lnTo>
                  <a:lnTo>
                    <a:pt x="79926" y="571"/>
                  </a:lnTo>
                  <a:lnTo>
                    <a:pt x="92201" y="0"/>
                  </a:lnTo>
                  <a:close/>
                </a:path>
              </a:pathLst>
            </a:custGeom>
            <a:ln w="8382">
              <a:solidFill>
                <a:srgbClr val="FFC000"/>
              </a:solidFill>
            </a:ln>
          </p:spPr>
          <p:txBody>
            <a:bodyPr wrap="square" lIns="0" tIns="0" rIns="0" bIns="0" rtlCol="0"/>
            <a:lstStyle/>
            <a:p>
              <a:endParaRPr sz="2182"/>
            </a:p>
          </p:txBody>
        </p:sp>
        <p:pic>
          <p:nvPicPr>
            <p:cNvPr id="18" name="object 18"/>
            <p:cNvPicPr/>
            <p:nvPr/>
          </p:nvPicPr>
          <p:blipFill>
            <a:blip r:embed="rId3" cstate="print"/>
            <a:stretch>
              <a:fillRect/>
            </a:stretch>
          </p:blipFill>
          <p:spPr>
            <a:xfrm>
              <a:off x="6743699" y="3116580"/>
              <a:ext cx="2977057" cy="2113026"/>
            </a:xfrm>
            <a:prstGeom prst="rect">
              <a:avLst/>
            </a:prstGeom>
          </p:spPr>
        </p:pic>
        <p:pic>
          <p:nvPicPr>
            <p:cNvPr id="19" name="object 19"/>
            <p:cNvPicPr/>
            <p:nvPr/>
          </p:nvPicPr>
          <p:blipFill>
            <a:blip r:embed="rId4" cstate="print"/>
            <a:stretch>
              <a:fillRect/>
            </a:stretch>
          </p:blipFill>
          <p:spPr>
            <a:xfrm>
              <a:off x="3645407" y="3116580"/>
              <a:ext cx="2986277" cy="2113026"/>
            </a:xfrm>
            <a:prstGeom prst="rect">
              <a:avLst/>
            </a:prstGeom>
          </p:spPr>
        </p:pic>
        <p:pic>
          <p:nvPicPr>
            <p:cNvPr id="20" name="object 20"/>
            <p:cNvPicPr/>
            <p:nvPr/>
          </p:nvPicPr>
          <p:blipFill>
            <a:blip r:embed="rId5" cstate="print"/>
            <a:stretch>
              <a:fillRect/>
            </a:stretch>
          </p:blipFill>
          <p:spPr>
            <a:xfrm>
              <a:off x="548639" y="3104388"/>
              <a:ext cx="2996946" cy="2125217"/>
            </a:xfrm>
            <a:prstGeom prst="rect">
              <a:avLst/>
            </a:prstGeom>
          </p:spPr>
        </p:pic>
      </p:grpSp>
      <p:sp>
        <p:nvSpPr>
          <p:cNvPr id="21" name="object 21"/>
          <p:cNvSpPr txBox="1"/>
          <p:nvPr/>
        </p:nvSpPr>
        <p:spPr>
          <a:xfrm>
            <a:off x="4637115" y="5074880"/>
            <a:ext cx="3308928" cy="439242"/>
          </a:xfrm>
          <a:prstGeom prst="rect">
            <a:avLst/>
          </a:prstGeom>
        </p:spPr>
        <p:txBody>
          <a:bodyPr vert="horz" wrap="square" lIns="0" tIns="14624" rIns="0" bIns="0" rtlCol="0">
            <a:spAutoFit/>
          </a:bodyPr>
          <a:lstStyle/>
          <a:p>
            <a:pPr marL="15394" marR="6157">
              <a:lnSpc>
                <a:spcPct val="101499"/>
              </a:lnSpc>
              <a:spcBef>
                <a:spcPts val="116"/>
              </a:spcBef>
              <a:tabLst>
                <a:tab pos="416417" algn="l"/>
                <a:tab pos="417186" algn="l"/>
              </a:tabLst>
            </a:pPr>
            <a:r>
              <a:rPr sz="1412" b="1">
                <a:latin typeface="Arial Narrow"/>
                <a:cs typeface="Arial Narrow"/>
              </a:rPr>
              <a:t>Soils </a:t>
            </a:r>
            <a:r>
              <a:rPr sz="1412" b="1" spc="6">
                <a:latin typeface="Arial Narrow"/>
                <a:cs typeface="Arial Narrow"/>
              </a:rPr>
              <a:t>such as </a:t>
            </a:r>
            <a:r>
              <a:rPr sz="1412" b="1">
                <a:latin typeface="Arial Narrow"/>
                <a:cs typeface="Arial Narrow"/>
              </a:rPr>
              <a:t>loam, </a:t>
            </a:r>
            <a:r>
              <a:rPr sz="1412" b="1" spc="6">
                <a:latin typeface="Arial Narrow"/>
                <a:cs typeface="Arial Narrow"/>
              </a:rPr>
              <a:t>sandy </a:t>
            </a:r>
            <a:r>
              <a:rPr sz="1412" b="1">
                <a:latin typeface="Arial Narrow"/>
                <a:cs typeface="Arial Narrow"/>
              </a:rPr>
              <a:t>loam, silt, </a:t>
            </a:r>
            <a:r>
              <a:rPr sz="1412" b="1" spc="-346">
                <a:latin typeface="Arial Narrow"/>
                <a:cs typeface="Arial Narrow"/>
              </a:rPr>
              <a:t> </a:t>
            </a:r>
            <a:r>
              <a:rPr sz="1412" b="1">
                <a:latin typeface="Arial Narrow"/>
                <a:cs typeface="Arial Narrow"/>
              </a:rPr>
              <a:t>silty loam, </a:t>
            </a:r>
            <a:r>
              <a:rPr sz="1412" b="1" spc="6">
                <a:latin typeface="Arial Narrow"/>
                <a:cs typeface="Arial Narrow"/>
              </a:rPr>
              <a:t>and </a:t>
            </a:r>
            <a:r>
              <a:rPr sz="1412" b="1">
                <a:latin typeface="Arial Narrow"/>
                <a:cs typeface="Arial Narrow"/>
              </a:rPr>
              <a:t>angular gravel or </a:t>
            </a:r>
            <a:r>
              <a:rPr sz="1412" b="1" spc="6">
                <a:latin typeface="Arial Narrow"/>
                <a:cs typeface="Arial Narrow"/>
              </a:rPr>
              <a:t> </a:t>
            </a:r>
            <a:r>
              <a:rPr sz="1412" b="1">
                <a:latin typeface="Arial Narrow"/>
                <a:cs typeface="Arial Narrow"/>
              </a:rPr>
              <a:t>crushed</a:t>
            </a:r>
            <a:r>
              <a:rPr sz="1412" b="1" spc="-12">
                <a:latin typeface="Arial Narrow"/>
                <a:cs typeface="Arial Narrow"/>
              </a:rPr>
              <a:t> </a:t>
            </a:r>
            <a:r>
              <a:rPr sz="1412" b="1">
                <a:latin typeface="Arial Narrow"/>
                <a:cs typeface="Arial Narrow"/>
              </a:rPr>
              <a:t>rock</a:t>
            </a:r>
            <a:endParaRPr sz="1412">
              <a:latin typeface="Arial Narrow"/>
              <a:cs typeface="Arial Narrow"/>
            </a:endParaRPr>
          </a:p>
        </p:txBody>
      </p:sp>
      <p:sp>
        <p:nvSpPr>
          <p:cNvPr id="22" name="object 22"/>
          <p:cNvSpPr txBox="1"/>
          <p:nvPr/>
        </p:nvSpPr>
        <p:spPr>
          <a:xfrm>
            <a:off x="8506382" y="5038131"/>
            <a:ext cx="3323552" cy="261156"/>
          </a:xfrm>
          <a:prstGeom prst="rect">
            <a:avLst/>
          </a:prstGeom>
        </p:spPr>
        <p:txBody>
          <a:bodyPr vert="horz" wrap="square" lIns="0" tIns="18473" rIns="0" bIns="0" rtlCol="0">
            <a:spAutoFit/>
          </a:bodyPr>
          <a:lstStyle/>
          <a:p>
            <a:pPr marL="15394">
              <a:spcBef>
                <a:spcPts val="146"/>
              </a:spcBef>
              <a:tabLst>
                <a:tab pos="416417" algn="l"/>
                <a:tab pos="417186" algn="l"/>
              </a:tabLst>
            </a:pPr>
            <a:r>
              <a:rPr sz="1576" b="1" spc="6">
                <a:latin typeface="Arial Narrow"/>
                <a:cs typeface="Arial Narrow"/>
              </a:rPr>
              <a:t>Sand</a:t>
            </a:r>
            <a:r>
              <a:rPr sz="1576" b="1" spc="-6">
                <a:latin typeface="Arial Narrow"/>
                <a:cs typeface="Arial Narrow"/>
              </a:rPr>
              <a:t> </a:t>
            </a:r>
            <a:r>
              <a:rPr sz="1576" b="1" spc="6">
                <a:latin typeface="Arial Narrow"/>
                <a:cs typeface="Arial Narrow"/>
              </a:rPr>
              <a:t>and</a:t>
            </a:r>
            <a:r>
              <a:rPr sz="1576" b="1">
                <a:latin typeface="Arial Narrow"/>
                <a:cs typeface="Arial Narrow"/>
              </a:rPr>
              <a:t> other running types</a:t>
            </a:r>
            <a:r>
              <a:rPr sz="1576" b="1" spc="-6">
                <a:latin typeface="Arial Narrow"/>
                <a:cs typeface="Arial Narrow"/>
              </a:rPr>
              <a:t> </a:t>
            </a:r>
            <a:r>
              <a:rPr sz="1576" b="1" spc="6">
                <a:latin typeface="Arial Narrow"/>
                <a:cs typeface="Arial Narrow"/>
              </a:rPr>
              <a:t>of</a:t>
            </a:r>
            <a:r>
              <a:rPr sz="1576" b="1">
                <a:latin typeface="Arial Narrow"/>
                <a:cs typeface="Arial Narrow"/>
              </a:rPr>
              <a:t> soil</a:t>
            </a:r>
            <a:endParaRPr sz="1576">
              <a:latin typeface="Arial Narrow"/>
              <a:cs typeface="Arial Narrow"/>
            </a:endParaRPr>
          </a:p>
        </p:txBody>
      </p:sp>
      <p:grpSp>
        <p:nvGrpSpPr>
          <p:cNvPr id="23" name="object 23"/>
          <p:cNvGrpSpPr/>
          <p:nvPr/>
        </p:nvGrpSpPr>
        <p:grpSpPr>
          <a:xfrm>
            <a:off x="1881910" y="1936867"/>
            <a:ext cx="1186871" cy="373303"/>
            <a:chOff x="1552575" y="2655189"/>
            <a:chExt cx="979169" cy="307975"/>
          </a:xfrm>
        </p:grpSpPr>
        <p:sp>
          <p:nvSpPr>
            <p:cNvPr id="24" name="object 24"/>
            <p:cNvSpPr/>
            <p:nvPr/>
          </p:nvSpPr>
          <p:spPr>
            <a:xfrm>
              <a:off x="1556766" y="2659380"/>
              <a:ext cx="970915" cy="299720"/>
            </a:xfrm>
            <a:custGeom>
              <a:avLst/>
              <a:gdLst/>
              <a:ahLst/>
              <a:cxnLst/>
              <a:rect l="l" t="t" r="r" b="b"/>
              <a:pathLst>
                <a:path w="970914" h="299719">
                  <a:moveTo>
                    <a:pt x="970788" y="299465"/>
                  </a:moveTo>
                  <a:lnTo>
                    <a:pt x="926591" y="0"/>
                  </a:lnTo>
                  <a:lnTo>
                    <a:pt x="810768" y="0"/>
                  </a:lnTo>
                  <a:lnTo>
                    <a:pt x="771144" y="299465"/>
                  </a:lnTo>
                  <a:lnTo>
                    <a:pt x="857250" y="299465"/>
                  </a:lnTo>
                  <a:lnTo>
                    <a:pt x="861060" y="255650"/>
                  </a:lnTo>
                  <a:lnTo>
                    <a:pt x="861060" y="187451"/>
                  </a:lnTo>
                  <a:lnTo>
                    <a:pt x="870966" y="72389"/>
                  </a:lnTo>
                  <a:lnTo>
                    <a:pt x="874585" y="136207"/>
                  </a:lnTo>
                  <a:lnTo>
                    <a:pt x="876752" y="163472"/>
                  </a:lnTo>
                  <a:lnTo>
                    <a:pt x="879347" y="187451"/>
                  </a:lnTo>
                  <a:lnTo>
                    <a:pt x="879347" y="246887"/>
                  </a:lnTo>
                  <a:lnTo>
                    <a:pt x="881634" y="246887"/>
                  </a:lnTo>
                  <a:lnTo>
                    <a:pt x="886206" y="299465"/>
                  </a:lnTo>
                  <a:lnTo>
                    <a:pt x="970788" y="299465"/>
                  </a:lnTo>
                  <a:close/>
                </a:path>
                <a:path w="970914" h="299719">
                  <a:moveTo>
                    <a:pt x="879347" y="246887"/>
                  </a:moveTo>
                  <a:lnTo>
                    <a:pt x="879347" y="187451"/>
                  </a:lnTo>
                  <a:lnTo>
                    <a:pt x="861060" y="187451"/>
                  </a:lnTo>
                  <a:lnTo>
                    <a:pt x="861060" y="255650"/>
                  </a:lnTo>
                  <a:lnTo>
                    <a:pt x="861822" y="246887"/>
                  </a:lnTo>
                  <a:lnTo>
                    <a:pt x="879347" y="246887"/>
                  </a:lnTo>
                  <a:close/>
                </a:path>
                <a:path w="970914" h="299719">
                  <a:moveTo>
                    <a:pt x="547116" y="110489"/>
                  </a:moveTo>
                  <a:lnTo>
                    <a:pt x="547116" y="85343"/>
                  </a:lnTo>
                  <a:lnTo>
                    <a:pt x="546961" y="72044"/>
                  </a:lnTo>
                  <a:lnTo>
                    <a:pt x="539400" y="30765"/>
                  </a:lnTo>
                  <a:lnTo>
                    <a:pt x="505206" y="4571"/>
                  </a:lnTo>
                  <a:lnTo>
                    <a:pt x="459486" y="72"/>
                  </a:lnTo>
                  <a:lnTo>
                    <a:pt x="375666" y="0"/>
                  </a:lnTo>
                  <a:lnTo>
                    <a:pt x="375666" y="299465"/>
                  </a:lnTo>
                  <a:lnTo>
                    <a:pt x="459486" y="299465"/>
                  </a:lnTo>
                  <a:lnTo>
                    <a:pt x="459486" y="57149"/>
                  </a:lnTo>
                  <a:lnTo>
                    <a:pt x="465581" y="57149"/>
                  </a:lnTo>
                  <a:lnTo>
                    <a:pt x="470153" y="57911"/>
                  </a:lnTo>
                  <a:lnTo>
                    <a:pt x="472440" y="60959"/>
                  </a:lnTo>
                  <a:lnTo>
                    <a:pt x="474725" y="63245"/>
                  </a:lnTo>
                  <a:lnTo>
                    <a:pt x="476250" y="68579"/>
                  </a:lnTo>
                  <a:lnTo>
                    <a:pt x="476250" y="181329"/>
                  </a:lnTo>
                  <a:lnTo>
                    <a:pt x="488049" y="180927"/>
                  </a:lnTo>
                  <a:lnTo>
                    <a:pt x="525589" y="170199"/>
                  </a:lnTo>
                  <a:lnTo>
                    <a:pt x="545508" y="135425"/>
                  </a:lnTo>
                  <a:lnTo>
                    <a:pt x="546699" y="123908"/>
                  </a:lnTo>
                  <a:lnTo>
                    <a:pt x="547116" y="110489"/>
                  </a:lnTo>
                  <a:close/>
                </a:path>
                <a:path w="970914" h="299719">
                  <a:moveTo>
                    <a:pt x="476250" y="181329"/>
                  </a:moveTo>
                  <a:lnTo>
                    <a:pt x="476250" y="111251"/>
                  </a:lnTo>
                  <a:lnTo>
                    <a:pt x="474725" y="117347"/>
                  </a:lnTo>
                  <a:lnTo>
                    <a:pt x="473202" y="120395"/>
                  </a:lnTo>
                  <a:lnTo>
                    <a:pt x="470916" y="122681"/>
                  </a:lnTo>
                  <a:lnTo>
                    <a:pt x="467106" y="124205"/>
                  </a:lnTo>
                  <a:lnTo>
                    <a:pt x="459486" y="124205"/>
                  </a:lnTo>
                  <a:lnTo>
                    <a:pt x="459486" y="181355"/>
                  </a:lnTo>
                  <a:lnTo>
                    <a:pt x="476250" y="181329"/>
                  </a:lnTo>
                  <a:close/>
                </a:path>
                <a:path w="970914" h="299719">
                  <a:moveTo>
                    <a:pt x="699516" y="65531"/>
                  </a:moveTo>
                  <a:lnTo>
                    <a:pt x="699516" y="0"/>
                  </a:lnTo>
                  <a:lnTo>
                    <a:pt x="565404" y="0"/>
                  </a:lnTo>
                  <a:lnTo>
                    <a:pt x="565404" y="299465"/>
                  </a:lnTo>
                  <a:lnTo>
                    <a:pt x="649224" y="299465"/>
                  </a:lnTo>
                  <a:lnTo>
                    <a:pt x="649224" y="65531"/>
                  </a:lnTo>
                  <a:lnTo>
                    <a:pt x="699516" y="65531"/>
                  </a:lnTo>
                  <a:close/>
                </a:path>
                <a:path w="970914" h="299719">
                  <a:moveTo>
                    <a:pt x="696468" y="176783"/>
                  </a:moveTo>
                  <a:lnTo>
                    <a:pt x="696468" y="113537"/>
                  </a:lnTo>
                  <a:lnTo>
                    <a:pt x="649224" y="113537"/>
                  </a:lnTo>
                  <a:lnTo>
                    <a:pt x="649224" y="176783"/>
                  </a:lnTo>
                  <a:lnTo>
                    <a:pt x="696468" y="176783"/>
                  </a:lnTo>
                  <a:close/>
                </a:path>
                <a:path w="970914" h="299719">
                  <a:moveTo>
                    <a:pt x="704850" y="299465"/>
                  </a:moveTo>
                  <a:lnTo>
                    <a:pt x="704850" y="233171"/>
                  </a:lnTo>
                  <a:lnTo>
                    <a:pt x="649224" y="233171"/>
                  </a:lnTo>
                  <a:lnTo>
                    <a:pt x="649224" y="299465"/>
                  </a:lnTo>
                  <a:lnTo>
                    <a:pt x="704850" y="299465"/>
                  </a:lnTo>
                  <a:close/>
                </a:path>
                <a:path w="970914" h="299719">
                  <a:moveTo>
                    <a:pt x="365759" y="0"/>
                  </a:moveTo>
                  <a:lnTo>
                    <a:pt x="289559" y="0"/>
                  </a:lnTo>
                  <a:lnTo>
                    <a:pt x="282535" y="33837"/>
                  </a:lnTo>
                  <a:lnTo>
                    <a:pt x="277368" y="64388"/>
                  </a:lnTo>
                  <a:lnTo>
                    <a:pt x="273915" y="91511"/>
                  </a:lnTo>
                  <a:lnTo>
                    <a:pt x="272034" y="115061"/>
                  </a:lnTo>
                  <a:lnTo>
                    <a:pt x="271462" y="97940"/>
                  </a:lnTo>
                  <a:lnTo>
                    <a:pt x="268605" y="72961"/>
                  </a:lnTo>
                  <a:lnTo>
                    <a:pt x="263461" y="40266"/>
                  </a:lnTo>
                  <a:lnTo>
                    <a:pt x="256031" y="0"/>
                  </a:lnTo>
                  <a:lnTo>
                    <a:pt x="179070" y="0"/>
                  </a:lnTo>
                  <a:lnTo>
                    <a:pt x="232409" y="190499"/>
                  </a:lnTo>
                  <a:lnTo>
                    <a:pt x="232409" y="299465"/>
                  </a:lnTo>
                  <a:lnTo>
                    <a:pt x="310895" y="299465"/>
                  </a:lnTo>
                  <a:lnTo>
                    <a:pt x="310895" y="190499"/>
                  </a:lnTo>
                  <a:lnTo>
                    <a:pt x="365759" y="0"/>
                  </a:lnTo>
                  <a:close/>
                </a:path>
                <a:path w="970914" h="299719">
                  <a:moveTo>
                    <a:pt x="173736" y="65531"/>
                  </a:moveTo>
                  <a:lnTo>
                    <a:pt x="173736" y="0"/>
                  </a:lnTo>
                  <a:lnTo>
                    <a:pt x="0" y="0"/>
                  </a:lnTo>
                  <a:lnTo>
                    <a:pt x="0" y="65531"/>
                  </a:lnTo>
                  <a:lnTo>
                    <a:pt x="44957" y="65531"/>
                  </a:lnTo>
                  <a:lnTo>
                    <a:pt x="44957" y="299465"/>
                  </a:lnTo>
                  <a:lnTo>
                    <a:pt x="128778" y="299465"/>
                  </a:lnTo>
                  <a:lnTo>
                    <a:pt x="128778" y="65531"/>
                  </a:lnTo>
                  <a:lnTo>
                    <a:pt x="173736" y="65531"/>
                  </a:lnTo>
                  <a:close/>
                </a:path>
              </a:pathLst>
            </a:custGeom>
            <a:solidFill>
              <a:srgbClr val="003300"/>
            </a:solidFill>
          </p:spPr>
          <p:txBody>
            <a:bodyPr wrap="square" lIns="0" tIns="0" rIns="0" bIns="0" rtlCol="0"/>
            <a:lstStyle/>
            <a:p>
              <a:endParaRPr sz="2182"/>
            </a:p>
          </p:txBody>
        </p:sp>
        <p:sp>
          <p:nvSpPr>
            <p:cNvPr id="25" name="object 25"/>
            <p:cNvSpPr/>
            <p:nvPr/>
          </p:nvSpPr>
          <p:spPr>
            <a:xfrm>
              <a:off x="2417825" y="2731770"/>
              <a:ext cx="18415" cy="115570"/>
            </a:xfrm>
            <a:custGeom>
              <a:avLst/>
              <a:gdLst/>
              <a:ahLst/>
              <a:cxnLst/>
              <a:rect l="l" t="t" r="r" b="b"/>
              <a:pathLst>
                <a:path w="18414" h="115569">
                  <a:moveTo>
                    <a:pt x="9906" y="0"/>
                  </a:moveTo>
                  <a:lnTo>
                    <a:pt x="6750" y="37588"/>
                  </a:lnTo>
                  <a:lnTo>
                    <a:pt x="4095" y="69246"/>
                  </a:lnTo>
                  <a:lnTo>
                    <a:pt x="1869" y="95047"/>
                  </a:lnTo>
                  <a:lnTo>
                    <a:pt x="0" y="115062"/>
                  </a:lnTo>
                  <a:lnTo>
                    <a:pt x="18288" y="115062"/>
                  </a:lnTo>
                  <a:lnTo>
                    <a:pt x="15692" y="91082"/>
                  </a:lnTo>
                  <a:lnTo>
                    <a:pt x="13525" y="63817"/>
                  </a:lnTo>
                  <a:lnTo>
                    <a:pt x="11644" y="33408"/>
                  </a:lnTo>
                  <a:lnTo>
                    <a:pt x="9906" y="0"/>
                  </a:lnTo>
                  <a:close/>
                </a:path>
              </a:pathLst>
            </a:custGeom>
            <a:ln w="8382">
              <a:solidFill>
                <a:srgbClr val="FFC000"/>
              </a:solidFill>
            </a:ln>
          </p:spPr>
          <p:txBody>
            <a:bodyPr wrap="square" lIns="0" tIns="0" rIns="0" bIns="0" rtlCol="0"/>
            <a:lstStyle/>
            <a:p>
              <a:endParaRPr sz="2182"/>
            </a:p>
          </p:txBody>
        </p:sp>
        <p:sp>
          <p:nvSpPr>
            <p:cNvPr id="26" name="object 26"/>
            <p:cNvSpPr/>
            <p:nvPr/>
          </p:nvSpPr>
          <p:spPr>
            <a:xfrm>
              <a:off x="2016251" y="2716530"/>
              <a:ext cx="17145" cy="67310"/>
            </a:xfrm>
            <a:custGeom>
              <a:avLst/>
              <a:gdLst/>
              <a:ahLst/>
              <a:cxnLst/>
              <a:rect l="l" t="t" r="r" b="b"/>
              <a:pathLst>
                <a:path w="17144" h="67310">
                  <a:moveTo>
                    <a:pt x="0" y="0"/>
                  </a:moveTo>
                  <a:lnTo>
                    <a:pt x="0" y="67056"/>
                  </a:lnTo>
                  <a:lnTo>
                    <a:pt x="762" y="67056"/>
                  </a:lnTo>
                  <a:lnTo>
                    <a:pt x="1524" y="67056"/>
                  </a:lnTo>
                  <a:lnTo>
                    <a:pt x="7620" y="67056"/>
                  </a:lnTo>
                  <a:lnTo>
                    <a:pt x="11430" y="65532"/>
                  </a:lnTo>
                  <a:lnTo>
                    <a:pt x="13716" y="63246"/>
                  </a:lnTo>
                  <a:lnTo>
                    <a:pt x="15240" y="60198"/>
                  </a:lnTo>
                  <a:lnTo>
                    <a:pt x="16764" y="54102"/>
                  </a:lnTo>
                  <a:lnTo>
                    <a:pt x="16764" y="44196"/>
                  </a:lnTo>
                  <a:lnTo>
                    <a:pt x="16764" y="20574"/>
                  </a:lnTo>
                  <a:lnTo>
                    <a:pt x="16764" y="11429"/>
                  </a:lnTo>
                  <a:lnTo>
                    <a:pt x="15240" y="6095"/>
                  </a:lnTo>
                  <a:lnTo>
                    <a:pt x="12954" y="3809"/>
                  </a:lnTo>
                  <a:lnTo>
                    <a:pt x="10668" y="761"/>
                  </a:lnTo>
                  <a:lnTo>
                    <a:pt x="6096" y="0"/>
                  </a:lnTo>
                  <a:lnTo>
                    <a:pt x="0" y="0"/>
                  </a:lnTo>
                  <a:close/>
                </a:path>
              </a:pathLst>
            </a:custGeom>
            <a:ln w="8382">
              <a:solidFill>
                <a:srgbClr val="FFC000"/>
              </a:solidFill>
            </a:ln>
          </p:spPr>
          <p:txBody>
            <a:bodyPr wrap="square" lIns="0" tIns="0" rIns="0" bIns="0" rtlCol="0"/>
            <a:lstStyle/>
            <a:p>
              <a:endParaRPr sz="2182"/>
            </a:p>
          </p:txBody>
        </p:sp>
        <p:sp>
          <p:nvSpPr>
            <p:cNvPr id="27" name="object 27"/>
            <p:cNvSpPr/>
            <p:nvPr/>
          </p:nvSpPr>
          <p:spPr>
            <a:xfrm>
              <a:off x="2327909" y="2659380"/>
              <a:ext cx="200025" cy="299720"/>
            </a:xfrm>
            <a:custGeom>
              <a:avLst/>
              <a:gdLst/>
              <a:ahLst/>
              <a:cxnLst/>
              <a:rect l="l" t="t" r="r" b="b"/>
              <a:pathLst>
                <a:path w="200025" h="299719">
                  <a:moveTo>
                    <a:pt x="39624" y="0"/>
                  </a:moveTo>
                  <a:lnTo>
                    <a:pt x="155448" y="0"/>
                  </a:lnTo>
                  <a:lnTo>
                    <a:pt x="199644" y="299466"/>
                  </a:lnTo>
                  <a:lnTo>
                    <a:pt x="115062" y="299466"/>
                  </a:lnTo>
                  <a:lnTo>
                    <a:pt x="110490" y="246888"/>
                  </a:lnTo>
                  <a:lnTo>
                    <a:pt x="90678" y="246888"/>
                  </a:lnTo>
                  <a:lnTo>
                    <a:pt x="86106" y="299466"/>
                  </a:lnTo>
                  <a:lnTo>
                    <a:pt x="0" y="299466"/>
                  </a:lnTo>
                  <a:lnTo>
                    <a:pt x="39624" y="0"/>
                  </a:lnTo>
                  <a:close/>
                </a:path>
              </a:pathLst>
            </a:custGeom>
            <a:ln w="8382">
              <a:solidFill>
                <a:srgbClr val="FFC000"/>
              </a:solidFill>
            </a:ln>
          </p:spPr>
          <p:txBody>
            <a:bodyPr wrap="square" lIns="0" tIns="0" rIns="0" bIns="0" rtlCol="0"/>
            <a:lstStyle/>
            <a:p>
              <a:endParaRPr sz="2182"/>
            </a:p>
          </p:txBody>
        </p:sp>
        <p:sp>
          <p:nvSpPr>
            <p:cNvPr id="28" name="object 28"/>
            <p:cNvSpPr/>
            <p:nvPr/>
          </p:nvSpPr>
          <p:spPr>
            <a:xfrm>
              <a:off x="2122169" y="2659380"/>
              <a:ext cx="139700" cy="299720"/>
            </a:xfrm>
            <a:custGeom>
              <a:avLst/>
              <a:gdLst/>
              <a:ahLst/>
              <a:cxnLst/>
              <a:rect l="l" t="t" r="r" b="b"/>
              <a:pathLst>
                <a:path w="139700" h="299719">
                  <a:moveTo>
                    <a:pt x="0" y="0"/>
                  </a:moveTo>
                  <a:lnTo>
                    <a:pt x="134112" y="0"/>
                  </a:lnTo>
                  <a:lnTo>
                    <a:pt x="134112" y="65531"/>
                  </a:lnTo>
                  <a:lnTo>
                    <a:pt x="83820" y="65532"/>
                  </a:lnTo>
                  <a:lnTo>
                    <a:pt x="83820" y="113538"/>
                  </a:lnTo>
                  <a:lnTo>
                    <a:pt x="131064" y="113538"/>
                  </a:lnTo>
                  <a:lnTo>
                    <a:pt x="131064" y="176784"/>
                  </a:lnTo>
                  <a:lnTo>
                    <a:pt x="83820" y="176784"/>
                  </a:lnTo>
                  <a:lnTo>
                    <a:pt x="83820" y="233172"/>
                  </a:lnTo>
                  <a:lnTo>
                    <a:pt x="139446" y="233172"/>
                  </a:lnTo>
                  <a:lnTo>
                    <a:pt x="139446" y="299466"/>
                  </a:lnTo>
                  <a:lnTo>
                    <a:pt x="0" y="299466"/>
                  </a:lnTo>
                  <a:lnTo>
                    <a:pt x="0" y="0"/>
                  </a:lnTo>
                  <a:close/>
                </a:path>
              </a:pathLst>
            </a:custGeom>
            <a:ln w="8382">
              <a:solidFill>
                <a:srgbClr val="FFC000"/>
              </a:solidFill>
            </a:ln>
          </p:spPr>
          <p:txBody>
            <a:bodyPr wrap="square" lIns="0" tIns="0" rIns="0" bIns="0" rtlCol="0"/>
            <a:lstStyle/>
            <a:p>
              <a:endParaRPr sz="2182"/>
            </a:p>
          </p:txBody>
        </p:sp>
        <p:sp>
          <p:nvSpPr>
            <p:cNvPr id="29" name="object 29"/>
            <p:cNvSpPr/>
            <p:nvPr/>
          </p:nvSpPr>
          <p:spPr>
            <a:xfrm>
              <a:off x="1932431" y="2659380"/>
              <a:ext cx="171450" cy="299720"/>
            </a:xfrm>
            <a:custGeom>
              <a:avLst/>
              <a:gdLst/>
              <a:ahLst/>
              <a:cxnLst/>
              <a:rect l="l" t="t" r="r" b="b"/>
              <a:pathLst>
                <a:path w="171450" h="299719">
                  <a:moveTo>
                    <a:pt x="0" y="0"/>
                  </a:moveTo>
                  <a:lnTo>
                    <a:pt x="80010" y="0"/>
                  </a:lnTo>
                  <a:lnTo>
                    <a:pt x="119657" y="2571"/>
                  </a:lnTo>
                  <a:lnTo>
                    <a:pt x="156210" y="19811"/>
                  </a:lnTo>
                  <a:lnTo>
                    <a:pt x="170783" y="60674"/>
                  </a:lnTo>
                  <a:lnTo>
                    <a:pt x="171450" y="85343"/>
                  </a:lnTo>
                  <a:lnTo>
                    <a:pt x="171450" y="110489"/>
                  </a:lnTo>
                  <a:lnTo>
                    <a:pt x="165354" y="153162"/>
                  </a:lnTo>
                  <a:lnTo>
                    <a:pt x="133790" y="177498"/>
                  </a:lnTo>
                  <a:lnTo>
                    <a:pt x="99822" y="181356"/>
                  </a:lnTo>
                  <a:lnTo>
                    <a:pt x="83820" y="181356"/>
                  </a:lnTo>
                  <a:lnTo>
                    <a:pt x="83820" y="299466"/>
                  </a:lnTo>
                  <a:lnTo>
                    <a:pt x="0" y="299466"/>
                  </a:lnTo>
                  <a:lnTo>
                    <a:pt x="0" y="0"/>
                  </a:lnTo>
                  <a:close/>
                </a:path>
              </a:pathLst>
            </a:custGeom>
            <a:ln w="8382">
              <a:solidFill>
                <a:srgbClr val="FFC000"/>
              </a:solidFill>
            </a:ln>
          </p:spPr>
          <p:txBody>
            <a:bodyPr wrap="square" lIns="0" tIns="0" rIns="0" bIns="0" rtlCol="0"/>
            <a:lstStyle/>
            <a:p>
              <a:endParaRPr sz="2182"/>
            </a:p>
          </p:txBody>
        </p:sp>
        <p:sp>
          <p:nvSpPr>
            <p:cNvPr id="30" name="object 30"/>
            <p:cNvSpPr/>
            <p:nvPr/>
          </p:nvSpPr>
          <p:spPr>
            <a:xfrm>
              <a:off x="1735836" y="2659380"/>
              <a:ext cx="186690" cy="299720"/>
            </a:xfrm>
            <a:custGeom>
              <a:avLst/>
              <a:gdLst/>
              <a:ahLst/>
              <a:cxnLst/>
              <a:rect l="l" t="t" r="r" b="b"/>
              <a:pathLst>
                <a:path w="186689" h="299719">
                  <a:moveTo>
                    <a:pt x="0" y="0"/>
                  </a:moveTo>
                  <a:lnTo>
                    <a:pt x="76962" y="0"/>
                  </a:lnTo>
                  <a:lnTo>
                    <a:pt x="84391" y="40266"/>
                  </a:lnTo>
                  <a:lnTo>
                    <a:pt x="92392" y="97940"/>
                  </a:lnTo>
                  <a:lnTo>
                    <a:pt x="92964" y="115062"/>
                  </a:lnTo>
                  <a:lnTo>
                    <a:pt x="94845" y="91511"/>
                  </a:lnTo>
                  <a:lnTo>
                    <a:pt x="98298" y="64388"/>
                  </a:lnTo>
                  <a:lnTo>
                    <a:pt x="103465" y="33837"/>
                  </a:lnTo>
                  <a:lnTo>
                    <a:pt x="110489" y="0"/>
                  </a:lnTo>
                  <a:lnTo>
                    <a:pt x="186690" y="0"/>
                  </a:lnTo>
                  <a:lnTo>
                    <a:pt x="131826" y="190500"/>
                  </a:lnTo>
                  <a:lnTo>
                    <a:pt x="131826" y="299466"/>
                  </a:lnTo>
                  <a:lnTo>
                    <a:pt x="53340" y="299466"/>
                  </a:lnTo>
                  <a:lnTo>
                    <a:pt x="53340" y="190500"/>
                  </a:lnTo>
                  <a:lnTo>
                    <a:pt x="0" y="0"/>
                  </a:lnTo>
                  <a:close/>
                </a:path>
              </a:pathLst>
            </a:custGeom>
            <a:ln w="8382">
              <a:solidFill>
                <a:srgbClr val="FFC000"/>
              </a:solidFill>
            </a:ln>
          </p:spPr>
          <p:txBody>
            <a:bodyPr wrap="square" lIns="0" tIns="0" rIns="0" bIns="0" rtlCol="0"/>
            <a:lstStyle/>
            <a:p>
              <a:endParaRPr sz="2182"/>
            </a:p>
          </p:txBody>
        </p:sp>
        <p:sp>
          <p:nvSpPr>
            <p:cNvPr id="31" name="object 31"/>
            <p:cNvSpPr/>
            <p:nvPr/>
          </p:nvSpPr>
          <p:spPr>
            <a:xfrm>
              <a:off x="1556766" y="2659380"/>
              <a:ext cx="173990" cy="299720"/>
            </a:xfrm>
            <a:custGeom>
              <a:avLst/>
              <a:gdLst/>
              <a:ahLst/>
              <a:cxnLst/>
              <a:rect l="l" t="t" r="r" b="b"/>
              <a:pathLst>
                <a:path w="173989" h="299719">
                  <a:moveTo>
                    <a:pt x="0" y="0"/>
                  </a:moveTo>
                  <a:lnTo>
                    <a:pt x="173736" y="0"/>
                  </a:lnTo>
                  <a:lnTo>
                    <a:pt x="173736" y="65531"/>
                  </a:lnTo>
                  <a:lnTo>
                    <a:pt x="128778" y="65531"/>
                  </a:lnTo>
                  <a:lnTo>
                    <a:pt x="128778" y="299466"/>
                  </a:lnTo>
                  <a:lnTo>
                    <a:pt x="44958" y="299466"/>
                  </a:lnTo>
                  <a:lnTo>
                    <a:pt x="44958" y="65532"/>
                  </a:lnTo>
                  <a:lnTo>
                    <a:pt x="0" y="65532"/>
                  </a:lnTo>
                  <a:lnTo>
                    <a:pt x="0" y="0"/>
                  </a:lnTo>
                  <a:close/>
                </a:path>
              </a:pathLst>
            </a:custGeom>
            <a:ln w="8382">
              <a:solidFill>
                <a:srgbClr val="FFC000"/>
              </a:solidFill>
            </a:ln>
          </p:spPr>
          <p:txBody>
            <a:bodyPr wrap="square" lIns="0" tIns="0" rIns="0" bIns="0" rtlCol="0"/>
            <a:lstStyle/>
            <a:p>
              <a:endParaRPr sz="2182"/>
            </a:p>
          </p:txBody>
        </p:sp>
      </p:grpSp>
      <p:grpSp>
        <p:nvGrpSpPr>
          <p:cNvPr id="32" name="object 32"/>
          <p:cNvGrpSpPr/>
          <p:nvPr/>
        </p:nvGrpSpPr>
        <p:grpSpPr>
          <a:xfrm>
            <a:off x="5696526" y="1961805"/>
            <a:ext cx="1189952" cy="373303"/>
            <a:chOff x="4699634" y="2675763"/>
            <a:chExt cx="981710" cy="307975"/>
          </a:xfrm>
        </p:grpSpPr>
        <p:sp>
          <p:nvSpPr>
            <p:cNvPr id="33" name="object 33"/>
            <p:cNvSpPr/>
            <p:nvPr/>
          </p:nvSpPr>
          <p:spPr>
            <a:xfrm>
              <a:off x="4703825" y="2679954"/>
              <a:ext cx="973455" cy="299720"/>
            </a:xfrm>
            <a:custGeom>
              <a:avLst/>
              <a:gdLst/>
              <a:ahLst/>
              <a:cxnLst/>
              <a:rect l="l" t="t" r="r" b="b"/>
              <a:pathLst>
                <a:path w="973454" h="299719">
                  <a:moveTo>
                    <a:pt x="967739" y="86867"/>
                  </a:moveTo>
                  <a:lnTo>
                    <a:pt x="960667" y="40147"/>
                  </a:lnTo>
                  <a:lnTo>
                    <a:pt x="933152" y="9679"/>
                  </a:lnTo>
                  <a:lnTo>
                    <a:pt x="885443" y="446"/>
                  </a:lnTo>
                  <a:lnTo>
                    <a:pt x="788669" y="0"/>
                  </a:lnTo>
                  <a:lnTo>
                    <a:pt x="788669" y="299465"/>
                  </a:lnTo>
                  <a:lnTo>
                    <a:pt x="871727" y="299465"/>
                  </a:lnTo>
                  <a:lnTo>
                    <a:pt x="871727" y="57149"/>
                  </a:lnTo>
                  <a:lnTo>
                    <a:pt x="877061" y="57911"/>
                  </a:lnTo>
                  <a:lnTo>
                    <a:pt x="880109" y="57911"/>
                  </a:lnTo>
                  <a:lnTo>
                    <a:pt x="882395" y="58673"/>
                  </a:lnTo>
                  <a:lnTo>
                    <a:pt x="889253" y="73151"/>
                  </a:lnTo>
                  <a:lnTo>
                    <a:pt x="889253" y="299339"/>
                  </a:lnTo>
                  <a:lnTo>
                    <a:pt x="901553" y="299168"/>
                  </a:lnTo>
                  <a:lnTo>
                    <a:pt x="919067" y="298227"/>
                  </a:lnTo>
                  <a:lnTo>
                    <a:pt x="928115" y="297131"/>
                  </a:lnTo>
                  <a:lnTo>
                    <a:pt x="928115" y="137921"/>
                  </a:lnTo>
                  <a:lnTo>
                    <a:pt x="938129" y="136648"/>
                  </a:lnTo>
                  <a:lnTo>
                    <a:pt x="965453" y="109918"/>
                  </a:lnTo>
                  <a:lnTo>
                    <a:pt x="967168" y="99464"/>
                  </a:lnTo>
                  <a:lnTo>
                    <a:pt x="967739" y="86867"/>
                  </a:lnTo>
                  <a:close/>
                </a:path>
                <a:path w="973454" h="299719">
                  <a:moveTo>
                    <a:pt x="889253" y="179831"/>
                  </a:moveTo>
                  <a:lnTo>
                    <a:pt x="889253" y="81533"/>
                  </a:lnTo>
                  <a:lnTo>
                    <a:pt x="889111" y="92809"/>
                  </a:lnTo>
                  <a:lnTo>
                    <a:pt x="888682" y="101441"/>
                  </a:lnTo>
                  <a:lnTo>
                    <a:pt x="887968" y="107358"/>
                  </a:lnTo>
                  <a:lnTo>
                    <a:pt x="886967" y="110489"/>
                  </a:lnTo>
                  <a:lnTo>
                    <a:pt x="885443" y="113537"/>
                  </a:lnTo>
                  <a:lnTo>
                    <a:pt x="881633" y="115061"/>
                  </a:lnTo>
                  <a:lnTo>
                    <a:pt x="871727" y="115061"/>
                  </a:lnTo>
                  <a:lnTo>
                    <a:pt x="871727" y="167639"/>
                  </a:lnTo>
                  <a:lnTo>
                    <a:pt x="879347" y="168401"/>
                  </a:lnTo>
                  <a:lnTo>
                    <a:pt x="884681" y="169163"/>
                  </a:lnTo>
                  <a:lnTo>
                    <a:pt x="886205" y="171449"/>
                  </a:lnTo>
                  <a:lnTo>
                    <a:pt x="888491" y="173735"/>
                  </a:lnTo>
                  <a:lnTo>
                    <a:pt x="889253" y="179831"/>
                  </a:lnTo>
                  <a:close/>
                </a:path>
                <a:path w="973454" h="299719">
                  <a:moveTo>
                    <a:pt x="889253" y="299339"/>
                  </a:moveTo>
                  <a:lnTo>
                    <a:pt x="889253" y="229361"/>
                  </a:lnTo>
                  <a:lnTo>
                    <a:pt x="888491" y="236219"/>
                  </a:lnTo>
                  <a:lnTo>
                    <a:pt x="883919" y="240791"/>
                  </a:lnTo>
                  <a:lnTo>
                    <a:pt x="879347" y="241553"/>
                  </a:lnTo>
                  <a:lnTo>
                    <a:pt x="871727" y="242315"/>
                  </a:lnTo>
                  <a:lnTo>
                    <a:pt x="871727" y="299465"/>
                  </a:lnTo>
                  <a:lnTo>
                    <a:pt x="889253" y="299339"/>
                  </a:lnTo>
                  <a:close/>
                </a:path>
                <a:path w="973454" h="299719">
                  <a:moveTo>
                    <a:pt x="973073" y="227075"/>
                  </a:moveTo>
                  <a:lnTo>
                    <a:pt x="973073" y="200405"/>
                  </a:lnTo>
                  <a:lnTo>
                    <a:pt x="972490" y="186535"/>
                  </a:lnTo>
                  <a:lnTo>
                    <a:pt x="957048" y="149494"/>
                  </a:lnTo>
                  <a:lnTo>
                    <a:pt x="928115" y="137921"/>
                  </a:lnTo>
                  <a:lnTo>
                    <a:pt x="928115" y="297131"/>
                  </a:lnTo>
                  <a:lnTo>
                    <a:pt x="965453" y="272795"/>
                  </a:lnTo>
                  <a:lnTo>
                    <a:pt x="973073" y="227075"/>
                  </a:lnTo>
                  <a:close/>
                </a:path>
                <a:path w="973454" h="299719">
                  <a:moveTo>
                    <a:pt x="547115" y="111251"/>
                  </a:moveTo>
                  <a:lnTo>
                    <a:pt x="547115" y="85343"/>
                  </a:lnTo>
                  <a:lnTo>
                    <a:pt x="546854" y="72485"/>
                  </a:lnTo>
                  <a:lnTo>
                    <a:pt x="539400" y="31241"/>
                  </a:lnTo>
                  <a:lnTo>
                    <a:pt x="505205" y="5333"/>
                  </a:lnTo>
                  <a:lnTo>
                    <a:pt x="458723" y="60"/>
                  </a:lnTo>
                  <a:lnTo>
                    <a:pt x="375665" y="0"/>
                  </a:lnTo>
                  <a:lnTo>
                    <a:pt x="375665" y="299465"/>
                  </a:lnTo>
                  <a:lnTo>
                    <a:pt x="458723" y="299465"/>
                  </a:lnTo>
                  <a:lnTo>
                    <a:pt x="458723" y="57149"/>
                  </a:lnTo>
                  <a:lnTo>
                    <a:pt x="465581" y="57149"/>
                  </a:lnTo>
                  <a:lnTo>
                    <a:pt x="469391" y="58673"/>
                  </a:lnTo>
                  <a:lnTo>
                    <a:pt x="472439" y="60959"/>
                  </a:lnTo>
                  <a:lnTo>
                    <a:pt x="474725" y="63245"/>
                  </a:lnTo>
                  <a:lnTo>
                    <a:pt x="475487" y="68579"/>
                  </a:lnTo>
                  <a:lnTo>
                    <a:pt x="475487" y="182117"/>
                  </a:lnTo>
                  <a:lnTo>
                    <a:pt x="487941" y="181677"/>
                  </a:lnTo>
                  <a:lnTo>
                    <a:pt x="525589" y="170628"/>
                  </a:lnTo>
                  <a:lnTo>
                    <a:pt x="545496" y="135921"/>
                  </a:lnTo>
                  <a:lnTo>
                    <a:pt x="546699" y="124551"/>
                  </a:lnTo>
                  <a:lnTo>
                    <a:pt x="547115" y="111251"/>
                  </a:lnTo>
                  <a:close/>
                </a:path>
                <a:path w="973454" h="299719">
                  <a:moveTo>
                    <a:pt x="475487" y="182117"/>
                  </a:moveTo>
                  <a:lnTo>
                    <a:pt x="475487" y="112013"/>
                  </a:lnTo>
                  <a:lnTo>
                    <a:pt x="474725" y="118109"/>
                  </a:lnTo>
                  <a:lnTo>
                    <a:pt x="472439" y="120395"/>
                  </a:lnTo>
                  <a:lnTo>
                    <a:pt x="470915" y="123443"/>
                  </a:lnTo>
                  <a:lnTo>
                    <a:pt x="466343" y="124205"/>
                  </a:lnTo>
                  <a:lnTo>
                    <a:pt x="458723" y="124205"/>
                  </a:lnTo>
                  <a:lnTo>
                    <a:pt x="458723" y="182117"/>
                  </a:lnTo>
                  <a:lnTo>
                    <a:pt x="475487" y="182117"/>
                  </a:lnTo>
                  <a:close/>
                </a:path>
                <a:path w="973454" h="299719">
                  <a:moveTo>
                    <a:pt x="699515" y="66293"/>
                  </a:moveTo>
                  <a:lnTo>
                    <a:pt x="699515" y="0"/>
                  </a:lnTo>
                  <a:lnTo>
                    <a:pt x="565403" y="0"/>
                  </a:lnTo>
                  <a:lnTo>
                    <a:pt x="565403" y="299465"/>
                  </a:lnTo>
                  <a:lnTo>
                    <a:pt x="648461" y="299465"/>
                  </a:lnTo>
                  <a:lnTo>
                    <a:pt x="648461" y="66293"/>
                  </a:lnTo>
                  <a:lnTo>
                    <a:pt x="699515" y="66293"/>
                  </a:lnTo>
                  <a:close/>
                </a:path>
                <a:path w="973454" h="299719">
                  <a:moveTo>
                    <a:pt x="696467" y="176783"/>
                  </a:moveTo>
                  <a:lnTo>
                    <a:pt x="696467" y="114299"/>
                  </a:lnTo>
                  <a:lnTo>
                    <a:pt x="648461" y="114299"/>
                  </a:lnTo>
                  <a:lnTo>
                    <a:pt x="648461" y="176783"/>
                  </a:lnTo>
                  <a:lnTo>
                    <a:pt x="696467" y="176783"/>
                  </a:lnTo>
                  <a:close/>
                </a:path>
                <a:path w="973454" h="299719">
                  <a:moveTo>
                    <a:pt x="704849" y="299465"/>
                  </a:moveTo>
                  <a:lnTo>
                    <a:pt x="704849" y="233933"/>
                  </a:lnTo>
                  <a:lnTo>
                    <a:pt x="648461" y="233933"/>
                  </a:lnTo>
                  <a:lnTo>
                    <a:pt x="648461" y="299465"/>
                  </a:lnTo>
                  <a:lnTo>
                    <a:pt x="704849" y="299465"/>
                  </a:lnTo>
                  <a:close/>
                </a:path>
                <a:path w="973454" h="299719">
                  <a:moveTo>
                    <a:pt x="365759" y="0"/>
                  </a:moveTo>
                  <a:lnTo>
                    <a:pt x="289559" y="0"/>
                  </a:lnTo>
                  <a:lnTo>
                    <a:pt x="277367" y="64674"/>
                  </a:lnTo>
                  <a:lnTo>
                    <a:pt x="272033" y="115061"/>
                  </a:lnTo>
                  <a:lnTo>
                    <a:pt x="271355" y="98047"/>
                  </a:lnTo>
                  <a:lnTo>
                    <a:pt x="268319" y="73247"/>
                  </a:lnTo>
                  <a:lnTo>
                    <a:pt x="263140" y="40588"/>
                  </a:lnTo>
                  <a:lnTo>
                    <a:pt x="256031" y="0"/>
                  </a:lnTo>
                  <a:lnTo>
                    <a:pt x="179069" y="0"/>
                  </a:lnTo>
                  <a:lnTo>
                    <a:pt x="232409" y="190499"/>
                  </a:lnTo>
                  <a:lnTo>
                    <a:pt x="232409" y="299465"/>
                  </a:lnTo>
                  <a:lnTo>
                    <a:pt x="310133" y="299465"/>
                  </a:lnTo>
                  <a:lnTo>
                    <a:pt x="310133" y="190499"/>
                  </a:lnTo>
                  <a:lnTo>
                    <a:pt x="365759" y="0"/>
                  </a:lnTo>
                  <a:close/>
                </a:path>
                <a:path w="973454" h="299719">
                  <a:moveTo>
                    <a:pt x="173735" y="66293"/>
                  </a:moveTo>
                  <a:lnTo>
                    <a:pt x="173735" y="0"/>
                  </a:lnTo>
                  <a:lnTo>
                    <a:pt x="0" y="0"/>
                  </a:lnTo>
                  <a:lnTo>
                    <a:pt x="0" y="66293"/>
                  </a:lnTo>
                  <a:lnTo>
                    <a:pt x="44957" y="66293"/>
                  </a:lnTo>
                  <a:lnTo>
                    <a:pt x="44957" y="299465"/>
                  </a:lnTo>
                  <a:lnTo>
                    <a:pt x="128777" y="299465"/>
                  </a:lnTo>
                  <a:lnTo>
                    <a:pt x="128777" y="66293"/>
                  </a:lnTo>
                  <a:lnTo>
                    <a:pt x="173735" y="66293"/>
                  </a:lnTo>
                  <a:close/>
                </a:path>
              </a:pathLst>
            </a:custGeom>
            <a:solidFill>
              <a:srgbClr val="003300"/>
            </a:solidFill>
          </p:spPr>
          <p:txBody>
            <a:bodyPr wrap="square" lIns="0" tIns="0" rIns="0" bIns="0" rtlCol="0"/>
            <a:lstStyle/>
            <a:p>
              <a:endParaRPr sz="2182"/>
            </a:p>
          </p:txBody>
        </p:sp>
        <p:sp>
          <p:nvSpPr>
            <p:cNvPr id="34" name="object 34"/>
            <p:cNvSpPr/>
            <p:nvPr/>
          </p:nvSpPr>
          <p:spPr>
            <a:xfrm>
              <a:off x="5575553" y="2847594"/>
              <a:ext cx="17780" cy="74930"/>
            </a:xfrm>
            <a:custGeom>
              <a:avLst/>
              <a:gdLst/>
              <a:ahLst/>
              <a:cxnLst/>
              <a:rect l="l" t="t" r="r" b="b"/>
              <a:pathLst>
                <a:path w="17779" h="74930">
                  <a:moveTo>
                    <a:pt x="0" y="0"/>
                  </a:moveTo>
                  <a:lnTo>
                    <a:pt x="0" y="74676"/>
                  </a:lnTo>
                  <a:lnTo>
                    <a:pt x="7620" y="73914"/>
                  </a:lnTo>
                  <a:lnTo>
                    <a:pt x="12192" y="73152"/>
                  </a:lnTo>
                  <a:lnTo>
                    <a:pt x="14478" y="70866"/>
                  </a:lnTo>
                  <a:lnTo>
                    <a:pt x="16764" y="68580"/>
                  </a:lnTo>
                  <a:lnTo>
                    <a:pt x="17526" y="61722"/>
                  </a:lnTo>
                  <a:lnTo>
                    <a:pt x="17526" y="51053"/>
                  </a:lnTo>
                  <a:lnTo>
                    <a:pt x="17526" y="23622"/>
                  </a:lnTo>
                  <a:lnTo>
                    <a:pt x="17526" y="12191"/>
                  </a:lnTo>
                  <a:lnTo>
                    <a:pt x="16764" y="6095"/>
                  </a:lnTo>
                  <a:lnTo>
                    <a:pt x="14478" y="3809"/>
                  </a:lnTo>
                  <a:lnTo>
                    <a:pt x="12954" y="1523"/>
                  </a:lnTo>
                  <a:lnTo>
                    <a:pt x="7620" y="761"/>
                  </a:lnTo>
                  <a:lnTo>
                    <a:pt x="0" y="0"/>
                  </a:lnTo>
                  <a:close/>
                </a:path>
              </a:pathLst>
            </a:custGeom>
            <a:ln w="8382">
              <a:solidFill>
                <a:srgbClr val="FFC000"/>
              </a:solidFill>
            </a:ln>
          </p:spPr>
          <p:txBody>
            <a:bodyPr wrap="square" lIns="0" tIns="0" rIns="0" bIns="0" rtlCol="0"/>
            <a:lstStyle/>
            <a:p>
              <a:endParaRPr sz="2182"/>
            </a:p>
          </p:txBody>
        </p:sp>
        <p:sp>
          <p:nvSpPr>
            <p:cNvPr id="35" name="object 35"/>
            <p:cNvSpPr/>
            <p:nvPr/>
          </p:nvSpPr>
          <p:spPr>
            <a:xfrm>
              <a:off x="5575553" y="2737104"/>
              <a:ext cx="17780" cy="58419"/>
            </a:xfrm>
            <a:custGeom>
              <a:avLst/>
              <a:gdLst/>
              <a:ahLst/>
              <a:cxnLst/>
              <a:rect l="l" t="t" r="r" b="b"/>
              <a:pathLst>
                <a:path w="17779" h="58419">
                  <a:moveTo>
                    <a:pt x="0" y="0"/>
                  </a:moveTo>
                  <a:lnTo>
                    <a:pt x="0" y="57912"/>
                  </a:lnTo>
                  <a:lnTo>
                    <a:pt x="2286" y="57912"/>
                  </a:lnTo>
                  <a:lnTo>
                    <a:pt x="3048" y="57912"/>
                  </a:lnTo>
                  <a:lnTo>
                    <a:pt x="3810" y="57912"/>
                  </a:lnTo>
                  <a:lnTo>
                    <a:pt x="9906" y="57912"/>
                  </a:lnTo>
                  <a:lnTo>
                    <a:pt x="13716" y="56388"/>
                  </a:lnTo>
                  <a:lnTo>
                    <a:pt x="17526" y="24384"/>
                  </a:lnTo>
                  <a:lnTo>
                    <a:pt x="17526" y="16002"/>
                  </a:lnTo>
                  <a:lnTo>
                    <a:pt x="8382" y="761"/>
                  </a:lnTo>
                  <a:lnTo>
                    <a:pt x="5334" y="761"/>
                  </a:lnTo>
                  <a:lnTo>
                    <a:pt x="0" y="0"/>
                  </a:lnTo>
                  <a:close/>
                </a:path>
              </a:pathLst>
            </a:custGeom>
            <a:ln w="8382">
              <a:solidFill>
                <a:srgbClr val="FFC000"/>
              </a:solidFill>
            </a:ln>
          </p:spPr>
          <p:txBody>
            <a:bodyPr wrap="square" lIns="0" tIns="0" rIns="0" bIns="0" rtlCol="0"/>
            <a:lstStyle/>
            <a:p>
              <a:endParaRPr sz="2182"/>
            </a:p>
          </p:txBody>
        </p:sp>
        <p:sp>
          <p:nvSpPr>
            <p:cNvPr id="36" name="object 36"/>
            <p:cNvSpPr/>
            <p:nvPr/>
          </p:nvSpPr>
          <p:spPr>
            <a:xfrm>
              <a:off x="5162549" y="2737104"/>
              <a:ext cx="17145" cy="67310"/>
            </a:xfrm>
            <a:custGeom>
              <a:avLst/>
              <a:gdLst/>
              <a:ahLst/>
              <a:cxnLst/>
              <a:rect l="l" t="t" r="r" b="b"/>
              <a:pathLst>
                <a:path w="17145" h="67310">
                  <a:moveTo>
                    <a:pt x="0" y="0"/>
                  </a:moveTo>
                  <a:lnTo>
                    <a:pt x="0" y="67056"/>
                  </a:lnTo>
                  <a:lnTo>
                    <a:pt x="762" y="67056"/>
                  </a:lnTo>
                  <a:lnTo>
                    <a:pt x="1524" y="67056"/>
                  </a:lnTo>
                  <a:lnTo>
                    <a:pt x="2286" y="67056"/>
                  </a:lnTo>
                  <a:lnTo>
                    <a:pt x="7620" y="67056"/>
                  </a:lnTo>
                  <a:lnTo>
                    <a:pt x="12192" y="66294"/>
                  </a:lnTo>
                  <a:lnTo>
                    <a:pt x="13716" y="63246"/>
                  </a:lnTo>
                  <a:lnTo>
                    <a:pt x="16002" y="60960"/>
                  </a:lnTo>
                  <a:lnTo>
                    <a:pt x="16764" y="54864"/>
                  </a:lnTo>
                  <a:lnTo>
                    <a:pt x="16764" y="44196"/>
                  </a:lnTo>
                  <a:lnTo>
                    <a:pt x="16764" y="20574"/>
                  </a:lnTo>
                  <a:lnTo>
                    <a:pt x="16764" y="11429"/>
                  </a:lnTo>
                  <a:lnTo>
                    <a:pt x="16002" y="6095"/>
                  </a:lnTo>
                  <a:lnTo>
                    <a:pt x="13716" y="3809"/>
                  </a:lnTo>
                  <a:lnTo>
                    <a:pt x="10668" y="1523"/>
                  </a:lnTo>
                  <a:lnTo>
                    <a:pt x="6858" y="0"/>
                  </a:lnTo>
                  <a:lnTo>
                    <a:pt x="0" y="0"/>
                  </a:lnTo>
                  <a:close/>
                </a:path>
              </a:pathLst>
            </a:custGeom>
            <a:ln w="8382">
              <a:solidFill>
                <a:srgbClr val="FFC000"/>
              </a:solidFill>
            </a:ln>
          </p:spPr>
          <p:txBody>
            <a:bodyPr wrap="square" lIns="0" tIns="0" rIns="0" bIns="0" rtlCol="0"/>
            <a:lstStyle/>
            <a:p>
              <a:endParaRPr sz="2182"/>
            </a:p>
          </p:txBody>
        </p:sp>
        <p:sp>
          <p:nvSpPr>
            <p:cNvPr id="37" name="object 37"/>
            <p:cNvSpPr/>
            <p:nvPr/>
          </p:nvSpPr>
          <p:spPr>
            <a:xfrm>
              <a:off x="5492495" y="2679954"/>
              <a:ext cx="184785" cy="299720"/>
            </a:xfrm>
            <a:custGeom>
              <a:avLst/>
              <a:gdLst/>
              <a:ahLst/>
              <a:cxnLst/>
              <a:rect l="l" t="t" r="r" b="b"/>
              <a:pathLst>
                <a:path w="184785" h="299719">
                  <a:moveTo>
                    <a:pt x="0" y="0"/>
                  </a:moveTo>
                  <a:lnTo>
                    <a:pt x="79248" y="0"/>
                  </a:lnTo>
                  <a:lnTo>
                    <a:pt x="124146" y="3536"/>
                  </a:lnTo>
                  <a:lnTo>
                    <a:pt x="160270" y="21419"/>
                  </a:lnTo>
                  <a:lnTo>
                    <a:pt x="178236" y="68722"/>
                  </a:lnTo>
                  <a:lnTo>
                    <a:pt x="179070" y="86867"/>
                  </a:lnTo>
                  <a:lnTo>
                    <a:pt x="178498" y="99464"/>
                  </a:lnTo>
                  <a:lnTo>
                    <a:pt x="157829" y="134016"/>
                  </a:lnTo>
                  <a:lnTo>
                    <a:pt x="139446" y="137922"/>
                  </a:lnTo>
                  <a:lnTo>
                    <a:pt x="150709" y="140350"/>
                  </a:lnTo>
                  <a:lnTo>
                    <a:pt x="182022" y="174593"/>
                  </a:lnTo>
                  <a:lnTo>
                    <a:pt x="184404" y="200405"/>
                  </a:lnTo>
                  <a:lnTo>
                    <a:pt x="184404" y="227076"/>
                  </a:lnTo>
                  <a:lnTo>
                    <a:pt x="176784" y="272796"/>
                  </a:lnTo>
                  <a:lnTo>
                    <a:pt x="144053" y="296572"/>
                  </a:lnTo>
                  <a:lnTo>
                    <a:pt x="91440" y="299466"/>
                  </a:lnTo>
                  <a:lnTo>
                    <a:pt x="0" y="299466"/>
                  </a:lnTo>
                  <a:lnTo>
                    <a:pt x="0" y="0"/>
                  </a:lnTo>
                  <a:close/>
                </a:path>
              </a:pathLst>
            </a:custGeom>
            <a:ln w="8382">
              <a:solidFill>
                <a:srgbClr val="FFC000"/>
              </a:solidFill>
            </a:ln>
          </p:spPr>
          <p:txBody>
            <a:bodyPr wrap="square" lIns="0" tIns="0" rIns="0" bIns="0" rtlCol="0"/>
            <a:lstStyle/>
            <a:p>
              <a:endParaRPr sz="2182"/>
            </a:p>
          </p:txBody>
        </p:sp>
        <p:sp>
          <p:nvSpPr>
            <p:cNvPr id="38" name="object 38"/>
            <p:cNvSpPr/>
            <p:nvPr/>
          </p:nvSpPr>
          <p:spPr>
            <a:xfrm>
              <a:off x="5269229" y="2679954"/>
              <a:ext cx="139700" cy="299720"/>
            </a:xfrm>
            <a:custGeom>
              <a:avLst/>
              <a:gdLst/>
              <a:ahLst/>
              <a:cxnLst/>
              <a:rect l="l" t="t" r="r" b="b"/>
              <a:pathLst>
                <a:path w="139700" h="299719">
                  <a:moveTo>
                    <a:pt x="0" y="0"/>
                  </a:moveTo>
                  <a:lnTo>
                    <a:pt x="134112" y="0"/>
                  </a:lnTo>
                  <a:lnTo>
                    <a:pt x="134112" y="66293"/>
                  </a:lnTo>
                  <a:lnTo>
                    <a:pt x="83058" y="66294"/>
                  </a:lnTo>
                  <a:lnTo>
                    <a:pt x="83058" y="114300"/>
                  </a:lnTo>
                  <a:lnTo>
                    <a:pt x="131064" y="114300"/>
                  </a:lnTo>
                  <a:lnTo>
                    <a:pt x="131064" y="176784"/>
                  </a:lnTo>
                  <a:lnTo>
                    <a:pt x="83058" y="176784"/>
                  </a:lnTo>
                  <a:lnTo>
                    <a:pt x="83058" y="233934"/>
                  </a:lnTo>
                  <a:lnTo>
                    <a:pt x="139446" y="233934"/>
                  </a:lnTo>
                  <a:lnTo>
                    <a:pt x="139446" y="299466"/>
                  </a:lnTo>
                  <a:lnTo>
                    <a:pt x="0" y="299466"/>
                  </a:lnTo>
                  <a:lnTo>
                    <a:pt x="0" y="0"/>
                  </a:lnTo>
                  <a:close/>
                </a:path>
              </a:pathLst>
            </a:custGeom>
            <a:ln w="8382">
              <a:solidFill>
                <a:srgbClr val="FFC000"/>
              </a:solidFill>
            </a:ln>
          </p:spPr>
          <p:txBody>
            <a:bodyPr wrap="square" lIns="0" tIns="0" rIns="0" bIns="0" rtlCol="0"/>
            <a:lstStyle/>
            <a:p>
              <a:endParaRPr sz="2182"/>
            </a:p>
          </p:txBody>
        </p:sp>
        <p:sp>
          <p:nvSpPr>
            <p:cNvPr id="39" name="object 39"/>
            <p:cNvSpPr/>
            <p:nvPr/>
          </p:nvSpPr>
          <p:spPr>
            <a:xfrm>
              <a:off x="5079491" y="2679954"/>
              <a:ext cx="171450" cy="299720"/>
            </a:xfrm>
            <a:custGeom>
              <a:avLst/>
              <a:gdLst/>
              <a:ahLst/>
              <a:cxnLst/>
              <a:rect l="l" t="t" r="r" b="b"/>
              <a:pathLst>
                <a:path w="171450" h="299719">
                  <a:moveTo>
                    <a:pt x="0" y="0"/>
                  </a:moveTo>
                  <a:lnTo>
                    <a:pt x="80010" y="0"/>
                  </a:lnTo>
                  <a:lnTo>
                    <a:pt x="119657" y="2893"/>
                  </a:lnTo>
                  <a:lnTo>
                    <a:pt x="156210" y="20573"/>
                  </a:lnTo>
                  <a:lnTo>
                    <a:pt x="170497" y="61340"/>
                  </a:lnTo>
                  <a:lnTo>
                    <a:pt x="171450" y="85343"/>
                  </a:lnTo>
                  <a:lnTo>
                    <a:pt x="171450" y="111252"/>
                  </a:lnTo>
                  <a:lnTo>
                    <a:pt x="165354" y="153162"/>
                  </a:lnTo>
                  <a:lnTo>
                    <a:pt x="133469" y="177938"/>
                  </a:lnTo>
                  <a:lnTo>
                    <a:pt x="99822" y="182118"/>
                  </a:lnTo>
                  <a:lnTo>
                    <a:pt x="83058" y="182118"/>
                  </a:lnTo>
                  <a:lnTo>
                    <a:pt x="83058" y="299466"/>
                  </a:lnTo>
                  <a:lnTo>
                    <a:pt x="0" y="299466"/>
                  </a:lnTo>
                  <a:lnTo>
                    <a:pt x="0" y="0"/>
                  </a:lnTo>
                  <a:close/>
                </a:path>
              </a:pathLst>
            </a:custGeom>
            <a:ln w="8382">
              <a:solidFill>
                <a:srgbClr val="FFC000"/>
              </a:solidFill>
            </a:ln>
          </p:spPr>
          <p:txBody>
            <a:bodyPr wrap="square" lIns="0" tIns="0" rIns="0" bIns="0" rtlCol="0"/>
            <a:lstStyle/>
            <a:p>
              <a:endParaRPr sz="2182"/>
            </a:p>
          </p:txBody>
        </p:sp>
        <p:sp>
          <p:nvSpPr>
            <p:cNvPr id="40" name="object 40"/>
            <p:cNvSpPr/>
            <p:nvPr/>
          </p:nvSpPr>
          <p:spPr>
            <a:xfrm>
              <a:off x="4882895" y="2679954"/>
              <a:ext cx="186690" cy="299720"/>
            </a:xfrm>
            <a:custGeom>
              <a:avLst/>
              <a:gdLst/>
              <a:ahLst/>
              <a:cxnLst/>
              <a:rect l="l" t="t" r="r" b="b"/>
              <a:pathLst>
                <a:path w="186689" h="299719">
                  <a:moveTo>
                    <a:pt x="0" y="0"/>
                  </a:moveTo>
                  <a:lnTo>
                    <a:pt x="76962" y="0"/>
                  </a:lnTo>
                  <a:lnTo>
                    <a:pt x="84070" y="40588"/>
                  </a:lnTo>
                  <a:lnTo>
                    <a:pt x="92285" y="98047"/>
                  </a:lnTo>
                  <a:lnTo>
                    <a:pt x="92964" y="115062"/>
                  </a:lnTo>
                  <a:lnTo>
                    <a:pt x="94845" y="91618"/>
                  </a:lnTo>
                  <a:lnTo>
                    <a:pt x="98298" y="64674"/>
                  </a:lnTo>
                  <a:lnTo>
                    <a:pt x="103465" y="34159"/>
                  </a:lnTo>
                  <a:lnTo>
                    <a:pt x="110489" y="0"/>
                  </a:lnTo>
                  <a:lnTo>
                    <a:pt x="186690" y="0"/>
                  </a:lnTo>
                  <a:lnTo>
                    <a:pt x="131064" y="190500"/>
                  </a:lnTo>
                  <a:lnTo>
                    <a:pt x="131064" y="299466"/>
                  </a:lnTo>
                  <a:lnTo>
                    <a:pt x="53340" y="299466"/>
                  </a:lnTo>
                  <a:lnTo>
                    <a:pt x="53340" y="190500"/>
                  </a:lnTo>
                  <a:lnTo>
                    <a:pt x="0" y="0"/>
                  </a:lnTo>
                  <a:close/>
                </a:path>
              </a:pathLst>
            </a:custGeom>
            <a:ln w="8382">
              <a:solidFill>
                <a:srgbClr val="FFC000"/>
              </a:solidFill>
            </a:ln>
          </p:spPr>
          <p:txBody>
            <a:bodyPr wrap="square" lIns="0" tIns="0" rIns="0" bIns="0" rtlCol="0"/>
            <a:lstStyle/>
            <a:p>
              <a:endParaRPr sz="2182"/>
            </a:p>
          </p:txBody>
        </p:sp>
        <p:sp>
          <p:nvSpPr>
            <p:cNvPr id="41" name="object 41"/>
            <p:cNvSpPr/>
            <p:nvPr/>
          </p:nvSpPr>
          <p:spPr>
            <a:xfrm>
              <a:off x="4703825" y="2679954"/>
              <a:ext cx="173990" cy="299720"/>
            </a:xfrm>
            <a:custGeom>
              <a:avLst/>
              <a:gdLst/>
              <a:ahLst/>
              <a:cxnLst/>
              <a:rect l="l" t="t" r="r" b="b"/>
              <a:pathLst>
                <a:path w="173989" h="299719">
                  <a:moveTo>
                    <a:pt x="0" y="0"/>
                  </a:moveTo>
                  <a:lnTo>
                    <a:pt x="173736" y="0"/>
                  </a:lnTo>
                  <a:lnTo>
                    <a:pt x="173736" y="66293"/>
                  </a:lnTo>
                  <a:lnTo>
                    <a:pt x="128778" y="66293"/>
                  </a:lnTo>
                  <a:lnTo>
                    <a:pt x="128778" y="299466"/>
                  </a:lnTo>
                  <a:lnTo>
                    <a:pt x="44958" y="299466"/>
                  </a:lnTo>
                  <a:lnTo>
                    <a:pt x="44958" y="66294"/>
                  </a:lnTo>
                  <a:lnTo>
                    <a:pt x="0" y="66294"/>
                  </a:lnTo>
                  <a:lnTo>
                    <a:pt x="0" y="0"/>
                  </a:lnTo>
                  <a:close/>
                </a:path>
              </a:pathLst>
            </a:custGeom>
            <a:ln w="8382">
              <a:solidFill>
                <a:srgbClr val="FFC000"/>
              </a:solidFill>
            </a:ln>
          </p:spPr>
          <p:txBody>
            <a:bodyPr wrap="square" lIns="0" tIns="0" rIns="0" bIns="0" rtlCol="0"/>
            <a:lstStyle/>
            <a:p>
              <a:endParaRPr sz="2182"/>
            </a:p>
          </p:txBody>
        </p:sp>
      </p:grpSp>
      <p:sp>
        <p:nvSpPr>
          <p:cNvPr id="42" name="object 42"/>
          <p:cNvSpPr txBox="1"/>
          <p:nvPr/>
        </p:nvSpPr>
        <p:spPr>
          <a:xfrm>
            <a:off x="661631" y="1270770"/>
            <a:ext cx="10927388" cy="488423"/>
          </a:xfrm>
          <a:prstGeom prst="rect">
            <a:avLst/>
          </a:prstGeom>
        </p:spPr>
        <p:txBody>
          <a:bodyPr vert="horz" wrap="square" lIns="0" tIns="14624" rIns="0" bIns="0" rtlCol="0">
            <a:spAutoFit/>
          </a:bodyPr>
          <a:lstStyle/>
          <a:p>
            <a:pPr marL="15394" marR="6157">
              <a:lnSpc>
                <a:spcPct val="101499"/>
              </a:lnSpc>
              <a:spcBef>
                <a:spcPts val="116"/>
              </a:spcBef>
            </a:pPr>
            <a:r>
              <a:rPr sz="1576" b="1">
                <a:latin typeface="Arial Narrow"/>
                <a:cs typeface="Arial Narrow"/>
              </a:rPr>
              <a:t>Soils </a:t>
            </a:r>
            <a:r>
              <a:rPr sz="1576" b="1" spc="6">
                <a:latin typeface="Arial Narrow"/>
                <a:cs typeface="Arial Narrow"/>
              </a:rPr>
              <a:t>can be </a:t>
            </a:r>
            <a:r>
              <a:rPr sz="1576" b="1">
                <a:latin typeface="Arial Narrow"/>
                <a:cs typeface="Arial Narrow"/>
              </a:rPr>
              <a:t>classified </a:t>
            </a:r>
            <a:r>
              <a:rPr sz="1576" b="1" spc="6">
                <a:latin typeface="Arial Narrow"/>
                <a:cs typeface="Arial Narrow"/>
              </a:rPr>
              <a:t>as </a:t>
            </a:r>
            <a:r>
              <a:rPr sz="1576" b="1" spc="-19">
                <a:latin typeface="Arial Narrow"/>
                <a:cs typeface="Arial Narrow"/>
              </a:rPr>
              <a:t>Type </a:t>
            </a:r>
            <a:r>
              <a:rPr sz="1576" b="1" spc="6">
                <a:latin typeface="Arial Narrow"/>
                <a:cs typeface="Arial Narrow"/>
              </a:rPr>
              <a:t>A, </a:t>
            </a:r>
            <a:r>
              <a:rPr sz="1576" b="1" spc="-19">
                <a:latin typeface="Arial Narrow"/>
                <a:cs typeface="Arial Narrow"/>
              </a:rPr>
              <a:t>Type </a:t>
            </a:r>
            <a:r>
              <a:rPr sz="1576" b="1" spc="6">
                <a:latin typeface="Arial Narrow"/>
                <a:cs typeface="Arial Narrow"/>
              </a:rPr>
              <a:t>B, or </a:t>
            </a:r>
            <a:r>
              <a:rPr sz="1576" b="1" spc="-19">
                <a:latin typeface="Arial Narrow"/>
                <a:cs typeface="Arial Narrow"/>
              </a:rPr>
              <a:t>Type </a:t>
            </a:r>
            <a:r>
              <a:rPr sz="1576" b="1" spc="6">
                <a:latin typeface="Arial Narrow"/>
                <a:cs typeface="Arial Narrow"/>
              </a:rPr>
              <a:t>C. </a:t>
            </a:r>
            <a:r>
              <a:rPr sz="1576" b="1" spc="-19">
                <a:latin typeface="Arial Narrow"/>
                <a:cs typeface="Arial Narrow"/>
              </a:rPr>
              <a:t>Type </a:t>
            </a:r>
            <a:r>
              <a:rPr sz="1576" b="1" spc="12">
                <a:latin typeface="Arial Narrow"/>
                <a:cs typeface="Arial Narrow"/>
              </a:rPr>
              <a:t>A </a:t>
            </a:r>
            <a:r>
              <a:rPr sz="1576" b="1">
                <a:latin typeface="Arial Narrow"/>
                <a:cs typeface="Arial Narrow"/>
              </a:rPr>
              <a:t>soil is the </a:t>
            </a:r>
            <a:r>
              <a:rPr sz="1576" b="1" spc="6">
                <a:latin typeface="Arial Narrow"/>
                <a:cs typeface="Arial Narrow"/>
              </a:rPr>
              <a:t>most </a:t>
            </a:r>
            <a:r>
              <a:rPr sz="1576" b="1">
                <a:latin typeface="Arial Narrow"/>
                <a:cs typeface="Arial Narrow"/>
              </a:rPr>
              <a:t>stable soil in </a:t>
            </a:r>
            <a:r>
              <a:rPr sz="1576" b="1" spc="6">
                <a:latin typeface="Arial Narrow"/>
                <a:cs typeface="Arial Narrow"/>
              </a:rPr>
              <a:t>which to </a:t>
            </a:r>
            <a:r>
              <a:rPr sz="1576" b="1">
                <a:latin typeface="Arial Narrow"/>
                <a:cs typeface="Arial Narrow"/>
              </a:rPr>
              <a:t>excavate. </a:t>
            </a:r>
            <a:r>
              <a:rPr sz="1576" b="1" spc="-19">
                <a:latin typeface="Arial Narrow"/>
                <a:cs typeface="Arial Narrow"/>
              </a:rPr>
              <a:t>Type </a:t>
            </a:r>
            <a:r>
              <a:rPr sz="1576" b="1" spc="12">
                <a:latin typeface="Arial Narrow"/>
                <a:cs typeface="Arial Narrow"/>
              </a:rPr>
              <a:t>C </a:t>
            </a:r>
            <a:r>
              <a:rPr sz="1576" b="1">
                <a:latin typeface="Arial Narrow"/>
                <a:cs typeface="Arial Narrow"/>
              </a:rPr>
              <a:t>is the </a:t>
            </a:r>
            <a:r>
              <a:rPr sz="1576" b="1" spc="6">
                <a:latin typeface="Arial Narrow"/>
                <a:cs typeface="Arial Narrow"/>
              </a:rPr>
              <a:t>least </a:t>
            </a:r>
            <a:r>
              <a:rPr sz="1576" b="1">
                <a:latin typeface="Arial Narrow"/>
                <a:cs typeface="Arial Narrow"/>
              </a:rPr>
              <a:t>stable soil. </a:t>
            </a:r>
            <a:r>
              <a:rPr sz="1576" b="1" spc="6">
                <a:latin typeface="Arial Narrow"/>
                <a:cs typeface="Arial Narrow"/>
              </a:rPr>
              <a:t> </a:t>
            </a:r>
            <a:r>
              <a:rPr sz="1576" b="1">
                <a:latin typeface="Arial Narrow"/>
                <a:cs typeface="Arial Narrow"/>
              </a:rPr>
              <a:t>It's</a:t>
            </a:r>
            <a:r>
              <a:rPr sz="1576" b="1" spc="-6">
                <a:latin typeface="Arial Narrow"/>
                <a:cs typeface="Arial Narrow"/>
              </a:rPr>
              <a:t> </a:t>
            </a:r>
            <a:r>
              <a:rPr sz="1576" b="1">
                <a:latin typeface="Arial Narrow"/>
                <a:cs typeface="Arial Narrow"/>
              </a:rPr>
              <a:t>important</a:t>
            </a:r>
            <a:r>
              <a:rPr sz="1576" b="1" spc="6">
                <a:latin typeface="Arial Narrow"/>
                <a:cs typeface="Arial Narrow"/>
              </a:rPr>
              <a:t> to</a:t>
            </a:r>
            <a:r>
              <a:rPr sz="1576" b="1" spc="-6">
                <a:latin typeface="Arial Narrow"/>
                <a:cs typeface="Arial Narrow"/>
              </a:rPr>
              <a:t> </a:t>
            </a:r>
            <a:r>
              <a:rPr sz="1576" b="1" spc="6">
                <a:latin typeface="Arial Narrow"/>
                <a:cs typeface="Arial Narrow"/>
              </a:rPr>
              <a:t>remember</a:t>
            </a:r>
            <a:r>
              <a:rPr sz="1576" b="1" spc="-6">
                <a:latin typeface="Arial Narrow"/>
                <a:cs typeface="Arial Narrow"/>
              </a:rPr>
              <a:t> </a:t>
            </a:r>
            <a:r>
              <a:rPr sz="1576" b="1">
                <a:latin typeface="Arial Narrow"/>
                <a:cs typeface="Arial Narrow"/>
              </a:rPr>
              <a:t>that</a:t>
            </a:r>
            <a:r>
              <a:rPr sz="1576" b="1" spc="-6">
                <a:latin typeface="Arial Narrow"/>
                <a:cs typeface="Arial Narrow"/>
              </a:rPr>
              <a:t> </a:t>
            </a:r>
            <a:r>
              <a:rPr sz="1576" b="1" spc="6">
                <a:latin typeface="Arial Narrow"/>
                <a:cs typeface="Arial Narrow"/>
              </a:rPr>
              <a:t>a</a:t>
            </a:r>
            <a:r>
              <a:rPr sz="1576" b="1">
                <a:latin typeface="Arial Narrow"/>
                <a:cs typeface="Arial Narrow"/>
              </a:rPr>
              <a:t> trench</a:t>
            </a:r>
            <a:r>
              <a:rPr sz="1576" b="1" spc="-6">
                <a:latin typeface="Arial Narrow"/>
                <a:cs typeface="Arial Narrow"/>
              </a:rPr>
              <a:t> </a:t>
            </a:r>
            <a:r>
              <a:rPr sz="1576" b="1" spc="6">
                <a:latin typeface="Arial Narrow"/>
                <a:cs typeface="Arial Narrow"/>
              </a:rPr>
              <a:t>can be</a:t>
            </a:r>
            <a:r>
              <a:rPr sz="1576" b="1">
                <a:latin typeface="Arial Narrow"/>
                <a:cs typeface="Arial Narrow"/>
              </a:rPr>
              <a:t> cut through</a:t>
            </a:r>
            <a:r>
              <a:rPr sz="1576" b="1" spc="6">
                <a:latin typeface="Arial Narrow"/>
                <a:cs typeface="Arial Narrow"/>
              </a:rPr>
              <a:t> more</a:t>
            </a:r>
            <a:r>
              <a:rPr sz="1576" b="1">
                <a:latin typeface="Arial Narrow"/>
                <a:cs typeface="Arial Narrow"/>
              </a:rPr>
              <a:t> than </a:t>
            </a:r>
            <a:r>
              <a:rPr sz="1576" b="1" spc="6">
                <a:latin typeface="Arial Narrow"/>
                <a:cs typeface="Arial Narrow"/>
              </a:rPr>
              <a:t>one</a:t>
            </a:r>
            <a:r>
              <a:rPr sz="1576" b="1">
                <a:latin typeface="Arial Narrow"/>
                <a:cs typeface="Arial Narrow"/>
              </a:rPr>
              <a:t> type </a:t>
            </a:r>
            <a:r>
              <a:rPr sz="1576" b="1" spc="6">
                <a:latin typeface="Arial Narrow"/>
                <a:cs typeface="Arial Narrow"/>
              </a:rPr>
              <a:t>of </a:t>
            </a:r>
            <a:r>
              <a:rPr sz="1576" b="1">
                <a:latin typeface="Arial Narrow"/>
                <a:cs typeface="Arial Narrow"/>
              </a:rPr>
              <a:t>soil.</a:t>
            </a:r>
            <a:endParaRPr sz="1576">
              <a:latin typeface="Arial Narrow"/>
              <a:cs typeface="Arial Narrow"/>
            </a:endParaRPr>
          </a:p>
        </p:txBody>
      </p:sp>
      <p:sp>
        <p:nvSpPr>
          <p:cNvPr id="44" name="TextBox 43">
            <a:extLst>
              <a:ext uri="{FF2B5EF4-FFF2-40B4-BE49-F238E27FC236}">
                <a16:creationId xmlns:a16="http://schemas.microsoft.com/office/drawing/2014/main" id="{9DDF92C2-0609-EDD2-5E7E-F8FEA261B45D}"/>
              </a:ext>
            </a:extLst>
          </p:cNvPr>
          <p:cNvSpPr txBox="1"/>
          <p:nvPr/>
        </p:nvSpPr>
        <p:spPr>
          <a:xfrm>
            <a:off x="2532425" y="5983009"/>
            <a:ext cx="7127149" cy="461665"/>
          </a:xfrm>
          <a:prstGeom prst="rect">
            <a:avLst/>
          </a:prstGeom>
          <a:noFill/>
        </p:spPr>
        <p:txBody>
          <a:bodyPr wrap="square" rtlCol="0">
            <a:spAutoFit/>
          </a:bodyPr>
          <a:lstStyle/>
          <a:p>
            <a:pPr algn="ctr"/>
            <a:r>
              <a:rPr lang="en-US" sz="2400" b="1">
                <a:latin typeface="Aptos" panose="020B0004020202020204" pitchFamily="34" charset="0"/>
              </a:rPr>
              <a:t>Excavation and Trenching Training</a:t>
            </a:r>
          </a:p>
        </p:txBody>
      </p:sp>
      <p:pic>
        <p:nvPicPr>
          <p:cNvPr id="45" name="Picture 44">
            <a:extLst>
              <a:ext uri="{FF2B5EF4-FFF2-40B4-BE49-F238E27FC236}">
                <a16:creationId xmlns:a16="http://schemas.microsoft.com/office/drawing/2014/main" id="{86618945-0DB7-4A8D-CAE8-B5AE88B4A8B2}"/>
              </a:ext>
            </a:extLst>
          </p:cNvPr>
          <p:cNvPicPr>
            <a:picLocks noChangeAspect="1" noChangeArrowheads="1"/>
          </p:cNvPicPr>
          <p:nvPr/>
        </p:nvPicPr>
        <p:blipFill>
          <a:blip r:embed="rId6"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9602388"/>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82445F13-21A4-923E-20A5-8079C39017B0}"/>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3CDC2E8F-6454-C790-4426-7D192972B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ign with a black tube&#10;&#10;Description automatically generated">
            <a:extLst>
              <a:ext uri="{FF2B5EF4-FFF2-40B4-BE49-F238E27FC236}">
                <a16:creationId xmlns:a16="http://schemas.microsoft.com/office/drawing/2014/main" id="{E015B3F1-5D01-511A-6B5B-94616FE63DFD}"/>
              </a:ext>
            </a:extLst>
          </p:cNvPr>
          <p:cNvPicPr>
            <a:picLocks noChangeAspect="1"/>
          </p:cNvPicPr>
          <p:nvPr/>
        </p:nvPicPr>
        <p:blipFill rotWithShape="1">
          <a:blip r:embed="rId2" cstate="screen">
            <a:alphaModFix amt="50000"/>
            <a:extLst>
              <a:ext uri="{28A0092B-C50C-407E-A947-70E740481C1C}">
                <a14:useLocalDpi xmlns:a14="http://schemas.microsoft.com/office/drawing/2010/main"/>
              </a:ext>
            </a:extLst>
          </a:blip>
          <a:srcRect/>
          <a:stretch>
            <a:fillRect/>
          </a:stretch>
        </p:blipFill>
        <p:spPr>
          <a:xfrm>
            <a:off x="20" y="-51793"/>
            <a:ext cx="12191980" cy="6857999"/>
          </a:xfrm>
          <a:prstGeom prst="rect">
            <a:avLst/>
          </a:prstGeom>
          <a:scene3d>
            <a:camera prst="perspectiveContrastingLeftFacing">
              <a:rot lat="300000" lon="19800000" rev="0"/>
            </a:camera>
            <a:lightRig rig="threePt" dir="t">
              <a:rot lat="0" lon="0" rev="2700000"/>
            </a:lightRig>
          </a:scene3d>
          <a:sp3d>
            <a:bevelT w="63500" h="50800"/>
          </a:sp3d>
        </p:spPr>
      </p:pic>
      <p:sp>
        <p:nvSpPr>
          <p:cNvPr id="5" name="TextBox 4">
            <a:extLst>
              <a:ext uri="{FF2B5EF4-FFF2-40B4-BE49-F238E27FC236}">
                <a16:creationId xmlns:a16="http://schemas.microsoft.com/office/drawing/2014/main" id="{1F12191E-9CFA-57B6-F971-6E148147982E}"/>
              </a:ext>
            </a:extLst>
          </p:cNvPr>
          <p:cNvSpPr txBox="1"/>
          <p:nvPr/>
        </p:nvSpPr>
        <p:spPr>
          <a:xfrm>
            <a:off x="-202447" y="3014428"/>
            <a:ext cx="12191979" cy="1489542"/>
          </a:xfrm>
          <a:prstGeom prst="rect">
            <a:avLst/>
          </a:prstGeom>
        </p:spPr>
        <p:txBody>
          <a:bodyPr vert="horz" lIns="91440" tIns="45720" rIns="91440" bIns="45720" rtlCol="0" anchor="b">
            <a:normAutofit fontScale="77500" lnSpcReduction="20000"/>
          </a:bodyPr>
          <a:lstStyle/>
          <a:p>
            <a:pPr algn="ctr">
              <a:lnSpc>
                <a:spcPct val="90000"/>
              </a:lnSpc>
              <a:spcBef>
                <a:spcPct val="0"/>
              </a:spcBef>
              <a:spcAft>
                <a:spcPts val="600"/>
              </a:spcAft>
            </a:pPr>
            <a:r>
              <a:rPr lang="en-US" sz="8000" b="1">
                <a:solidFill>
                  <a:srgbClr val="FFFFFF"/>
                </a:solidFill>
                <a:latin typeface="+mj-lt"/>
                <a:ea typeface="+mj-ea"/>
                <a:cs typeface="+mj-cs"/>
              </a:rPr>
              <a:t>Workers Rights and Responsibilities</a:t>
            </a:r>
          </a:p>
        </p:txBody>
      </p:sp>
    </p:spTree>
    <p:extLst>
      <p:ext uri="{BB962C8B-B14F-4D97-AF65-F5344CB8AC3E}">
        <p14:creationId xmlns:p14="http://schemas.microsoft.com/office/powerpoint/2010/main" val="26560555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screen">
            <a:extLst>
              <a:ext uri="{28A0092B-C50C-407E-A947-70E740481C1C}">
                <a14:useLocalDpi xmlns:a14="http://schemas.microsoft.com/office/drawing/2010/main"/>
              </a:ext>
            </a:extLst>
          </a:blip>
          <a:stretch>
            <a:fillRect/>
          </a:stretch>
        </p:blipFill>
        <p:spPr>
          <a:xfrm>
            <a:off x="2921461" y="483525"/>
            <a:ext cx="6369396" cy="645620"/>
          </a:xfrm>
          <a:prstGeom prst="rect">
            <a:avLst/>
          </a:prstGeom>
        </p:spPr>
      </p:pic>
      <p:sp>
        <p:nvSpPr>
          <p:cNvPr id="3" name="object 3"/>
          <p:cNvSpPr txBox="1"/>
          <p:nvPr/>
        </p:nvSpPr>
        <p:spPr>
          <a:xfrm>
            <a:off x="512001" y="4669753"/>
            <a:ext cx="11197551" cy="1107238"/>
          </a:xfrm>
          <a:prstGeom prst="rect">
            <a:avLst/>
          </a:prstGeom>
        </p:spPr>
        <p:txBody>
          <a:bodyPr vert="horz" wrap="square" lIns="0" tIns="13855" rIns="0" bIns="0" rtlCol="0">
            <a:spAutoFit/>
          </a:bodyPr>
          <a:lstStyle/>
          <a:p>
            <a:pPr marL="15394" marR="6157">
              <a:lnSpc>
                <a:spcPct val="101699"/>
              </a:lnSpc>
              <a:spcBef>
                <a:spcPts val="109"/>
              </a:spcBef>
            </a:pPr>
            <a:r>
              <a:rPr sz="1412" b="1">
                <a:latin typeface="Arial Narrow"/>
                <a:cs typeface="Arial Narrow"/>
              </a:rPr>
              <a:t>There</a:t>
            </a:r>
            <a:r>
              <a:rPr sz="1412" b="1" spc="12">
                <a:latin typeface="Arial Narrow"/>
                <a:cs typeface="Arial Narrow"/>
              </a:rPr>
              <a:t> </a:t>
            </a:r>
            <a:r>
              <a:rPr sz="1412" b="1">
                <a:latin typeface="Arial Narrow"/>
                <a:cs typeface="Arial Narrow"/>
              </a:rPr>
              <a:t>are</a:t>
            </a:r>
            <a:r>
              <a:rPr sz="1412" b="1" spc="12">
                <a:latin typeface="Arial Narrow"/>
                <a:cs typeface="Arial Narrow"/>
              </a:rPr>
              <a:t> </a:t>
            </a:r>
            <a:r>
              <a:rPr sz="1412" b="1">
                <a:latin typeface="Arial Narrow"/>
                <a:cs typeface="Arial Narrow"/>
              </a:rPr>
              <a:t>different</a:t>
            </a:r>
            <a:r>
              <a:rPr sz="1412" b="1" spc="19">
                <a:latin typeface="Arial Narrow"/>
                <a:cs typeface="Arial Narrow"/>
              </a:rPr>
              <a:t> </a:t>
            </a:r>
            <a:r>
              <a:rPr sz="1412" b="1">
                <a:latin typeface="Arial Narrow"/>
                <a:cs typeface="Arial Narrow"/>
              </a:rPr>
              <a:t>types</a:t>
            </a:r>
            <a:r>
              <a:rPr sz="1412" b="1" spc="12">
                <a:latin typeface="Arial Narrow"/>
                <a:cs typeface="Arial Narrow"/>
              </a:rPr>
              <a:t> </a:t>
            </a:r>
            <a:r>
              <a:rPr sz="1412" b="1" spc="6">
                <a:latin typeface="Arial Narrow"/>
                <a:cs typeface="Arial Narrow"/>
              </a:rPr>
              <a:t>of</a:t>
            </a:r>
            <a:r>
              <a:rPr sz="1412" b="1" spc="19">
                <a:latin typeface="Arial Narrow"/>
                <a:cs typeface="Arial Narrow"/>
              </a:rPr>
              <a:t> </a:t>
            </a:r>
            <a:r>
              <a:rPr sz="1412" b="1">
                <a:latin typeface="Arial Narrow"/>
                <a:cs typeface="Arial Narrow"/>
              </a:rPr>
              <a:t>protective</a:t>
            </a:r>
            <a:r>
              <a:rPr sz="1412" b="1" spc="12">
                <a:latin typeface="Arial Narrow"/>
                <a:cs typeface="Arial Narrow"/>
              </a:rPr>
              <a:t> </a:t>
            </a:r>
            <a:r>
              <a:rPr sz="1412" b="1">
                <a:latin typeface="Arial Narrow"/>
                <a:cs typeface="Arial Narrow"/>
              </a:rPr>
              <a:t>systems.</a:t>
            </a:r>
            <a:r>
              <a:rPr sz="1412" b="1" spc="6">
                <a:latin typeface="Arial Narrow"/>
                <a:cs typeface="Arial Narrow"/>
              </a:rPr>
              <a:t> </a:t>
            </a:r>
            <a:r>
              <a:rPr sz="1412" b="1">
                <a:latin typeface="Arial Narrow"/>
                <a:cs typeface="Arial Narrow"/>
              </a:rPr>
              <a:t>Sloping</a:t>
            </a:r>
            <a:r>
              <a:rPr sz="1412" b="1" spc="12">
                <a:latin typeface="Arial Narrow"/>
                <a:cs typeface="Arial Narrow"/>
              </a:rPr>
              <a:t> </a:t>
            </a:r>
            <a:r>
              <a:rPr sz="1412" b="1">
                <a:latin typeface="Arial Narrow"/>
                <a:cs typeface="Arial Narrow"/>
              </a:rPr>
              <a:t>involves</a:t>
            </a:r>
            <a:r>
              <a:rPr sz="1412" b="1" spc="6">
                <a:latin typeface="Arial Narrow"/>
                <a:cs typeface="Arial Narrow"/>
              </a:rPr>
              <a:t> </a:t>
            </a:r>
            <a:r>
              <a:rPr sz="1412" b="1">
                <a:latin typeface="Arial Narrow"/>
                <a:cs typeface="Arial Narrow"/>
              </a:rPr>
              <a:t>cutting</a:t>
            </a:r>
            <a:r>
              <a:rPr sz="1412" b="1" spc="6">
                <a:latin typeface="Arial Narrow"/>
                <a:cs typeface="Arial Narrow"/>
              </a:rPr>
              <a:t> back</a:t>
            </a:r>
            <a:r>
              <a:rPr sz="1412" b="1" spc="12">
                <a:latin typeface="Arial Narrow"/>
                <a:cs typeface="Arial Narrow"/>
              </a:rPr>
              <a:t> </a:t>
            </a:r>
            <a:r>
              <a:rPr sz="1412" b="1">
                <a:latin typeface="Arial Narrow"/>
                <a:cs typeface="Arial Narrow"/>
              </a:rPr>
              <a:t>the</a:t>
            </a:r>
            <a:r>
              <a:rPr sz="1412" b="1" spc="6">
                <a:latin typeface="Arial Narrow"/>
                <a:cs typeface="Arial Narrow"/>
              </a:rPr>
              <a:t> </a:t>
            </a:r>
            <a:r>
              <a:rPr sz="1412" b="1">
                <a:latin typeface="Arial Narrow"/>
                <a:cs typeface="Arial Narrow"/>
              </a:rPr>
              <a:t>trench</a:t>
            </a:r>
            <a:r>
              <a:rPr sz="1412" b="1" spc="6">
                <a:latin typeface="Arial Narrow"/>
                <a:cs typeface="Arial Narrow"/>
              </a:rPr>
              <a:t> </a:t>
            </a:r>
            <a:r>
              <a:rPr sz="1412" b="1">
                <a:latin typeface="Arial Narrow"/>
                <a:cs typeface="Arial Narrow"/>
              </a:rPr>
              <a:t>wall</a:t>
            </a:r>
            <a:r>
              <a:rPr sz="1412" b="1" spc="12">
                <a:latin typeface="Arial Narrow"/>
                <a:cs typeface="Arial Narrow"/>
              </a:rPr>
              <a:t> </a:t>
            </a:r>
            <a:r>
              <a:rPr sz="1412" b="1">
                <a:latin typeface="Arial Narrow"/>
                <a:cs typeface="Arial Narrow"/>
              </a:rPr>
              <a:t>at</a:t>
            </a:r>
            <a:r>
              <a:rPr sz="1412" b="1" spc="6">
                <a:latin typeface="Arial Narrow"/>
                <a:cs typeface="Arial Narrow"/>
              </a:rPr>
              <a:t> an</a:t>
            </a:r>
            <a:r>
              <a:rPr sz="1412" b="1" spc="12">
                <a:latin typeface="Arial Narrow"/>
                <a:cs typeface="Arial Narrow"/>
              </a:rPr>
              <a:t> </a:t>
            </a:r>
            <a:r>
              <a:rPr sz="1412" b="1">
                <a:latin typeface="Arial Narrow"/>
                <a:cs typeface="Arial Narrow"/>
              </a:rPr>
              <a:t>angle</a:t>
            </a:r>
            <a:r>
              <a:rPr sz="1412" b="1" spc="6">
                <a:latin typeface="Arial Narrow"/>
                <a:cs typeface="Arial Narrow"/>
              </a:rPr>
              <a:t> </a:t>
            </a:r>
            <a:r>
              <a:rPr sz="1412" b="1">
                <a:latin typeface="Arial Narrow"/>
                <a:cs typeface="Arial Narrow"/>
              </a:rPr>
              <a:t>inclined</a:t>
            </a:r>
            <a:r>
              <a:rPr sz="1412" b="1" spc="12">
                <a:latin typeface="Arial Narrow"/>
                <a:cs typeface="Arial Narrow"/>
              </a:rPr>
              <a:t> </a:t>
            </a:r>
            <a:r>
              <a:rPr sz="1412" b="1" spc="6">
                <a:latin typeface="Arial Narrow"/>
                <a:cs typeface="Arial Narrow"/>
              </a:rPr>
              <a:t>away from</a:t>
            </a:r>
            <a:r>
              <a:rPr sz="1412" b="1" spc="19">
                <a:latin typeface="Arial Narrow"/>
                <a:cs typeface="Arial Narrow"/>
              </a:rPr>
              <a:t> </a:t>
            </a:r>
            <a:r>
              <a:rPr sz="1412" b="1" spc="6">
                <a:latin typeface="Arial Narrow"/>
                <a:cs typeface="Arial Narrow"/>
              </a:rPr>
              <a:t>the</a:t>
            </a:r>
            <a:r>
              <a:rPr sz="1412" b="1" spc="12">
                <a:latin typeface="Arial Narrow"/>
                <a:cs typeface="Arial Narrow"/>
              </a:rPr>
              <a:t> </a:t>
            </a:r>
            <a:r>
              <a:rPr sz="1412" b="1">
                <a:latin typeface="Arial Narrow"/>
                <a:cs typeface="Arial Narrow"/>
              </a:rPr>
              <a:t>excavation. </a:t>
            </a:r>
            <a:r>
              <a:rPr sz="1412" b="1" spc="6">
                <a:latin typeface="Arial Narrow"/>
                <a:cs typeface="Arial Narrow"/>
              </a:rPr>
              <a:t> </a:t>
            </a:r>
            <a:r>
              <a:rPr sz="1412" b="1">
                <a:latin typeface="Arial Narrow"/>
                <a:cs typeface="Arial Narrow"/>
              </a:rPr>
              <a:t>Shoring</a:t>
            </a:r>
            <a:r>
              <a:rPr sz="1412" b="1" spc="6">
                <a:latin typeface="Arial Narrow"/>
                <a:cs typeface="Arial Narrow"/>
              </a:rPr>
              <a:t> </a:t>
            </a:r>
            <a:r>
              <a:rPr sz="1412" b="1">
                <a:latin typeface="Arial Narrow"/>
                <a:cs typeface="Arial Narrow"/>
              </a:rPr>
              <a:t>requires</a:t>
            </a:r>
            <a:r>
              <a:rPr sz="1412" b="1" spc="12">
                <a:latin typeface="Arial Narrow"/>
                <a:cs typeface="Arial Narrow"/>
              </a:rPr>
              <a:t> </a:t>
            </a:r>
            <a:r>
              <a:rPr sz="1412" b="1">
                <a:latin typeface="Arial Narrow"/>
                <a:cs typeface="Arial Narrow"/>
              </a:rPr>
              <a:t>installing</a:t>
            </a:r>
            <a:r>
              <a:rPr sz="1412" b="1" spc="12">
                <a:latin typeface="Arial Narrow"/>
                <a:cs typeface="Arial Narrow"/>
              </a:rPr>
              <a:t> </a:t>
            </a:r>
            <a:r>
              <a:rPr sz="1412" b="1" spc="6">
                <a:latin typeface="Arial Narrow"/>
                <a:cs typeface="Arial Narrow"/>
              </a:rPr>
              <a:t>aluminum</a:t>
            </a:r>
            <a:r>
              <a:rPr sz="1412" b="1" spc="12">
                <a:latin typeface="Arial Narrow"/>
                <a:cs typeface="Arial Narrow"/>
              </a:rPr>
              <a:t> </a:t>
            </a:r>
            <a:r>
              <a:rPr sz="1412" b="1">
                <a:latin typeface="Arial Narrow"/>
                <a:cs typeface="Arial Narrow"/>
              </a:rPr>
              <a:t>hydraulic</a:t>
            </a:r>
            <a:r>
              <a:rPr sz="1412" b="1" spc="12">
                <a:latin typeface="Arial Narrow"/>
                <a:cs typeface="Arial Narrow"/>
              </a:rPr>
              <a:t> </a:t>
            </a:r>
            <a:r>
              <a:rPr sz="1412" b="1" spc="6">
                <a:latin typeface="Arial Narrow"/>
                <a:cs typeface="Arial Narrow"/>
              </a:rPr>
              <a:t>or</a:t>
            </a:r>
            <a:r>
              <a:rPr sz="1412" b="1" spc="12">
                <a:latin typeface="Arial Narrow"/>
                <a:cs typeface="Arial Narrow"/>
              </a:rPr>
              <a:t> </a:t>
            </a:r>
            <a:r>
              <a:rPr sz="1412" b="1">
                <a:latin typeface="Arial Narrow"/>
                <a:cs typeface="Arial Narrow"/>
              </a:rPr>
              <a:t>other</a:t>
            </a:r>
            <a:r>
              <a:rPr sz="1412" b="1" spc="6">
                <a:latin typeface="Arial Narrow"/>
                <a:cs typeface="Arial Narrow"/>
              </a:rPr>
              <a:t> </a:t>
            </a:r>
            <a:r>
              <a:rPr sz="1412" b="1">
                <a:latin typeface="Arial Narrow"/>
                <a:cs typeface="Arial Narrow"/>
              </a:rPr>
              <a:t>types</a:t>
            </a:r>
            <a:r>
              <a:rPr sz="1412" b="1" spc="24">
                <a:latin typeface="Arial Narrow"/>
                <a:cs typeface="Arial Narrow"/>
              </a:rPr>
              <a:t> </a:t>
            </a:r>
            <a:r>
              <a:rPr sz="1412" b="1" spc="6">
                <a:latin typeface="Arial Narrow"/>
                <a:cs typeface="Arial Narrow"/>
              </a:rPr>
              <a:t>of</a:t>
            </a:r>
            <a:r>
              <a:rPr sz="1412" b="1" spc="19">
                <a:latin typeface="Arial Narrow"/>
                <a:cs typeface="Arial Narrow"/>
              </a:rPr>
              <a:t> </a:t>
            </a:r>
            <a:r>
              <a:rPr sz="1412" b="1">
                <a:latin typeface="Arial Narrow"/>
                <a:cs typeface="Arial Narrow"/>
              </a:rPr>
              <a:t>supports</a:t>
            </a:r>
            <a:r>
              <a:rPr sz="1412" b="1" spc="19">
                <a:latin typeface="Arial Narrow"/>
                <a:cs typeface="Arial Narrow"/>
              </a:rPr>
              <a:t> </a:t>
            </a:r>
            <a:r>
              <a:rPr sz="1412" b="1" spc="6">
                <a:latin typeface="Arial Narrow"/>
                <a:cs typeface="Arial Narrow"/>
              </a:rPr>
              <a:t>to</a:t>
            </a:r>
            <a:r>
              <a:rPr sz="1412" b="1" spc="19">
                <a:latin typeface="Arial Narrow"/>
                <a:cs typeface="Arial Narrow"/>
              </a:rPr>
              <a:t> </a:t>
            </a:r>
            <a:r>
              <a:rPr sz="1412" b="1">
                <a:latin typeface="Arial Narrow"/>
                <a:cs typeface="Arial Narrow"/>
              </a:rPr>
              <a:t>prevent</a:t>
            </a:r>
            <a:r>
              <a:rPr sz="1412" b="1" spc="19">
                <a:latin typeface="Arial Narrow"/>
                <a:cs typeface="Arial Narrow"/>
              </a:rPr>
              <a:t> </a:t>
            </a:r>
            <a:r>
              <a:rPr sz="1412" b="1">
                <a:latin typeface="Arial Narrow"/>
                <a:cs typeface="Arial Narrow"/>
              </a:rPr>
              <a:t>soil</a:t>
            </a:r>
            <a:r>
              <a:rPr sz="1412" b="1" spc="19">
                <a:latin typeface="Arial Narrow"/>
                <a:cs typeface="Arial Narrow"/>
              </a:rPr>
              <a:t> </a:t>
            </a:r>
            <a:r>
              <a:rPr sz="1412" b="1" spc="6">
                <a:latin typeface="Arial Narrow"/>
                <a:cs typeface="Arial Narrow"/>
              </a:rPr>
              <a:t>movement</a:t>
            </a:r>
            <a:r>
              <a:rPr sz="1412" b="1" spc="19">
                <a:latin typeface="Arial Narrow"/>
                <a:cs typeface="Arial Narrow"/>
              </a:rPr>
              <a:t> </a:t>
            </a:r>
            <a:r>
              <a:rPr sz="1412" b="1" spc="6">
                <a:latin typeface="Arial Narrow"/>
                <a:cs typeface="Arial Narrow"/>
              </a:rPr>
              <a:t>and</a:t>
            </a:r>
            <a:r>
              <a:rPr sz="1412" b="1" spc="12">
                <a:latin typeface="Arial Narrow"/>
                <a:cs typeface="Arial Narrow"/>
              </a:rPr>
              <a:t> </a:t>
            </a:r>
            <a:r>
              <a:rPr sz="1412" b="1">
                <a:latin typeface="Arial Narrow"/>
                <a:cs typeface="Arial Narrow"/>
              </a:rPr>
              <a:t>cave-ins.</a:t>
            </a:r>
            <a:r>
              <a:rPr sz="1412" b="1" spc="6">
                <a:latin typeface="Arial Narrow"/>
                <a:cs typeface="Arial Narrow"/>
              </a:rPr>
              <a:t> </a:t>
            </a:r>
            <a:r>
              <a:rPr sz="1412" b="1">
                <a:latin typeface="Arial Narrow"/>
                <a:cs typeface="Arial Narrow"/>
              </a:rPr>
              <a:t>Shielding</a:t>
            </a:r>
            <a:r>
              <a:rPr sz="1412" b="1" spc="19">
                <a:latin typeface="Arial Narrow"/>
                <a:cs typeface="Arial Narrow"/>
              </a:rPr>
              <a:t> </a:t>
            </a:r>
            <a:r>
              <a:rPr sz="1412" b="1">
                <a:latin typeface="Arial Narrow"/>
                <a:cs typeface="Arial Narrow"/>
              </a:rPr>
              <a:t>protects</a:t>
            </a:r>
            <a:r>
              <a:rPr sz="1412" b="1" spc="12">
                <a:latin typeface="Arial Narrow"/>
                <a:cs typeface="Arial Narrow"/>
              </a:rPr>
              <a:t> </a:t>
            </a:r>
            <a:r>
              <a:rPr sz="1412" b="1">
                <a:latin typeface="Arial Narrow"/>
                <a:cs typeface="Arial Narrow"/>
              </a:rPr>
              <a:t>workers </a:t>
            </a:r>
            <a:r>
              <a:rPr sz="1412" b="1" spc="6">
                <a:latin typeface="Arial Narrow"/>
                <a:cs typeface="Arial Narrow"/>
              </a:rPr>
              <a:t> by </a:t>
            </a:r>
            <a:r>
              <a:rPr sz="1412" b="1">
                <a:latin typeface="Arial Narrow"/>
                <a:cs typeface="Arial Narrow"/>
              </a:rPr>
              <a:t>using</a:t>
            </a:r>
            <a:r>
              <a:rPr sz="1412" b="1" spc="12">
                <a:latin typeface="Arial Narrow"/>
                <a:cs typeface="Arial Narrow"/>
              </a:rPr>
              <a:t> </a:t>
            </a:r>
            <a:r>
              <a:rPr sz="1412" b="1">
                <a:latin typeface="Arial Narrow"/>
                <a:cs typeface="Arial Narrow"/>
              </a:rPr>
              <a:t>trench</a:t>
            </a:r>
            <a:r>
              <a:rPr sz="1412" b="1" spc="12">
                <a:latin typeface="Arial Narrow"/>
                <a:cs typeface="Arial Narrow"/>
              </a:rPr>
              <a:t> </a:t>
            </a:r>
            <a:r>
              <a:rPr sz="1412" b="1" spc="6">
                <a:latin typeface="Arial Narrow"/>
                <a:cs typeface="Arial Narrow"/>
              </a:rPr>
              <a:t>boxes or</a:t>
            </a:r>
            <a:r>
              <a:rPr sz="1412" b="1" spc="12">
                <a:latin typeface="Arial Narrow"/>
                <a:cs typeface="Arial Narrow"/>
              </a:rPr>
              <a:t> </a:t>
            </a:r>
            <a:r>
              <a:rPr sz="1412" b="1">
                <a:latin typeface="Arial Narrow"/>
                <a:cs typeface="Arial Narrow"/>
              </a:rPr>
              <a:t>other</a:t>
            </a:r>
            <a:r>
              <a:rPr sz="1412" b="1" spc="12">
                <a:latin typeface="Arial Narrow"/>
                <a:cs typeface="Arial Narrow"/>
              </a:rPr>
              <a:t> </a:t>
            </a:r>
            <a:r>
              <a:rPr sz="1412" b="1">
                <a:latin typeface="Arial Narrow"/>
                <a:cs typeface="Arial Narrow"/>
              </a:rPr>
              <a:t>types</a:t>
            </a:r>
            <a:r>
              <a:rPr sz="1412" b="1" spc="6">
                <a:latin typeface="Arial Narrow"/>
                <a:cs typeface="Arial Narrow"/>
              </a:rPr>
              <a:t> of</a:t>
            </a:r>
            <a:r>
              <a:rPr sz="1412" b="1" spc="12">
                <a:latin typeface="Arial Narrow"/>
                <a:cs typeface="Arial Narrow"/>
              </a:rPr>
              <a:t> </a:t>
            </a:r>
            <a:r>
              <a:rPr sz="1412" b="1">
                <a:latin typeface="Arial Narrow"/>
                <a:cs typeface="Arial Narrow"/>
              </a:rPr>
              <a:t>supports</a:t>
            </a:r>
            <a:r>
              <a:rPr sz="1412" b="1" spc="12">
                <a:latin typeface="Arial Narrow"/>
                <a:cs typeface="Arial Narrow"/>
              </a:rPr>
              <a:t> </a:t>
            </a:r>
            <a:r>
              <a:rPr sz="1412" b="1" spc="6">
                <a:latin typeface="Arial Narrow"/>
                <a:cs typeface="Arial Narrow"/>
              </a:rPr>
              <a:t>to </a:t>
            </a:r>
            <a:r>
              <a:rPr sz="1412" b="1">
                <a:latin typeface="Arial Narrow"/>
                <a:cs typeface="Arial Narrow"/>
              </a:rPr>
              <a:t>prevent</a:t>
            </a:r>
            <a:r>
              <a:rPr sz="1412" b="1" spc="12">
                <a:latin typeface="Arial Narrow"/>
                <a:cs typeface="Arial Narrow"/>
              </a:rPr>
              <a:t> </a:t>
            </a:r>
            <a:r>
              <a:rPr sz="1412" b="1">
                <a:latin typeface="Arial Narrow"/>
                <a:cs typeface="Arial Narrow"/>
              </a:rPr>
              <a:t>soil</a:t>
            </a:r>
            <a:r>
              <a:rPr sz="1412" b="1" spc="6">
                <a:latin typeface="Arial Narrow"/>
                <a:cs typeface="Arial Narrow"/>
              </a:rPr>
              <a:t> </a:t>
            </a:r>
            <a:r>
              <a:rPr sz="1412" b="1">
                <a:latin typeface="Arial Narrow"/>
                <a:cs typeface="Arial Narrow"/>
              </a:rPr>
              <a:t>cave-ins. Designing</a:t>
            </a:r>
            <a:r>
              <a:rPr sz="1412" b="1" spc="6">
                <a:latin typeface="Arial Narrow"/>
                <a:cs typeface="Arial Narrow"/>
              </a:rPr>
              <a:t> a </a:t>
            </a:r>
            <a:r>
              <a:rPr sz="1412" b="1">
                <a:latin typeface="Arial Narrow"/>
                <a:cs typeface="Arial Narrow"/>
              </a:rPr>
              <a:t>protective </a:t>
            </a:r>
            <a:r>
              <a:rPr sz="1412" b="1" spc="6">
                <a:latin typeface="Arial Narrow"/>
                <a:cs typeface="Arial Narrow"/>
              </a:rPr>
              <a:t>system can be</a:t>
            </a:r>
            <a:r>
              <a:rPr sz="1412" b="1">
                <a:latin typeface="Arial Narrow"/>
                <a:cs typeface="Arial Narrow"/>
              </a:rPr>
              <a:t> </a:t>
            </a:r>
            <a:r>
              <a:rPr sz="1412" b="1" spc="6">
                <a:latin typeface="Arial Narrow"/>
                <a:cs typeface="Arial Narrow"/>
              </a:rPr>
              <a:t>complex because you </a:t>
            </a:r>
            <a:r>
              <a:rPr sz="1412" b="1">
                <a:latin typeface="Arial Narrow"/>
                <a:cs typeface="Arial Narrow"/>
              </a:rPr>
              <a:t>must </a:t>
            </a:r>
            <a:r>
              <a:rPr sz="1412" b="1" spc="6">
                <a:latin typeface="Arial Narrow"/>
                <a:cs typeface="Arial Narrow"/>
              </a:rPr>
              <a:t> </a:t>
            </a:r>
            <a:r>
              <a:rPr sz="1412" b="1">
                <a:latin typeface="Arial Narrow"/>
                <a:cs typeface="Arial Narrow"/>
              </a:rPr>
              <a:t>consider</a:t>
            </a:r>
            <a:r>
              <a:rPr sz="1412" b="1" spc="6">
                <a:latin typeface="Arial Narrow"/>
                <a:cs typeface="Arial Narrow"/>
              </a:rPr>
              <a:t> many </a:t>
            </a:r>
            <a:r>
              <a:rPr sz="1412" b="1">
                <a:latin typeface="Arial Narrow"/>
                <a:cs typeface="Arial Narrow"/>
              </a:rPr>
              <a:t>factors:</a:t>
            </a:r>
            <a:r>
              <a:rPr sz="1412" b="1" spc="6">
                <a:latin typeface="Arial Narrow"/>
                <a:cs typeface="Arial Narrow"/>
              </a:rPr>
              <a:t> </a:t>
            </a:r>
            <a:r>
              <a:rPr sz="1412" b="1">
                <a:latin typeface="Arial Narrow"/>
                <a:cs typeface="Arial Narrow"/>
              </a:rPr>
              <a:t>soil</a:t>
            </a:r>
            <a:r>
              <a:rPr sz="1412" b="1" spc="6">
                <a:latin typeface="Arial Narrow"/>
                <a:cs typeface="Arial Narrow"/>
              </a:rPr>
              <a:t> </a:t>
            </a:r>
            <a:r>
              <a:rPr sz="1412" b="1">
                <a:latin typeface="Arial Narrow"/>
                <a:cs typeface="Arial Narrow"/>
              </a:rPr>
              <a:t>classification,</a:t>
            </a:r>
            <a:r>
              <a:rPr sz="1412" b="1" spc="6">
                <a:latin typeface="Arial Narrow"/>
                <a:cs typeface="Arial Narrow"/>
              </a:rPr>
              <a:t> </a:t>
            </a:r>
            <a:r>
              <a:rPr sz="1412" b="1">
                <a:latin typeface="Arial Narrow"/>
                <a:cs typeface="Arial Narrow"/>
              </a:rPr>
              <a:t>depth</a:t>
            </a:r>
            <a:r>
              <a:rPr sz="1412" b="1" spc="6">
                <a:latin typeface="Arial Narrow"/>
                <a:cs typeface="Arial Narrow"/>
              </a:rPr>
              <a:t> of </a:t>
            </a:r>
            <a:r>
              <a:rPr sz="1412" b="1">
                <a:latin typeface="Arial Narrow"/>
                <a:cs typeface="Arial Narrow"/>
              </a:rPr>
              <a:t>cut,</a:t>
            </a:r>
            <a:r>
              <a:rPr sz="1412" b="1" spc="6">
                <a:latin typeface="Arial Narrow"/>
                <a:cs typeface="Arial Narrow"/>
              </a:rPr>
              <a:t> </a:t>
            </a:r>
            <a:r>
              <a:rPr sz="1412" b="1">
                <a:latin typeface="Arial Narrow"/>
                <a:cs typeface="Arial Narrow"/>
              </a:rPr>
              <a:t>water</a:t>
            </a:r>
            <a:r>
              <a:rPr sz="1412" b="1" spc="36">
                <a:latin typeface="Arial Narrow"/>
                <a:cs typeface="Arial Narrow"/>
              </a:rPr>
              <a:t> </a:t>
            </a:r>
            <a:r>
              <a:rPr sz="1412" b="1">
                <a:latin typeface="Arial Narrow"/>
                <a:cs typeface="Arial Narrow"/>
              </a:rPr>
              <a:t>content</a:t>
            </a:r>
            <a:r>
              <a:rPr sz="1412" b="1" spc="6">
                <a:latin typeface="Arial Narrow"/>
                <a:cs typeface="Arial Narrow"/>
              </a:rPr>
              <a:t> of </a:t>
            </a:r>
            <a:r>
              <a:rPr sz="1412" b="1">
                <a:latin typeface="Arial Narrow"/>
                <a:cs typeface="Arial Narrow"/>
              </a:rPr>
              <a:t>soil,</a:t>
            </a:r>
            <a:r>
              <a:rPr sz="1412" b="1" spc="6">
                <a:latin typeface="Arial Narrow"/>
                <a:cs typeface="Arial Narrow"/>
              </a:rPr>
              <a:t> changes due to </a:t>
            </a:r>
            <a:r>
              <a:rPr sz="1412" b="1">
                <a:latin typeface="Arial Narrow"/>
                <a:cs typeface="Arial Narrow"/>
              </a:rPr>
              <a:t>weather</a:t>
            </a:r>
            <a:r>
              <a:rPr sz="1412" b="1" spc="6">
                <a:latin typeface="Arial Narrow"/>
                <a:cs typeface="Arial Narrow"/>
              </a:rPr>
              <a:t> or </a:t>
            </a:r>
            <a:r>
              <a:rPr sz="1412" b="1">
                <a:latin typeface="Arial Narrow"/>
                <a:cs typeface="Arial Narrow"/>
              </a:rPr>
              <a:t>climate,</a:t>
            </a:r>
            <a:r>
              <a:rPr sz="1412" b="1" spc="6">
                <a:latin typeface="Arial Narrow"/>
                <a:cs typeface="Arial Narrow"/>
              </a:rPr>
              <a:t> </a:t>
            </a:r>
            <a:r>
              <a:rPr sz="1412" b="1">
                <a:latin typeface="Arial Narrow"/>
                <a:cs typeface="Arial Narrow"/>
              </a:rPr>
              <a:t>surcharge</a:t>
            </a:r>
            <a:r>
              <a:rPr sz="1412" b="1" spc="6">
                <a:latin typeface="Arial Narrow"/>
                <a:cs typeface="Arial Narrow"/>
              </a:rPr>
              <a:t> loads </a:t>
            </a:r>
            <a:r>
              <a:rPr sz="1412" b="1">
                <a:latin typeface="Arial Narrow"/>
                <a:cs typeface="Arial Narrow"/>
              </a:rPr>
              <a:t>(eg.,</a:t>
            </a:r>
            <a:r>
              <a:rPr sz="1412" b="1" spc="6">
                <a:latin typeface="Arial Narrow"/>
                <a:cs typeface="Arial Narrow"/>
              </a:rPr>
              <a:t> </a:t>
            </a:r>
            <a:r>
              <a:rPr sz="1412" b="1">
                <a:latin typeface="Arial Narrow"/>
                <a:cs typeface="Arial Narrow"/>
              </a:rPr>
              <a:t>spoil, </a:t>
            </a:r>
            <a:r>
              <a:rPr sz="1412" b="1" spc="6">
                <a:latin typeface="Arial Narrow"/>
                <a:cs typeface="Arial Narrow"/>
              </a:rPr>
              <a:t> </a:t>
            </a:r>
            <a:r>
              <a:rPr sz="1412" b="1">
                <a:latin typeface="Arial Narrow"/>
                <a:cs typeface="Arial Narrow"/>
              </a:rPr>
              <a:t>other</a:t>
            </a:r>
            <a:r>
              <a:rPr sz="1412" b="1" spc="-6">
                <a:latin typeface="Arial Narrow"/>
                <a:cs typeface="Arial Narrow"/>
              </a:rPr>
              <a:t> </a:t>
            </a:r>
            <a:r>
              <a:rPr sz="1412" b="1">
                <a:latin typeface="Arial Narrow"/>
                <a:cs typeface="Arial Narrow"/>
              </a:rPr>
              <a:t>materials</a:t>
            </a:r>
            <a:r>
              <a:rPr sz="1412" b="1" spc="-6">
                <a:latin typeface="Arial Narrow"/>
                <a:cs typeface="Arial Narrow"/>
              </a:rPr>
              <a:t> </a:t>
            </a:r>
            <a:r>
              <a:rPr sz="1412" b="1" spc="6">
                <a:latin typeface="Arial Narrow"/>
                <a:cs typeface="Arial Narrow"/>
              </a:rPr>
              <a:t>to</a:t>
            </a:r>
            <a:r>
              <a:rPr sz="1412" b="1" spc="-6">
                <a:latin typeface="Arial Narrow"/>
                <a:cs typeface="Arial Narrow"/>
              </a:rPr>
              <a:t> </a:t>
            </a:r>
            <a:r>
              <a:rPr sz="1412" b="1" spc="6">
                <a:latin typeface="Arial Narrow"/>
                <a:cs typeface="Arial Narrow"/>
              </a:rPr>
              <a:t>be</a:t>
            </a:r>
            <a:r>
              <a:rPr sz="1412" b="1" spc="-6">
                <a:latin typeface="Arial Narrow"/>
                <a:cs typeface="Arial Narrow"/>
              </a:rPr>
              <a:t> </a:t>
            </a:r>
            <a:r>
              <a:rPr sz="1412" b="1" spc="6">
                <a:latin typeface="Arial Narrow"/>
                <a:cs typeface="Arial Narrow"/>
              </a:rPr>
              <a:t>used</a:t>
            </a:r>
            <a:r>
              <a:rPr sz="1412" b="1">
                <a:latin typeface="Arial Narrow"/>
                <a:cs typeface="Arial Narrow"/>
              </a:rPr>
              <a:t> in</a:t>
            </a:r>
            <a:r>
              <a:rPr sz="1412" b="1" spc="-6">
                <a:latin typeface="Arial Narrow"/>
                <a:cs typeface="Arial Narrow"/>
              </a:rPr>
              <a:t> </a:t>
            </a:r>
            <a:r>
              <a:rPr sz="1412" b="1">
                <a:latin typeface="Arial Narrow"/>
                <a:cs typeface="Arial Narrow"/>
              </a:rPr>
              <a:t>the</a:t>
            </a:r>
            <a:r>
              <a:rPr sz="1412" b="1" spc="-6">
                <a:latin typeface="Arial Narrow"/>
                <a:cs typeface="Arial Narrow"/>
              </a:rPr>
              <a:t> </a:t>
            </a:r>
            <a:r>
              <a:rPr sz="1412" b="1">
                <a:latin typeface="Arial Narrow"/>
                <a:cs typeface="Arial Narrow"/>
              </a:rPr>
              <a:t>trench)</a:t>
            </a:r>
            <a:r>
              <a:rPr sz="1412" b="1" spc="-6">
                <a:latin typeface="Arial Narrow"/>
                <a:cs typeface="Arial Narrow"/>
              </a:rPr>
              <a:t> </a:t>
            </a:r>
            <a:r>
              <a:rPr sz="1412" b="1" spc="6">
                <a:latin typeface="Arial Narrow"/>
                <a:cs typeface="Arial Narrow"/>
              </a:rPr>
              <a:t>and</a:t>
            </a:r>
            <a:r>
              <a:rPr sz="1412" b="1" spc="-6">
                <a:latin typeface="Arial Narrow"/>
                <a:cs typeface="Arial Narrow"/>
              </a:rPr>
              <a:t> </a:t>
            </a:r>
            <a:r>
              <a:rPr sz="1412" b="1">
                <a:latin typeface="Arial Narrow"/>
                <a:cs typeface="Arial Narrow"/>
              </a:rPr>
              <a:t>other operations</a:t>
            </a:r>
            <a:r>
              <a:rPr sz="1412" b="1" spc="-6">
                <a:latin typeface="Arial Narrow"/>
                <a:cs typeface="Arial Narrow"/>
              </a:rPr>
              <a:t> </a:t>
            </a:r>
            <a:r>
              <a:rPr sz="1412" b="1">
                <a:latin typeface="Arial Narrow"/>
                <a:cs typeface="Arial Narrow"/>
              </a:rPr>
              <a:t>in</a:t>
            </a:r>
            <a:r>
              <a:rPr sz="1412" b="1" spc="-6">
                <a:latin typeface="Arial Narrow"/>
                <a:cs typeface="Arial Narrow"/>
              </a:rPr>
              <a:t> </a:t>
            </a:r>
            <a:r>
              <a:rPr sz="1412" b="1">
                <a:latin typeface="Arial Narrow"/>
                <a:cs typeface="Arial Narrow"/>
              </a:rPr>
              <a:t>the</a:t>
            </a:r>
            <a:r>
              <a:rPr sz="1412" b="1" spc="-6">
                <a:latin typeface="Arial Narrow"/>
                <a:cs typeface="Arial Narrow"/>
              </a:rPr>
              <a:t> </a:t>
            </a:r>
            <a:r>
              <a:rPr sz="1412" b="1">
                <a:latin typeface="Arial Narrow"/>
                <a:cs typeface="Arial Narrow"/>
              </a:rPr>
              <a:t>vicinity.</a:t>
            </a:r>
            <a:endParaRPr sz="1412">
              <a:latin typeface="Arial Narrow"/>
              <a:cs typeface="Arial Narrow"/>
            </a:endParaRPr>
          </a:p>
        </p:txBody>
      </p:sp>
      <p:sp>
        <p:nvSpPr>
          <p:cNvPr id="4" name="object 4"/>
          <p:cNvSpPr txBox="1"/>
          <p:nvPr/>
        </p:nvSpPr>
        <p:spPr>
          <a:xfrm>
            <a:off x="512001" y="1201498"/>
            <a:ext cx="10992812" cy="658726"/>
          </a:xfrm>
          <a:prstGeom prst="rect">
            <a:avLst/>
          </a:prstGeom>
        </p:spPr>
        <p:txBody>
          <a:bodyPr vert="horz" wrap="square" lIns="0" tIns="14624" rIns="0" bIns="0" rtlCol="0">
            <a:spAutoFit/>
          </a:bodyPr>
          <a:lstStyle/>
          <a:p>
            <a:pPr marL="15394" marR="6157" indent="-769">
              <a:lnSpc>
                <a:spcPct val="101499"/>
              </a:lnSpc>
              <a:spcBef>
                <a:spcPts val="116"/>
              </a:spcBef>
            </a:pPr>
            <a:r>
              <a:rPr sz="1412" b="1" spc="6">
                <a:latin typeface="Arial Narrow"/>
                <a:cs typeface="Arial Narrow"/>
              </a:rPr>
              <a:t>Do</a:t>
            </a:r>
            <a:r>
              <a:rPr sz="1412" b="1" spc="12">
                <a:latin typeface="Arial Narrow"/>
                <a:cs typeface="Arial Narrow"/>
              </a:rPr>
              <a:t> </a:t>
            </a:r>
            <a:r>
              <a:rPr sz="1412" b="1" spc="6">
                <a:latin typeface="Arial Narrow"/>
                <a:cs typeface="Arial Narrow"/>
              </a:rPr>
              <a:t>not</a:t>
            </a:r>
            <a:r>
              <a:rPr sz="1412" b="1" spc="12">
                <a:latin typeface="Arial Narrow"/>
                <a:cs typeface="Arial Narrow"/>
              </a:rPr>
              <a:t> </a:t>
            </a:r>
            <a:r>
              <a:rPr sz="1412" b="1">
                <a:latin typeface="Arial Narrow"/>
                <a:cs typeface="Arial Narrow"/>
              </a:rPr>
              <a:t>enter</a:t>
            </a:r>
            <a:r>
              <a:rPr sz="1412" b="1" spc="19">
                <a:latin typeface="Arial Narrow"/>
                <a:cs typeface="Arial Narrow"/>
              </a:rPr>
              <a:t> </a:t>
            </a:r>
            <a:r>
              <a:rPr sz="1412" b="1" spc="6">
                <a:latin typeface="Arial Narrow"/>
                <a:cs typeface="Arial Narrow"/>
              </a:rPr>
              <a:t>an</a:t>
            </a:r>
            <a:r>
              <a:rPr sz="1412" b="1" spc="12">
                <a:latin typeface="Arial Narrow"/>
                <a:cs typeface="Arial Narrow"/>
              </a:rPr>
              <a:t> </a:t>
            </a:r>
            <a:r>
              <a:rPr sz="1412" b="1">
                <a:latin typeface="Arial Narrow"/>
                <a:cs typeface="Arial Narrow"/>
              </a:rPr>
              <a:t>unprotected</a:t>
            </a:r>
            <a:r>
              <a:rPr sz="1412" b="1" spc="19">
                <a:latin typeface="Arial Narrow"/>
                <a:cs typeface="Arial Narrow"/>
              </a:rPr>
              <a:t> </a:t>
            </a:r>
            <a:r>
              <a:rPr sz="1412" b="1">
                <a:latin typeface="Arial Narrow"/>
                <a:cs typeface="Arial Narrow"/>
              </a:rPr>
              <a:t>trench!</a:t>
            </a:r>
            <a:r>
              <a:rPr sz="1412" b="1" spc="12">
                <a:latin typeface="Arial Narrow"/>
                <a:cs typeface="Arial Narrow"/>
              </a:rPr>
              <a:t> </a:t>
            </a:r>
            <a:r>
              <a:rPr sz="1412" b="1" spc="-6">
                <a:latin typeface="Arial Narrow"/>
                <a:cs typeface="Arial Narrow"/>
              </a:rPr>
              <a:t>Trenches</a:t>
            </a:r>
            <a:r>
              <a:rPr sz="1412" b="1" spc="12">
                <a:latin typeface="Arial Narrow"/>
                <a:cs typeface="Arial Narrow"/>
              </a:rPr>
              <a:t> </a:t>
            </a:r>
            <a:r>
              <a:rPr sz="1412" b="1" spc="6">
                <a:latin typeface="Arial Narrow"/>
                <a:cs typeface="Arial Narrow"/>
              </a:rPr>
              <a:t>4</a:t>
            </a:r>
            <a:r>
              <a:rPr sz="1412" b="1" spc="19">
                <a:latin typeface="Arial Narrow"/>
                <a:cs typeface="Arial Narrow"/>
              </a:rPr>
              <a:t> </a:t>
            </a:r>
            <a:r>
              <a:rPr sz="1412" b="1">
                <a:latin typeface="Arial Narrow"/>
                <a:cs typeface="Arial Narrow"/>
              </a:rPr>
              <a:t>feet</a:t>
            </a:r>
            <a:r>
              <a:rPr sz="1412" b="1" spc="12">
                <a:latin typeface="Arial Narrow"/>
                <a:cs typeface="Arial Narrow"/>
              </a:rPr>
              <a:t> </a:t>
            </a:r>
            <a:r>
              <a:rPr sz="1412" b="1">
                <a:latin typeface="Arial Narrow"/>
                <a:cs typeface="Arial Narrow"/>
              </a:rPr>
              <a:t>(1.2</a:t>
            </a:r>
            <a:r>
              <a:rPr sz="1412" b="1" spc="19">
                <a:latin typeface="Arial Narrow"/>
                <a:cs typeface="Arial Narrow"/>
              </a:rPr>
              <a:t> </a:t>
            </a:r>
            <a:r>
              <a:rPr sz="1412" b="1">
                <a:latin typeface="Arial Narrow"/>
                <a:cs typeface="Arial Narrow"/>
              </a:rPr>
              <a:t>meters)</a:t>
            </a:r>
            <a:r>
              <a:rPr sz="1412" b="1" spc="12">
                <a:latin typeface="Arial Narrow"/>
                <a:cs typeface="Arial Narrow"/>
              </a:rPr>
              <a:t> </a:t>
            </a:r>
            <a:r>
              <a:rPr sz="1412" b="1" spc="6">
                <a:latin typeface="Arial Narrow"/>
                <a:cs typeface="Arial Narrow"/>
              </a:rPr>
              <a:t>deep</a:t>
            </a:r>
            <a:r>
              <a:rPr sz="1412" b="1" spc="19">
                <a:latin typeface="Arial Narrow"/>
                <a:cs typeface="Arial Narrow"/>
              </a:rPr>
              <a:t> </a:t>
            </a:r>
            <a:r>
              <a:rPr sz="1412" b="1" spc="6">
                <a:latin typeface="Arial Narrow"/>
                <a:cs typeface="Arial Narrow"/>
              </a:rPr>
              <a:t>or</a:t>
            </a:r>
            <a:r>
              <a:rPr sz="1412" b="1" spc="12">
                <a:latin typeface="Arial Narrow"/>
                <a:cs typeface="Arial Narrow"/>
              </a:rPr>
              <a:t> </a:t>
            </a:r>
            <a:r>
              <a:rPr sz="1412" b="1">
                <a:latin typeface="Arial Narrow"/>
                <a:cs typeface="Arial Narrow"/>
              </a:rPr>
              <a:t>greater</a:t>
            </a:r>
            <a:r>
              <a:rPr sz="1412" b="1" spc="12">
                <a:latin typeface="Arial Narrow"/>
                <a:cs typeface="Arial Narrow"/>
              </a:rPr>
              <a:t> </a:t>
            </a:r>
            <a:r>
              <a:rPr sz="1412" b="1">
                <a:latin typeface="Arial Narrow"/>
                <a:cs typeface="Arial Narrow"/>
              </a:rPr>
              <a:t>require</a:t>
            </a:r>
            <a:r>
              <a:rPr sz="1412" b="1" spc="19">
                <a:latin typeface="Arial Narrow"/>
                <a:cs typeface="Arial Narrow"/>
              </a:rPr>
              <a:t> </a:t>
            </a:r>
            <a:r>
              <a:rPr sz="1412" b="1" spc="6">
                <a:latin typeface="Arial Narrow"/>
                <a:cs typeface="Arial Narrow"/>
              </a:rPr>
              <a:t>a</a:t>
            </a:r>
            <a:r>
              <a:rPr sz="1412" b="1" spc="12">
                <a:latin typeface="Arial Narrow"/>
                <a:cs typeface="Arial Narrow"/>
              </a:rPr>
              <a:t> </a:t>
            </a:r>
            <a:r>
              <a:rPr sz="1412" b="1">
                <a:latin typeface="Arial Narrow"/>
                <a:cs typeface="Arial Narrow"/>
              </a:rPr>
              <a:t>protective</a:t>
            </a:r>
            <a:r>
              <a:rPr sz="1412" b="1" spc="19">
                <a:latin typeface="Arial Narrow"/>
                <a:cs typeface="Arial Narrow"/>
              </a:rPr>
              <a:t> </a:t>
            </a:r>
            <a:r>
              <a:rPr sz="1412" b="1" spc="6">
                <a:latin typeface="Arial Narrow"/>
                <a:cs typeface="Arial Narrow"/>
              </a:rPr>
              <a:t>system</a:t>
            </a:r>
            <a:r>
              <a:rPr sz="1412" b="1">
                <a:latin typeface="Arial Narrow"/>
                <a:cs typeface="Arial Narrow"/>
              </a:rPr>
              <a:t> unless</a:t>
            </a:r>
            <a:r>
              <a:rPr sz="1412" b="1" spc="12">
                <a:latin typeface="Arial Narrow"/>
                <a:cs typeface="Arial Narrow"/>
              </a:rPr>
              <a:t> </a:t>
            </a:r>
            <a:r>
              <a:rPr sz="1412" b="1">
                <a:latin typeface="Arial Narrow"/>
                <a:cs typeface="Arial Narrow"/>
              </a:rPr>
              <a:t>the</a:t>
            </a:r>
            <a:r>
              <a:rPr sz="1412" b="1" spc="19">
                <a:latin typeface="Arial Narrow"/>
                <a:cs typeface="Arial Narrow"/>
              </a:rPr>
              <a:t> </a:t>
            </a:r>
            <a:r>
              <a:rPr sz="1412" b="1">
                <a:latin typeface="Arial Narrow"/>
                <a:cs typeface="Arial Narrow"/>
              </a:rPr>
              <a:t>excavation is</a:t>
            </a:r>
            <a:r>
              <a:rPr sz="1412" b="1" spc="6">
                <a:latin typeface="Arial Narrow"/>
                <a:cs typeface="Arial Narrow"/>
              </a:rPr>
              <a:t> made </a:t>
            </a:r>
            <a:r>
              <a:rPr sz="1412" b="1" spc="12">
                <a:latin typeface="Arial Narrow"/>
                <a:cs typeface="Arial Narrow"/>
              </a:rPr>
              <a:t> </a:t>
            </a:r>
            <a:r>
              <a:rPr sz="1412" b="1">
                <a:latin typeface="Arial Narrow"/>
                <a:cs typeface="Arial Narrow"/>
              </a:rPr>
              <a:t>entirely in stable</a:t>
            </a:r>
            <a:r>
              <a:rPr sz="1412" b="1" spc="6">
                <a:latin typeface="Arial Narrow"/>
                <a:cs typeface="Arial Narrow"/>
              </a:rPr>
              <a:t> </a:t>
            </a:r>
            <a:r>
              <a:rPr sz="1412" b="1">
                <a:latin typeface="Arial Narrow"/>
                <a:cs typeface="Arial Narrow"/>
              </a:rPr>
              <a:t>rock. </a:t>
            </a:r>
            <a:r>
              <a:rPr sz="1412" b="1" spc="-6">
                <a:latin typeface="Arial Narrow"/>
                <a:cs typeface="Arial Narrow"/>
              </a:rPr>
              <a:t>Trenches</a:t>
            </a:r>
            <a:r>
              <a:rPr sz="1412" b="1" spc="6">
                <a:latin typeface="Arial Narrow"/>
                <a:cs typeface="Arial Narrow"/>
              </a:rPr>
              <a:t> 20</a:t>
            </a:r>
            <a:r>
              <a:rPr sz="1412" b="1">
                <a:latin typeface="Arial Narrow"/>
                <a:cs typeface="Arial Narrow"/>
              </a:rPr>
              <a:t> feet (6.1</a:t>
            </a:r>
            <a:r>
              <a:rPr sz="1412" b="1" spc="6">
                <a:latin typeface="Arial Narrow"/>
                <a:cs typeface="Arial Narrow"/>
              </a:rPr>
              <a:t> </a:t>
            </a:r>
            <a:r>
              <a:rPr sz="1412" b="1">
                <a:latin typeface="Arial Narrow"/>
                <a:cs typeface="Arial Narrow"/>
              </a:rPr>
              <a:t>meters) </a:t>
            </a:r>
            <a:r>
              <a:rPr sz="1412" b="1" spc="6">
                <a:latin typeface="Arial Narrow"/>
                <a:cs typeface="Arial Narrow"/>
              </a:rPr>
              <a:t>deep or</a:t>
            </a:r>
            <a:r>
              <a:rPr sz="1412" b="1" spc="49">
                <a:latin typeface="Arial Narrow"/>
                <a:cs typeface="Arial Narrow"/>
              </a:rPr>
              <a:t> </a:t>
            </a:r>
            <a:r>
              <a:rPr sz="1412" b="1">
                <a:latin typeface="Arial Narrow"/>
                <a:cs typeface="Arial Narrow"/>
              </a:rPr>
              <a:t>greater</a:t>
            </a:r>
            <a:r>
              <a:rPr sz="1412" b="1" spc="12">
                <a:latin typeface="Arial Narrow"/>
                <a:cs typeface="Arial Narrow"/>
              </a:rPr>
              <a:t> </a:t>
            </a:r>
            <a:r>
              <a:rPr sz="1412" b="1">
                <a:latin typeface="Arial Narrow"/>
                <a:cs typeface="Arial Narrow"/>
              </a:rPr>
              <a:t>require</a:t>
            </a:r>
            <a:r>
              <a:rPr sz="1412" b="1" spc="6">
                <a:latin typeface="Arial Narrow"/>
                <a:cs typeface="Arial Narrow"/>
              </a:rPr>
              <a:t> </a:t>
            </a:r>
            <a:r>
              <a:rPr sz="1412" b="1">
                <a:latin typeface="Arial Narrow"/>
                <a:cs typeface="Arial Narrow"/>
              </a:rPr>
              <a:t>that</a:t>
            </a:r>
            <a:r>
              <a:rPr sz="1412" b="1" spc="6">
                <a:latin typeface="Arial Narrow"/>
                <a:cs typeface="Arial Narrow"/>
              </a:rPr>
              <a:t> </a:t>
            </a:r>
            <a:r>
              <a:rPr sz="1412" b="1">
                <a:latin typeface="Arial Narrow"/>
                <a:cs typeface="Arial Narrow"/>
              </a:rPr>
              <a:t>the</a:t>
            </a:r>
            <a:r>
              <a:rPr sz="1412" b="1" spc="12">
                <a:latin typeface="Arial Narrow"/>
                <a:cs typeface="Arial Narrow"/>
              </a:rPr>
              <a:t> </a:t>
            </a:r>
            <a:r>
              <a:rPr sz="1412" b="1">
                <a:latin typeface="Arial Narrow"/>
                <a:cs typeface="Arial Narrow"/>
              </a:rPr>
              <a:t>protective </a:t>
            </a:r>
            <a:r>
              <a:rPr sz="1412" b="1" spc="6">
                <a:latin typeface="Arial Narrow"/>
                <a:cs typeface="Arial Narrow"/>
              </a:rPr>
              <a:t>system be</a:t>
            </a:r>
            <a:r>
              <a:rPr sz="1412" b="1">
                <a:latin typeface="Arial Narrow"/>
                <a:cs typeface="Arial Narrow"/>
              </a:rPr>
              <a:t> designed</a:t>
            </a:r>
            <a:r>
              <a:rPr sz="1412" b="1" spc="6">
                <a:latin typeface="Arial Narrow"/>
                <a:cs typeface="Arial Narrow"/>
              </a:rPr>
              <a:t> by</a:t>
            </a:r>
            <a:r>
              <a:rPr sz="1412" b="1">
                <a:latin typeface="Arial Narrow"/>
                <a:cs typeface="Arial Narrow"/>
              </a:rPr>
              <a:t> </a:t>
            </a:r>
            <a:r>
              <a:rPr sz="1412" b="1" spc="6">
                <a:latin typeface="Arial Narrow"/>
                <a:cs typeface="Arial Narrow"/>
              </a:rPr>
              <a:t>a</a:t>
            </a:r>
            <a:r>
              <a:rPr sz="1412" b="1">
                <a:latin typeface="Arial Narrow"/>
                <a:cs typeface="Arial Narrow"/>
              </a:rPr>
              <a:t> registered </a:t>
            </a:r>
            <a:r>
              <a:rPr sz="1412" b="1" spc="6">
                <a:latin typeface="Arial Narrow"/>
                <a:cs typeface="Arial Narrow"/>
              </a:rPr>
              <a:t> </a:t>
            </a:r>
            <a:r>
              <a:rPr sz="1412" b="1">
                <a:latin typeface="Arial Narrow"/>
                <a:cs typeface="Arial Narrow"/>
              </a:rPr>
              <a:t>professional</a:t>
            </a:r>
            <a:r>
              <a:rPr sz="1412" b="1" spc="-6">
                <a:latin typeface="Arial Narrow"/>
                <a:cs typeface="Arial Narrow"/>
              </a:rPr>
              <a:t> </a:t>
            </a:r>
            <a:r>
              <a:rPr sz="1412" b="1">
                <a:latin typeface="Arial Narrow"/>
                <a:cs typeface="Arial Narrow"/>
              </a:rPr>
              <a:t>engineer </a:t>
            </a:r>
            <a:r>
              <a:rPr sz="1412" b="1" spc="6">
                <a:latin typeface="Arial Narrow"/>
                <a:cs typeface="Arial Narrow"/>
              </a:rPr>
              <a:t>or</a:t>
            </a:r>
            <a:r>
              <a:rPr sz="1412" b="1">
                <a:latin typeface="Arial Narrow"/>
                <a:cs typeface="Arial Narrow"/>
              </a:rPr>
              <a:t> </a:t>
            </a:r>
            <a:r>
              <a:rPr sz="1412" b="1" spc="6">
                <a:latin typeface="Arial Narrow"/>
                <a:cs typeface="Arial Narrow"/>
              </a:rPr>
              <a:t>be</a:t>
            </a:r>
            <a:r>
              <a:rPr sz="1412" b="1">
                <a:latin typeface="Arial Narrow"/>
                <a:cs typeface="Arial Narrow"/>
              </a:rPr>
              <a:t> </a:t>
            </a:r>
            <a:r>
              <a:rPr sz="1412" b="1" spc="6">
                <a:latin typeface="Arial Narrow"/>
                <a:cs typeface="Arial Narrow"/>
              </a:rPr>
              <a:t>based</a:t>
            </a:r>
            <a:r>
              <a:rPr sz="1412" b="1">
                <a:latin typeface="Arial Narrow"/>
                <a:cs typeface="Arial Narrow"/>
              </a:rPr>
              <a:t> </a:t>
            </a:r>
            <a:r>
              <a:rPr sz="1412" b="1" spc="6">
                <a:latin typeface="Arial Narrow"/>
                <a:cs typeface="Arial Narrow"/>
              </a:rPr>
              <a:t>on</a:t>
            </a:r>
            <a:r>
              <a:rPr sz="1412" b="1">
                <a:latin typeface="Arial Narrow"/>
                <a:cs typeface="Arial Narrow"/>
              </a:rPr>
              <a:t> tabulated data</a:t>
            </a:r>
            <a:r>
              <a:rPr sz="1412" b="1" spc="-6">
                <a:latin typeface="Arial Narrow"/>
                <a:cs typeface="Arial Narrow"/>
              </a:rPr>
              <a:t> </a:t>
            </a:r>
            <a:r>
              <a:rPr sz="1412" b="1">
                <a:latin typeface="Arial Narrow"/>
                <a:cs typeface="Arial Narrow"/>
              </a:rPr>
              <a:t>prepared</a:t>
            </a:r>
            <a:r>
              <a:rPr sz="1412" b="1" spc="30">
                <a:latin typeface="Arial Narrow"/>
                <a:cs typeface="Arial Narrow"/>
              </a:rPr>
              <a:t> </a:t>
            </a:r>
            <a:r>
              <a:rPr sz="1412" b="1">
                <a:latin typeface="Arial Narrow"/>
                <a:cs typeface="Arial Narrow"/>
              </a:rPr>
              <a:t>and/ </a:t>
            </a:r>
            <a:r>
              <a:rPr sz="1412" b="1" spc="6">
                <a:latin typeface="Arial Narrow"/>
                <a:cs typeface="Arial Narrow"/>
              </a:rPr>
              <a:t>or</a:t>
            </a:r>
            <a:r>
              <a:rPr sz="1412" b="1" spc="12">
                <a:latin typeface="Arial Narrow"/>
                <a:cs typeface="Arial Narrow"/>
              </a:rPr>
              <a:t> </a:t>
            </a:r>
            <a:r>
              <a:rPr sz="1412" b="1">
                <a:latin typeface="Arial Narrow"/>
                <a:cs typeface="Arial Narrow"/>
              </a:rPr>
              <a:t>approved </a:t>
            </a:r>
            <a:r>
              <a:rPr sz="1412" b="1" spc="6">
                <a:latin typeface="Arial Narrow"/>
                <a:cs typeface="Arial Narrow"/>
              </a:rPr>
              <a:t>by</a:t>
            </a:r>
            <a:r>
              <a:rPr sz="1412" b="1">
                <a:latin typeface="Arial Narrow"/>
                <a:cs typeface="Arial Narrow"/>
              </a:rPr>
              <a:t> </a:t>
            </a:r>
            <a:r>
              <a:rPr sz="1412" b="1" spc="6">
                <a:latin typeface="Arial Narrow"/>
                <a:cs typeface="Arial Narrow"/>
              </a:rPr>
              <a:t>a</a:t>
            </a:r>
            <a:r>
              <a:rPr sz="1412" b="1">
                <a:latin typeface="Arial Narrow"/>
                <a:cs typeface="Arial Narrow"/>
              </a:rPr>
              <a:t> registered professional </a:t>
            </a:r>
            <a:r>
              <a:rPr sz="1412" b="1" spc="-6">
                <a:latin typeface="Arial Narrow"/>
                <a:cs typeface="Arial Narrow"/>
              </a:rPr>
              <a:t>engineer.</a:t>
            </a:r>
            <a:endParaRPr sz="1412">
              <a:latin typeface="Arial Narrow"/>
              <a:cs typeface="Arial Narrow"/>
            </a:endParaRPr>
          </a:p>
        </p:txBody>
      </p:sp>
      <p:pic>
        <p:nvPicPr>
          <p:cNvPr id="5" name="object 5"/>
          <p:cNvPicPr/>
          <p:nvPr/>
        </p:nvPicPr>
        <p:blipFill>
          <a:blip r:embed="rId3" cstate="screen">
            <a:extLst>
              <a:ext uri="{28A0092B-C50C-407E-A947-70E740481C1C}">
                <a14:useLocalDpi xmlns:a14="http://schemas.microsoft.com/office/drawing/2010/main"/>
              </a:ext>
            </a:extLst>
          </a:blip>
          <a:stretch>
            <a:fillRect/>
          </a:stretch>
        </p:blipFill>
        <p:spPr>
          <a:xfrm>
            <a:off x="5999943" y="1989975"/>
            <a:ext cx="4011351" cy="2696093"/>
          </a:xfrm>
          <a:prstGeom prst="rect">
            <a:avLst/>
          </a:prstGeom>
        </p:spPr>
      </p:pic>
      <p:pic>
        <p:nvPicPr>
          <p:cNvPr id="6" name="object 6"/>
          <p:cNvPicPr/>
          <p:nvPr/>
        </p:nvPicPr>
        <p:blipFill>
          <a:blip r:embed="rId4" cstate="screen">
            <a:extLst>
              <a:ext uri="{28A0092B-C50C-407E-A947-70E740481C1C}">
                <a14:useLocalDpi xmlns:a14="http://schemas.microsoft.com/office/drawing/2010/main"/>
              </a:ext>
            </a:extLst>
          </a:blip>
          <a:stretch>
            <a:fillRect/>
          </a:stretch>
        </p:blipFill>
        <p:spPr>
          <a:xfrm>
            <a:off x="1767840" y="1989974"/>
            <a:ext cx="4011351" cy="2671157"/>
          </a:xfrm>
          <a:prstGeom prst="rect">
            <a:avLst/>
          </a:prstGeom>
        </p:spPr>
      </p:pic>
      <p:sp>
        <p:nvSpPr>
          <p:cNvPr id="8" name="TextBox 7">
            <a:extLst>
              <a:ext uri="{FF2B5EF4-FFF2-40B4-BE49-F238E27FC236}">
                <a16:creationId xmlns:a16="http://schemas.microsoft.com/office/drawing/2014/main" id="{F2A9C407-4D69-B44D-F733-775EF2F79777}"/>
              </a:ext>
            </a:extLst>
          </p:cNvPr>
          <p:cNvSpPr txBox="1"/>
          <p:nvPr/>
        </p:nvSpPr>
        <p:spPr>
          <a:xfrm>
            <a:off x="2444832" y="6008716"/>
            <a:ext cx="7127149" cy="461665"/>
          </a:xfrm>
          <a:prstGeom prst="rect">
            <a:avLst/>
          </a:prstGeom>
          <a:noFill/>
        </p:spPr>
        <p:txBody>
          <a:bodyPr wrap="square" rtlCol="0">
            <a:spAutoFit/>
          </a:bodyPr>
          <a:lstStyle/>
          <a:p>
            <a:pPr algn="ctr"/>
            <a:r>
              <a:rPr lang="en-US" sz="2400" b="1">
                <a:latin typeface="Aptos" panose="020B0004020202020204" pitchFamily="34" charset="0"/>
              </a:rPr>
              <a:t>Excavation and Trenching Training</a:t>
            </a:r>
          </a:p>
        </p:txBody>
      </p:sp>
      <p:pic>
        <p:nvPicPr>
          <p:cNvPr id="9" name="Picture 8">
            <a:extLst>
              <a:ext uri="{FF2B5EF4-FFF2-40B4-BE49-F238E27FC236}">
                <a16:creationId xmlns:a16="http://schemas.microsoft.com/office/drawing/2014/main" id="{0BC4D4CB-769D-B203-707C-996E4D8440B9}"/>
              </a:ext>
            </a:extLst>
          </p:cNvPr>
          <p:cNvPicPr>
            <a:picLocks noChangeAspect="1" noChangeArrowheads="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9871967"/>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screen">
            <a:extLst>
              <a:ext uri="{28A0092B-C50C-407E-A947-70E740481C1C}">
                <a14:useLocalDpi xmlns:a14="http://schemas.microsoft.com/office/drawing/2010/main"/>
              </a:ext>
            </a:extLst>
          </a:blip>
          <a:stretch>
            <a:fillRect/>
          </a:stretch>
        </p:blipFill>
        <p:spPr>
          <a:xfrm>
            <a:off x="2871584" y="473365"/>
            <a:ext cx="6495011" cy="645620"/>
          </a:xfrm>
          <a:prstGeom prst="rect">
            <a:avLst/>
          </a:prstGeom>
        </p:spPr>
      </p:pic>
      <p:sp>
        <p:nvSpPr>
          <p:cNvPr id="3" name="object 3"/>
          <p:cNvSpPr txBox="1"/>
          <p:nvPr/>
        </p:nvSpPr>
        <p:spPr>
          <a:xfrm>
            <a:off x="1142845" y="1219970"/>
            <a:ext cx="9930630" cy="291508"/>
          </a:xfrm>
          <a:prstGeom prst="rect">
            <a:avLst/>
          </a:prstGeom>
        </p:spPr>
        <p:txBody>
          <a:bodyPr vert="horz" wrap="square" lIns="0" tIns="20782" rIns="0" bIns="0" rtlCol="0">
            <a:spAutoFit/>
          </a:bodyPr>
          <a:lstStyle/>
          <a:p>
            <a:pPr marL="15394">
              <a:spcBef>
                <a:spcPts val="163"/>
              </a:spcBef>
            </a:pPr>
            <a:r>
              <a:rPr sz="1758" b="1" spc="6">
                <a:latin typeface="Arial Narrow"/>
                <a:cs typeface="Arial Narrow"/>
              </a:rPr>
              <a:t>If</a:t>
            </a:r>
            <a:r>
              <a:rPr sz="1758" b="1">
                <a:latin typeface="Arial Narrow"/>
                <a:cs typeface="Arial Narrow"/>
              </a:rPr>
              <a:t> </a:t>
            </a:r>
            <a:r>
              <a:rPr sz="1758" b="1" spc="12">
                <a:latin typeface="Arial Narrow"/>
                <a:cs typeface="Arial Narrow"/>
              </a:rPr>
              <a:t>mechanical</a:t>
            </a:r>
            <a:r>
              <a:rPr sz="1758" b="1" spc="19">
                <a:latin typeface="Arial Narrow"/>
                <a:cs typeface="Arial Narrow"/>
              </a:rPr>
              <a:t> </a:t>
            </a:r>
            <a:r>
              <a:rPr sz="1758" b="1" spc="12">
                <a:latin typeface="Arial Narrow"/>
                <a:cs typeface="Arial Narrow"/>
              </a:rPr>
              <a:t>excavation</a:t>
            </a:r>
            <a:r>
              <a:rPr sz="1758" b="1" spc="24">
                <a:latin typeface="Arial Narrow"/>
                <a:cs typeface="Arial Narrow"/>
              </a:rPr>
              <a:t> </a:t>
            </a:r>
            <a:r>
              <a:rPr sz="1758" b="1" spc="12">
                <a:latin typeface="Arial Narrow"/>
                <a:cs typeface="Arial Narrow"/>
              </a:rPr>
              <a:t>equipment</a:t>
            </a:r>
            <a:r>
              <a:rPr sz="1758" b="1">
                <a:latin typeface="Arial Narrow"/>
                <a:cs typeface="Arial Narrow"/>
              </a:rPr>
              <a:t> </a:t>
            </a:r>
            <a:r>
              <a:rPr sz="1758" b="1" spc="12">
                <a:latin typeface="Arial Narrow"/>
                <a:cs typeface="Arial Narrow"/>
              </a:rPr>
              <a:t>cuts</a:t>
            </a:r>
            <a:r>
              <a:rPr sz="1758" b="1" spc="19">
                <a:latin typeface="Arial Narrow"/>
                <a:cs typeface="Arial Narrow"/>
              </a:rPr>
              <a:t> </a:t>
            </a:r>
            <a:r>
              <a:rPr sz="1758" b="1" spc="12">
                <a:latin typeface="Arial Narrow"/>
                <a:cs typeface="Arial Narrow"/>
              </a:rPr>
              <a:t>through</a:t>
            </a:r>
            <a:r>
              <a:rPr sz="1758" b="1">
                <a:latin typeface="Arial Narrow"/>
                <a:cs typeface="Arial Narrow"/>
              </a:rPr>
              <a:t> </a:t>
            </a:r>
            <a:r>
              <a:rPr sz="1758" b="1" spc="19">
                <a:latin typeface="Arial Narrow"/>
                <a:cs typeface="Arial Narrow"/>
              </a:rPr>
              <a:t>an underground</a:t>
            </a:r>
            <a:r>
              <a:rPr sz="1758" b="1" spc="12">
                <a:latin typeface="Arial Narrow"/>
                <a:cs typeface="Arial Narrow"/>
              </a:rPr>
              <a:t> utilities</a:t>
            </a:r>
            <a:r>
              <a:rPr sz="1758" b="1" spc="6">
                <a:latin typeface="Arial Narrow"/>
                <a:cs typeface="Arial Narrow"/>
              </a:rPr>
              <a:t> </a:t>
            </a:r>
            <a:r>
              <a:rPr sz="1758" b="1" spc="12">
                <a:latin typeface="Arial Narrow"/>
                <a:cs typeface="Arial Narrow"/>
              </a:rPr>
              <a:t>line</a:t>
            </a:r>
            <a:r>
              <a:rPr sz="1758" b="1" spc="6">
                <a:latin typeface="Arial Narrow"/>
                <a:cs typeface="Arial Narrow"/>
              </a:rPr>
              <a:t> it</a:t>
            </a:r>
            <a:r>
              <a:rPr sz="1758" b="1" spc="12">
                <a:latin typeface="Arial Narrow"/>
                <a:cs typeface="Arial Narrow"/>
              </a:rPr>
              <a:t> </a:t>
            </a:r>
            <a:r>
              <a:rPr sz="1758" b="1" spc="19">
                <a:latin typeface="Arial Narrow"/>
                <a:cs typeface="Arial Narrow"/>
              </a:rPr>
              <a:t>can</a:t>
            </a:r>
            <a:r>
              <a:rPr sz="1758" b="1" spc="24">
                <a:latin typeface="Arial Narrow"/>
                <a:cs typeface="Arial Narrow"/>
              </a:rPr>
              <a:t> </a:t>
            </a:r>
            <a:r>
              <a:rPr sz="1758" b="1" spc="19">
                <a:latin typeface="Arial Narrow"/>
                <a:cs typeface="Arial Narrow"/>
              </a:rPr>
              <a:t>have</a:t>
            </a:r>
            <a:r>
              <a:rPr sz="1758" b="1" spc="24">
                <a:latin typeface="Arial Narrow"/>
                <a:cs typeface="Arial Narrow"/>
              </a:rPr>
              <a:t> </a:t>
            </a:r>
            <a:r>
              <a:rPr sz="1758" b="1" spc="19">
                <a:latin typeface="Arial Narrow"/>
                <a:cs typeface="Arial Narrow"/>
              </a:rPr>
              <a:t>catastrophic</a:t>
            </a:r>
            <a:r>
              <a:rPr sz="1758" b="1" spc="12">
                <a:latin typeface="Arial Narrow"/>
                <a:cs typeface="Arial Narrow"/>
              </a:rPr>
              <a:t> results.</a:t>
            </a:r>
            <a:endParaRPr sz="1758">
              <a:latin typeface="Arial Narrow"/>
              <a:cs typeface="Arial Narrow"/>
            </a:endParaRPr>
          </a:p>
        </p:txBody>
      </p:sp>
      <p:pic>
        <p:nvPicPr>
          <p:cNvPr id="4" name="object 4"/>
          <p:cNvPicPr/>
          <p:nvPr/>
        </p:nvPicPr>
        <p:blipFill>
          <a:blip r:embed="rId3" cstate="screen">
            <a:extLst>
              <a:ext uri="{28A0092B-C50C-407E-A947-70E740481C1C}">
                <a14:useLocalDpi xmlns:a14="http://schemas.microsoft.com/office/drawing/2010/main"/>
              </a:ext>
            </a:extLst>
          </a:blip>
          <a:stretch>
            <a:fillRect/>
          </a:stretch>
        </p:blipFill>
        <p:spPr>
          <a:xfrm>
            <a:off x="579119" y="1647798"/>
            <a:ext cx="11059622" cy="4131856"/>
          </a:xfrm>
          <a:prstGeom prst="rect">
            <a:avLst/>
          </a:prstGeom>
        </p:spPr>
      </p:pic>
      <p:sp>
        <p:nvSpPr>
          <p:cNvPr id="6" name="TextBox 5">
            <a:extLst>
              <a:ext uri="{FF2B5EF4-FFF2-40B4-BE49-F238E27FC236}">
                <a16:creationId xmlns:a16="http://schemas.microsoft.com/office/drawing/2014/main" id="{D94910F1-F6C6-4D71-58BF-A016AED2A759}"/>
              </a:ext>
            </a:extLst>
          </p:cNvPr>
          <p:cNvSpPr txBox="1"/>
          <p:nvPr/>
        </p:nvSpPr>
        <p:spPr>
          <a:xfrm>
            <a:off x="2544585" y="6153802"/>
            <a:ext cx="7127149" cy="461665"/>
          </a:xfrm>
          <a:prstGeom prst="rect">
            <a:avLst/>
          </a:prstGeom>
          <a:noFill/>
        </p:spPr>
        <p:txBody>
          <a:bodyPr wrap="square" rtlCol="0">
            <a:spAutoFit/>
          </a:bodyPr>
          <a:lstStyle/>
          <a:p>
            <a:pPr algn="ctr"/>
            <a:r>
              <a:rPr lang="en-US" sz="2400" b="1">
                <a:latin typeface="Aptos" panose="020B0004020202020204" pitchFamily="34" charset="0"/>
              </a:rPr>
              <a:t>Excavation and Trenching Training</a:t>
            </a:r>
          </a:p>
        </p:txBody>
      </p:sp>
      <p:pic>
        <p:nvPicPr>
          <p:cNvPr id="7" name="Picture 6">
            <a:extLst>
              <a:ext uri="{FF2B5EF4-FFF2-40B4-BE49-F238E27FC236}">
                <a16:creationId xmlns:a16="http://schemas.microsoft.com/office/drawing/2014/main" id="{7566149D-88D0-BC65-88FA-4984E0F6330F}"/>
              </a:ext>
            </a:extLst>
          </p:cNvPr>
          <p:cNvPicPr>
            <a:picLocks noChangeAspect="1" noChangeArrowheads="1"/>
          </p:cNvPicPr>
          <p:nvPr/>
        </p:nvPicPr>
        <p:blipFill>
          <a:blip r:embed="rId4"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6290779"/>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73644" y="99290"/>
            <a:ext cx="11871036" cy="6714067"/>
            <a:chOff x="143255" y="1139189"/>
            <a:chExt cx="9793605" cy="5539105"/>
          </a:xfrm>
        </p:grpSpPr>
        <p:pic>
          <p:nvPicPr>
            <p:cNvPr id="3" name="object 3"/>
            <p:cNvPicPr/>
            <p:nvPr/>
          </p:nvPicPr>
          <p:blipFill>
            <a:blip r:embed="rId2" cstate="screen">
              <a:extLst>
                <a:ext uri="{28A0092B-C50C-407E-A947-70E740481C1C}">
                  <a14:useLocalDpi xmlns:a14="http://schemas.microsoft.com/office/drawing/2010/main"/>
                </a:ext>
              </a:extLst>
            </a:blip>
            <a:stretch>
              <a:fillRect/>
            </a:stretch>
          </p:blipFill>
          <p:spPr>
            <a:xfrm>
              <a:off x="398753" y="5214094"/>
              <a:ext cx="3126525" cy="1463979"/>
            </a:xfrm>
            <a:prstGeom prst="rect">
              <a:avLst/>
            </a:prstGeom>
          </p:spPr>
        </p:pic>
        <p:sp>
          <p:nvSpPr>
            <p:cNvPr id="4" name="object 4"/>
            <p:cNvSpPr/>
            <p:nvPr/>
          </p:nvSpPr>
          <p:spPr>
            <a:xfrm>
              <a:off x="143255" y="1139189"/>
              <a:ext cx="9793605" cy="5495925"/>
            </a:xfrm>
            <a:custGeom>
              <a:avLst/>
              <a:gdLst/>
              <a:ahLst/>
              <a:cxnLst/>
              <a:rect l="l" t="t" r="r" b="b"/>
              <a:pathLst>
                <a:path w="9793605" h="5495925">
                  <a:moveTo>
                    <a:pt x="9793224" y="5495544"/>
                  </a:moveTo>
                  <a:lnTo>
                    <a:pt x="9793224" y="0"/>
                  </a:lnTo>
                  <a:lnTo>
                    <a:pt x="0" y="0"/>
                  </a:lnTo>
                  <a:lnTo>
                    <a:pt x="0" y="5495544"/>
                  </a:lnTo>
                  <a:lnTo>
                    <a:pt x="58674" y="5495544"/>
                  </a:lnTo>
                  <a:lnTo>
                    <a:pt x="58674" y="118110"/>
                  </a:lnTo>
                  <a:lnTo>
                    <a:pt x="118110" y="59436"/>
                  </a:lnTo>
                  <a:lnTo>
                    <a:pt x="118110" y="118110"/>
                  </a:lnTo>
                  <a:lnTo>
                    <a:pt x="9675114" y="118110"/>
                  </a:lnTo>
                  <a:lnTo>
                    <a:pt x="9675114" y="59436"/>
                  </a:lnTo>
                  <a:lnTo>
                    <a:pt x="9734550" y="118110"/>
                  </a:lnTo>
                  <a:lnTo>
                    <a:pt x="9734550" y="5495544"/>
                  </a:lnTo>
                  <a:lnTo>
                    <a:pt x="9793224" y="5495544"/>
                  </a:lnTo>
                  <a:close/>
                </a:path>
                <a:path w="9793605" h="5495925">
                  <a:moveTo>
                    <a:pt x="118110" y="118110"/>
                  </a:moveTo>
                  <a:lnTo>
                    <a:pt x="118110" y="59436"/>
                  </a:lnTo>
                  <a:lnTo>
                    <a:pt x="58674" y="118110"/>
                  </a:lnTo>
                  <a:lnTo>
                    <a:pt x="118110" y="118110"/>
                  </a:lnTo>
                  <a:close/>
                </a:path>
                <a:path w="9793605" h="5495925">
                  <a:moveTo>
                    <a:pt x="118110" y="5377434"/>
                  </a:moveTo>
                  <a:lnTo>
                    <a:pt x="118110" y="118110"/>
                  </a:lnTo>
                  <a:lnTo>
                    <a:pt x="58674" y="118110"/>
                  </a:lnTo>
                  <a:lnTo>
                    <a:pt x="58674" y="5377434"/>
                  </a:lnTo>
                  <a:lnTo>
                    <a:pt x="118110" y="5377434"/>
                  </a:lnTo>
                  <a:close/>
                </a:path>
                <a:path w="9793605" h="5495925">
                  <a:moveTo>
                    <a:pt x="9734550" y="5377434"/>
                  </a:moveTo>
                  <a:lnTo>
                    <a:pt x="58674" y="5377434"/>
                  </a:lnTo>
                  <a:lnTo>
                    <a:pt x="118110" y="5436108"/>
                  </a:lnTo>
                  <a:lnTo>
                    <a:pt x="118109" y="5495544"/>
                  </a:lnTo>
                  <a:lnTo>
                    <a:pt x="9675114" y="5495544"/>
                  </a:lnTo>
                  <a:lnTo>
                    <a:pt x="9675114" y="5436108"/>
                  </a:lnTo>
                  <a:lnTo>
                    <a:pt x="9734550" y="5377434"/>
                  </a:lnTo>
                  <a:close/>
                </a:path>
                <a:path w="9793605" h="5495925">
                  <a:moveTo>
                    <a:pt x="118109" y="5495544"/>
                  </a:moveTo>
                  <a:lnTo>
                    <a:pt x="118110" y="5436108"/>
                  </a:lnTo>
                  <a:lnTo>
                    <a:pt x="58674" y="5377434"/>
                  </a:lnTo>
                  <a:lnTo>
                    <a:pt x="58674" y="5495544"/>
                  </a:lnTo>
                  <a:lnTo>
                    <a:pt x="118109" y="5495544"/>
                  </a:lnTo>
                  <a:close/>
                </a:path>
                <a:path w="9793605" h="5495925">
                  <a:moveTo>
                    <a:pt x="9734550" y="118110"/>
                  </a:moveTo>
                  <a:lnTo>
                    <a:pt x="9675114" y="59436"/>
                  </a:lnTo>
                  <a:lnTo>
                    <a:pt x="9675114" y="118110"/>
                  </a:lnTo>
                  <a:lnTo>
                    <a:pt x="9734550" y="118110"/>
                  </a:lnTo>
                  <a:close/>
                </a:path>
                <a:path w="9793605" h="5495925">
                  <a:moveTo>
                    <a:pt x="9734550" y="5377434"/>
                  </a:moveTo>
                  <a:lnTo>
                    <a:pt x="9734550" y="118110"/>
                  </a:lnTo>
                  <a:lnTo>
                    <a:pt x="9675114" y="118110"/>
                  </a:lnTo>
                  <a:lnTo>
                    <a:pt x="9675114" y="5377434"/>
                  </a:lnTo>
                  <a:lnTo>
                    <a:pt x="9734550" y="5377434"/>
                  </a:lnTo>
                  <a:close/>
                </a:path>
                <a:path w="9793605" h="5495925">
                  <a:moveTo>
                    <a:pt x="9734550" y="5495544"/>
                  </a:moveTo>
                  <a:lnTo>
                    <a:pt x="9734550" y="5377434"/>
                  </a:lnTo>
                  <a:lnTo>
                    <a:pt x="9675114" y="5436108"/>
                  </a:lnTo>
                  <a:lnTo>
                    <a:pt x="9675114" y="5495544"/>
                  </a:lnTo>
                  <a:lnTo>
                    <a:pt x="9734550" y="5495544"/>
                  </a:lnTo>
                  <a:close/>
                </a:path>
              </a:pathLst>
            </a:custGeom>
            <a:solidFill>
              <a:srgbClr val="003300"/>
            </a:solidFill>
          </p:spPr>
          <p:txBody>
            <a:bodyPr wrap="square" lIns="0" tIns="0" rIns="0" bIns="0" rtlCol="0"/>
            <a:lstStyle/>
            <a:p>
              <a:endParaRPr sz="2182"/>
            </a:p>
          </p:txBody>
        </p:sp>
        <p:pic>
          <p:nvPicPr>
            <p:cNvPr id="5" name="object 5"/>
            <p:cNvPicPr/>
            <p:nvPr/>
          </p:nvPicPr>
          <p:blipFill>
            <a:blip r:embed="rId3" cstate="screen">
              <a:extLst>
                <a:ext uri="{28A0092B-C50C-407E-A947-70E740481C1C}">
                  <a14:useLocalDpi xmlns:a14="http://schemas.microsoft.com/office/drawing/2010/main"/>
                </a:ext>
              </a:extLst>
            </a:blip>
            <a:stretch>
              <a:fillRect/>
            </a:stretch>
          </p:blipFill>
          <p:spPr>
            <a:xfrm>
              <a:off x="2369057" y="1447799"/>
              <a:ext cx="5358384" cy="532637"/>
            </a:xfrm>
            <a:prstGeom prst="rect">
              <a:avLst/>
            </a:prstGeom>
          </p:spPr>
        </p:pic>
        <p:pic>
          <p:nvPicPr>
            <p:cNvPr id="6" name="object 6"/>
            <p:cNvPicPr/>
            <p:nvPr/>
          </p:nvPicPr>
          <p:blipFill>
            <a:blip r:embed="rId4" cstate="screen">
              <a:extLst>
                <a:ext uri="{28A0092B-C50C-407E-A947-70E740481C1C}">
                  <a14:useLocalDpi xmlns:a14="http://schemas.microsoft.com/office/drawing/2010/main"/>
                </a:ext>
              </a:extLst>
            </a:blip>
            <a:stretch>
              <a:fillRect/>
            </a:stretch>
          </p:blipFill>
          <p:spPr>
            <a:xfrm>
              <a:off x="5930646" y="2154936"/>
              <a:ext cx="3800094" cy="3811523"/>
            </a:xfrm>
            <a:prstGeom prst="rect">
              <a:avLst/>
            </a:prstGeom>
          </p:spPr>
        </p:pic>
      </p:grpSp>
      <p:sp>
        <p:nvSpPr>
          <p:cNvPr id="7" name="object 7"/>
          <p:cNvSpPr txBox="1"/>
          <p:nvPr/>
        </p:nvSpPr>
        <p:spPr>
          <a:xfrm>
            <a:off x="444577" y="1411162"/>
            <a:ext cx="6475460" cy="4206861"/>
          </a:xfrm>
          <a:prstGeom prst="rect">
            <a:avLst/>
          </a:prstGeom>
        </p:spPr>
        <p:txBody>
          <a:bodyPr vert="horz" wrap="square" lIns="0" tIns="140085" rIns="0" bIns="0" rtlCol="0">
            <a:spAutoFit/>
          </a:bodyPr>
          <a:lstStyle/>
          <a:p>
            <a:pPr marL="546499" indent="-402562">
              <a:spcBef>
                <a:spcPts val="1103"/>
              </a:spcBef>
              <a:buFont typeface="Arial"/>
              <a:buChar char="•"/>
              <a:tabLst>
                <a:tab pos="545729" algn="l"/>
                <a:tab pos="546499" algn="l"/>
              </a:tabLst>
            </a:pPr>
            <a:r>
              <a:rPr sz="1576" b="1">
                <a:latin typeface="Arial Narrow"/>
                <a:cs typeface="Arial Narrow"/>
              </a:rPr>
              <a:t>Contaminated</a:t>
            </a:r>
            <a:r>
              <a:rPr sz="1576" b="1" spc="-6">
                <a:latin typeface="Arial Narrow"/>
                <a:cs typeface="Arial Narrow"/>
              </a:rPr>
              <a:t> </a:t>
            </a:r>
            <a:r>
              <a:rPr sz="1576" b="1">
                <a:latin typeface="Arial Narrow"/>
                <a:cs typeface="Arial Narrow"/>
              </a:rPr>
              <a:t>soil</a:t>
            </a:r>
            <a:r>
              <a:rPr sz="1576" b="1" spc="-6">
                <a:latin typeface="Arial Narrow"/>
                <a:cs typeface="Arial Narrow"/>
              </a:rPr>
              <a:t> </a:t>
            </a:r>
            <a:r>
              <a:rPr sz="1576" b="1">
                <a:latin typeface="Arial Narrow"/>
                <a:cs typeface="Arial Narrow"/>
              </a:rPr>
              <a:t>is</a:t>
            </a:r>
            <a:r>
              <a:rPr sz="1576" b="1" spc="-6">
                <a:latin typeface="Arial Narrow"/>
                <a:cs typeface="Arial Narrow"/>
              </a:rPr>
              <a:t> </a:t>
            </a:r>
            <a:r>
              <a:rPr sz="1576" b="1" spc="6">
                <a:latin typeface="Arial Narrow"/>
                <a:cs typeface="Arial Narrow"/>
              </a:rPr>
              <a:t>a</a:t>
            </a:r>
            <a:r>
              <a:rPr sz="1576" b="1">
                <a:latin typeface="Arial Narrow"/>
                <a:cs typeface="Arial Narrow"/>
              </a:rPr>
              <a:t> potential</a:t>
            </a:r>
            <a:r>
              <a:rPr sz="1576" b="1" spc="-6">
                <a:latin typeface="Arial Narrow"/>
                <a:cs typeface="Arial Narrow"/>
              </a:rPr>
              <a:t> danger.</a:t>
            </a:r>
            <a:endParaRPr sz="1576">
              <a:latin typeface="Arial Narrow"/>
              <a:cs typeface="Arial Narrow"/>
            </a:endParaRPr>
          </a:p>
          <a:p>
            <a:pPr marL="546499" marR="307887" indent="-401792">
              <a:lnSpc>
                <a:spcPct val="101499"/>
              </a:lnSpc>
              <a:spcBef>
                <a:spcPts val="964"/>
              </a:spcBef>
              <a:buFont typeface="Arial"/>
              <a:buChar char="•"/>
              <a:tabLst>
                <a:tab pos="545729" algn="l"/>
                <a:tab pos="546499" algn="l"/>
              </a:tabLst>
            </a:pPr>
            <a:r>
              <a:rPr sz="1576" b="1" spc="6">
                <a:latin typeface="Arial Narrow"/>
                <a:cs typeface="Arial Narrow"/>
              </a:rPr>
              <a:t>Gas </a:t>
            </a:r>
            <a:r>
              <a:rPr sz="1576" b="1">
                <a:latin typeface="Arial Narrow"/>
                <a:cs typeface="Arial Narrow"/>
              </a:rPr>
              <a:t>testing</a:t>
            </a:r>
            <a:r>
              <a:rPr sz="1576" b="1" spc="12">
                <a:latin typeface="Arial Narrow"/>
                <a:cs typeface="Arial Narrow"/>
              </a:rPr>
              <a:t> </a:t>
            </a:r>
            <a:r>
              <a:rPr sz="1576" b="1">
                <a:latin typeface="Arial Narrow"/>
                <a:cs typeface="Arial Narrow"/>
              </a:rPr>
              <a:t>should</a:t>
            </a:r>
            <a:r>
              <a:rPr sz="1576" b="1" spc="12">
                <a:latin typeface="Arial Narrow"/>
                <a:cs typeface="Arial Narrow"/>
              </a:rPr>
              <a:t> </a:t>
            </a:r>
            <a:r>
              <a:rPr sz="1576" b="1" spc="6">
                <a:latin typeface="Arial Narrow"/>
                <a:cs typeface="Arial Narrow"/>
              </a:rPr>
              <a:t>be</a:t>
            </a:r>
            <a:r>
              <a:rPr sz="1576" b="1" spc="12">
                <a:latin typeface="Arial Narrow"/>
                <a:cs typeface="Arial Narrow"/>
              </a:rPr>
              <a:t> </a:t>
            </a:r>
            <a:r>
              <a:rPr sz="1576" b="1">
                <a:latin typeface="Arial Narrow"/>
                <a:cs typeface="Arial Narrow"/>
              </a:rPr>
              <a:t>undertaken</a:t>
            </a:r>
            <a:r>
              <a:rPr sz="1576" b="1" spc="12">
                <a:latin typeface="Arial Narrow"/>
                <a:cs typeface="Arial Narrow"/>
              </a:rPr>
              <a:t> </a:t>
            </a:r>
            <a:r>
              <a:rPr sz="1576" b="1">
                <a:latin typeface="Arial Narrow"/>
                <a:cs typeface="Arial Narrow"/>
              </a:rPr>
              <a:t>prior</a:t>
            </a:r>
            <a:r>
              <a:rPr sz="1576" b="1" spc="12">
                <a:latin typeface="Arial Narrow"/>
                <a:cs typeface="Arial Narrow"/>
              </a:rPr>
              <a:t> </a:t>
            </a:r>
            <a:r>
              <a:rPr sz="1576" b="1" spc="6">
                <a:latin typeface="Arial Narrow"/>
                <a:cs typeface="Arial Narrow"/>
              </a:rPr>
              <a:t>to</a:t>
            </a:r>
            <a:r>
              <a:rPr sz="1576" b="1" spc="12">
                <a:latin typeface="Arial Narrow"/>
                <a:cs typeface="Arial Narrow"/>
              </a:rPr>
              <a:t> </a:t>
            </a:r>
            <a:r>
              <a:rPr sz="1576" b="1" spc="6">
                <a:latin typeface="Arial Narrow"/>
                <a:cs typeface="Arial Narrow"/>
              </a:rPr>
              <a:t>and</a:t>
            </a:r>
            <a:r>
              <a:rPr sz="1576" b="1" spc="12">
                <a:latin typeface="Arial Narrow"/>
                <a:cs typeface="Arial Narrow"/>
              </a:rPr>
              <a:t> </a:t>
            </a:r>
            <a:r>
              <a:rPr sz="1576" b="1">
                <a:latin typeface="Arial Narrow"/>
                <a:cs typeface="Arial Narrow"/>
              </a:rPr>
              <a:t>during</a:t>
            </a:r>
            <a:r>
              <a:rPr sz="1576" b="1" spc="12">
                <a:latin typeface="Arial Narrow"/>
                <a:cs typeface="Arial Narrow"/>
              </a:rPr>
              <a:t> </a:t>
            </a:r>
            <a:r>
              <a:rPr sz="1576" b="1">
                <a:latin typeface="Arial Narrow"/>
                <a:cs typeface="Arial Narrow"/>
              </a:rPr>
              <a:t>the</a:t>
            </a:r>
            <a:r>
              <a:rPr sz="1576" b="1" spc="12">
                <a:latin typeface="Arial Narrow"/>
                <a:cs typeface="Arial Narrow"/>
              </a:rPr>
              <a:t> </a:t>
            </a:r>
            <a:r>
              <a:rPr sz="1576" b="1">
                <a:latin typeface="Arial Narrow"/>
                <a:cs typeface="Arial Narrow"/>
              </a:rPr>
              <a:t>excavation to </a:t>
            </a:r>
            <a:r>
              <a:rPr sz="1576" b="1" spc="-346">
                <a:latin typeface="Arial Narrow"/>
                <a:cs typeface="Arial Narrow"/>
              </a:rPr>
              <a:t> </a:t>
            </a:r>
            <a:r>
              <a:rPr sz="1576" b="1" spc="6">
                <a:latin typeface="Arial Narrow"/>
                <a:cs typeface="Arial Narrow"/>
              </a:rPr>
              <a:t>check</a:t>
            </a:r>
            <a:r>
              <a:rPr sz="1576" b="1" spc="-12">
                <a:latin typeface="Arial Narrow"/>
                <a:cs typeface="Arial Narrow"/>
              </a:rPr>
              <a:t> </a:t>
            </a:r>
            <a:r>
              <a:rPr sz="1576" b="1">
                <a:latin typeface="Arial Narrow"/>
                <a:cs typeface="Arial Narrow"/>
              </a:rPr>
              <a:t>for</a:t>
            </a:r>
            <a:r>
              <a:rPr sz="1576" b="1" spc="-6">
                <a:latin typeface="Arial Narrow"/>
                <a:cs typeface="Arial Narrow"/>
              </a:rPr>
              <a:t> </a:t>
            </a:r>
            <a:r>
              <a:rPr sz="1576" b="1">
                <a:latin typeface="Arial Narrow"/>
                <a:cs typeface="Arial Narrow"/>
              </a:rPr>
              <a:t>soil</a:t>
            </a:r>
            <a:r>
              <a:rPr sz="1576" b="1" spc="-6">
                <a:latin typeface="Arial Narrow"/>
                <a:cs typeface="Arial Narrow"/>
              </a:rPr>
              <a:t> </a:t>
            </a:r>
            <a:r>
              <a:rPr sz="1576" b="1">
                <a:latin typeface="Arial Narrow"/>
                <a:cs typeface="Arial Narrow"/>
              </a:rPr>
              <a:t>contamination.</a:t>
            </a:r>
            <a:endParaRPr sz="1576">
              <a:latin typeface="Arial Narrow"/>
              <a:cs typeface="Arial Narrow"/>
            </a:endParaRPr>
          </a:p>
          <a:p>
            <a:pPr marL="546499" marR="43104" indent="-401792">
              <a:lnSpc>
                <a:spcPct val="101499"/>
              </a:lnSpc>
              <a:spcBef>
                <a:spcPts val="957"/>
              </a:spcBef>
              <a:buFont typeface="Arial"/>
              <a:buChar char="•"/>
              <a:tabLst>
                <a:tab pos="545729" algn="l"/>
                <a:tab pos="546499" algn="l"/>
              </a:tabLst>
            </a:pPr>
            <a:r>
              <a:rPr sz="1576" b="1">
                <a:latin typeface="Arial Narrow"/>
                <a:cs typeface="Arial Narrow"/>
              </a:rPr>
              <a:t>If contamination is </a:t>
            </a:r>
            <a:r>
              <a:rPr sz="1576" b="1" spc="6">
                <a:latin typeface="Arial Narrow"/>
                <a:cs typeface="Arial Narrow"/>
              </a:rPr>
              <a:t>found measures must be </a:t>
            </a:r>
            <a:r>
              <a:rPr sz="1576" b="1">
                <a:latin typeface="Arial Narrow"/>
                <a:cs typeface="Arial Narrow"/>
              </a:rPr>
              <a:t>taken </a:t>
            </a:r>
            <a:r>
              <a:rPr sz="1576" b="1" spc="6">
                <a:latin typeface="Arial Narrow"/>
                <a:cs typeface="Arial Narrow"/>
              </a:rPr>
              <a:t>to </a:t>
            </a:r>
            <a:r>
              <a:rPr sz="1576" b="1">
                <a:latin typeface="Arial Narrow"/>
                <a:cs typeface="Arial Narrow"/>
              </a:rPr>
              <a:t>address the potential </a:t>
            </a:r>
            <a:r>
              <a:rPr sz="1576" b="1" spc="-346">
                <a:latin typeface="Arial Narrow"/>
                <a:cs typeface="Arial Narrow"/>
              </a:rPr>
              <a:t> </a:t>
            </a:r>
            <a:r>
              <a:rPr sz="1576" b="1">
                <a:latin typeface="Arial Narrow"/>
                <a:cs typeface="Arial Narrow"/>
              </a:rPr>
              <a:t>hazards.</a:t>
            </a:r>
            <a:endParaRPr sz="1576">
              <a:latin typeface="Arial Narrow"/>
              <a:cs typeface="Arial Narrow"/>
            </a:endParaRPr>
          </a:p>
          <a:p>
            <a:pPr marL="546499" marR="6157" indent="-401792">
              <a:lnSpc>
                <a:spcPct val="101499"/>
              </a:lnSpc>
              <a:spcBef>
                <a:spcPts val="964"/>
              </a:spcBef>
              <a:buFont typeface="Arial"/>
              <a:buChar char="•"/>
              <a:tabLst>
                <a:tab pos="545729" algn="l"/>
                <a:tab pos="546499" algn="l"/>
              </a:tabLst>
            </a:pPr>
            <a:r>
              <a:rPr sz="1576" b="1">
                <a:latin typeface="Arial Narrow"/>
                <a:cs typeface="Arial Narrow"/>
              </a:rPr>
              <a:t>If the soil is highly contaminated </a:t>
            </a:r>
            <a:r>
              <a:rPr sz="1576" b="1" spc="6">
                <a:latin typeface="Arial Narrow"/>
                <a:cs typeface="Arial Narrow"/>
              </a:rPr>
              <a:t>there </a:t>
            </a:r>
            <a:r>
              <a:rPr sz="1576" b="1">
                <a:latin typeface="Arial Narrow"/>
                <a:cs typeface="Arial Narrow"/>
              </a:rPr>
              <a:t>is the potential that inside the </a:t>
            </a:r>
            <a:r>
              <a:rPr sz="1576" b="1" spc="6">
                <a:latin typeface="Arial Narrow"/>
                <a:cs typeface="Arial Narrow"/>
              </a:rPr>
              <a:t> </a:t>
            </a:r>
            <a:r>
              <a:rPr sz="1576" b="1">
                <a:latin typeface="Arial Narrow"/>
                <a:cs typeface="Arial Narrow"/>
              </a:rPr>
              <a:t>excavation</a:t>
            </a:r>
            <a:r>
              <a:rPr sz="1576" b="1" spc="-12">
                <a:latin typeface="Arial Narrow"/>
                <a:cs typeface="Arial Narrow"/>
              </a:rPr>
              <a:t> </a:t>
            </a:r>
            <a:r>
              <a:rPr sz="1576" b="1">
                <a:latin typeface="Arial Narrow"/>
                <a:cs typeface="Arial Narrow"/>
              </a:rPr>
              <a:t>the</a:t>
            </a:r>
            <a:r>
              <a:rPr sz="1576" b="1" spc="6">
                <a:latin typeface="Arial Narrow"/>
                <a:cs typeface="Arial Narrow"/>
              </a:rPr>
              <a:t> </a:t>
            </a:r>
            <a:r>
              <a:rPr sz="1576" b="1">
                <a:latin typeface="Arial Narrow"/>
                <a:cs typeface="Arial Narrow"/>
              </a:rPr>
              <a:t>atmosphere</a:t>
            </a:r>
            <a:r>
              <a:rPr sz="1576" b="1" spc="6">
                <a:latin typeface="Arial Narrow"/>
                <a:cs typeface="Arial Narrow"/>
              </a:rPr>
              <a:t> </a:t>
            </a:r>
            <a:r>
              <a:rPr sz="1576" b="1">
                <a:latin typeface="Arial Narrow"/>
                <a:cs typeface="Arial Narrow"/>
              </a:rPr>
              <a:t>could</a:t>
            </a:r>
            <a:r>
              <a:rPr sz="1576" b="1" spc="6">
                <a:latin typeface="Arial Narrow"/>
                <a:cs typeface="Arial Narrow"/>
              </a:rPr>
              <a:t> be too</a:t>
            </a:r>
            <a:r>
              <a:rPr sz="1576" b="1">
                <a:latin typeface="Arial Narrow"/>
                <a:cs typeface="Arial Narrow"/>
              </a:rPr>
              <a:t> rich</a:t>
            </a:r>
            <a:r>
              <a:rPr sz="1576" b="1" spc="6">
                <a:latin typeface="Arial Narrow"/>
                <a:cs typeface="Arial Narrow"/>
              </a:rPr>
              <a:t> to burn as </a:t>
            </a:r>
            <a:r>
              <a:rPr sz="1576" b="1">
                <a:latin typeface="Arial Narrow"/>
                <a:cs typeface="Arial Narrow"/>
              </a:rPr>
              <a:t>there</a:t>
            </a:r>
            <a:r>
              <a:rPr sz="1576" b="1" spc="6">
                <a:latin typeface="Arial Narrow"/>
                <a:cs typeface="Arial Narrow"/>
              </a:rPr>
              <a:t> would</a:t>
            </a:r>
            <a:r>
              <a:rPr sz="1576" b="1">
                <a:latin typeface="Arial Narrow"/>
                <a:cs typeface="Arial Narrow"/>
              </a:rPr>
              <a:t> be </a:t>
            </a:r>
            <a:r>
              <a:rPr sz="1576" b="1" spc="6">
                <a:latin typeface="Arial Narrow"/>
                <a:cs typeface="Arial Narrow"/>
              </a:rPr>
              <a:t> </a:t>
            </a:r>
            <a:r>
              <a:rPr sz="1576" b="1">
                <a:latin typeface="Arial Narrow"/>
                <a:cs typeface="Arial Narrow"/>
              </a:rPr>
              <a:t>insufficient oxygen. </a:t>
            </a:r>
            <a:r>
              <a:rPr sz="1576" b="1" spc="6">
                <a:latin typeface="Arial Narrow"/>
                <a:cs typeface="Arial Narrow"/>
              </a:rPr>
              <a:t>So how </a:t>
            </a:r>
            <a:r>
              <a:rPr sz="1576" b="1">
                <a:latin typeface="Arial Narrow"/>
                <a:cs typeface="Arial Narrow"/>
              </a:rPr>
              <a:t>in </a:t>
            </a:r>
            <a:r>
              <a:rPr sz="1576" b="1" spc="6">
                <a:latin typeface="Arial Narrow"/>
                <a:cs typeface="Arial Narrow"/>
              </a:rPr>
              <a:t>such cases does </a:t>
            </a:r>
            <a:r>
              <a:rPr sz="1576" b="1">
                <a:latin typeface="Arial Narrow"/>
                <a:cs typeface="Arial Narrow"/>
              </a:rPr>
              <a:t>the vapors then ignite, it is </a:t>
            </a:r>
            <a:r>
              <a:rPr sz="1576" b="1" spc="-346">
                <a:latin typeface="Arial Narrow"/>
                <a:cs typeface="Arial Narrow"/>
              </a:rPr>
              <a:t> </a:t>
            </a:r>
            <a:r>
              <a:rPr sz="1576" b="1">
                <a:latin typeface="Arial Narrow"/>
                <a:cs typeface="Arial Narrow"/>
              </a:rPr>
              <a:t>the</a:t>
            </a:r>
            <a:r>
              <a:rPr sz="1576" b="1" spc="6">
                <a:latin typeface="Arial Narrow"/>
                <a:cs typeface="Arial Narrow"/>
              </a:rPr>
              <a:t> </a:t>
            </a:r>
            <a:r>
              <a:rPr sz="1576" b="1">
                <a:latin typeface="Arial Narrow"/>
                <a:cs typeface="Arial Narrow"/>
              </a:rPr>
              <a:t>result</a:t>
            </a:r>
            <a:r>
              <a:rPr sz="1576" b="1" spc="6">
                <a:latin typeface="Arial Narrow"/>
                <a:cs typeface="Arial Narrow"/>
              </a:rPr>
              <a:t> of</a:t>
            </a:r>
            <a:r>
              <a:rPr sz="1576" b="1">
                <a:latin typeface="Arial Narrow"/>
                <a:cs typeface="Arial Narrow"/>
              </a:rPr>
              <a:t> the</a:t>
            </a:r>
            <a:r>
              <a:rPr sz="1576" b="1" spc="12">
                <a:latin typeface="Arial Narrow"/>
                <a:cs typeface="Arial Narrow"/>
              </a:rPr>
              <a:t> </a:t>
            </a:r>
            <a:r>
              <a:rPr sz="1576" b="1">
                <a:latin typeface="Arial Narrow"/>
                <a:cs typeface="Arial Narrow"/>
              </a:rPr>
              <a:t>excavation</a:t>
            </a:r>
            <a:r>
              <a:rPr sz="1576" b="1" spc="-6">
                <a:latin typeface="Arial Narrow"/>
                <a:cs typeface="Arial Narrow"/>
              </a:rPr>
              <a:t> </a:t>
            </a:r>
            <a:r>
              <a:rPr sz="1576" b="1">
                <a:latin typeface="Arial Narrow"/>
                <a:cs typeface="Arial Narrow"/>
              </a:rPr>
              <a:t>bucket taking</a:t>
            </a:r>
            <a:r>
              <a:rPr sz="1576" b="1" spc="6">
                <a:latin typeface="Arial Narrow"/>
                <a:cs typeface="Arial Narrow"/>
              </a:rPr>
              <a:t> </a:t>
            </a:r>
            <a:r>
              <a:rPr sz="1576" b="1">
                <a:latin typeface="Arial Narrow"/>
                <a:cs typeface="Arial Narrow"/>
              </a:rPr>
              <a:t>air</a:t>
            </a:r>
            <a:r>
              <a:rPr sz="1576" b="1" spc="6">
                <a:latin typeface="Arial Narrow"/>
                <a:cs typeface="Arial Narrow"/>
              </a:rPr>
              <a:t> </a:t>
            </a:r>
            <a:r>
              <a:rPr sz="1576" b="1">
                <a:latin typeface="Arial Narrow"/>
                <a:cs typeface="Arial Narrow"/>
              </a:rPr>
              <a:t>(oxygen)</a:t>
            </a:r>
            <a:r>
              <a:rPr sz="1576" b="1" spc="6">
                <a:latin typeface="Arial Narrow"/>
                <a:cs typeface="Arial Narrow"/>
              </a:rPr>
              <a:t> </a:t>
            </a:r>
            <a:r>
              <a:rPr sz="1576" b="1">
                <a:latin typeface="Arial Narrow"/>
                <a:cs typeface="Arial Narrow"/>
              </a:rPr>
              <a:t>into the</a:t>
            </a:r>
            <a:r>
              <a:rPr sz="1576" b="1" spc="12">
                <a:latin typeface="Arial Narrow"/>
                <a:cs typeface="Arial Narrow"/>
              </a:rPr>
              <a:t> </a:t>
            </a:r>
            <a:r>
              <a:rPr sz="1576" b="1">
                <a:latin typeface="Arial Narrow"/>
                <a:cs typeface="Arial Narrow"/>
              </a:rPr>
              <a:t>pit. The </a:t>
            </a:r>
            <a:r>
              <a:rPr sz="1576" b="1" spc="6">
                <a:latin typeface="Arial Narrow"/>
                <a:cs typeface="Arial Narrow"/>
              </a:rPr>
              <a:t> </a:t>
            </a:r>
            <a:r>
              <a:rPr sz="1576" b="1">
                <a:latin typeface="Arial Narrow"/>
                <a:cs typeface="Arial Narrow"/>
              </a:rPr>
              <a:t>ignition source </a:t>
            </a:r>
            <a:r>
              <a:rPr sz="1576" b="1" spc="6">
                <a:latin typeface="Arial Narrow"/>
                <a:cs typeface="Arial Narrow"/>
              </a:rPr>
              <a:t>was </a:t>
            </a:r>
            <a:r>
              <a:rPr sz="1576" b="1">
                <a:latin typeface="Arial Narrow"/>
                <a:cs typeface="Arial Narrow"/>
              </a:rPr>
              <a:t>probably </a:t>
            </a:r>
            <a:r>
              <a:rPr sz="1576" b="1" spc="6">
                <a:latin typeface="Arial Narrow"/>
                <a:cs typeface="Arial Narrow"/>
              </a:rPr>
              <a:t>due to a </a:t>
            </a:r>
            <a:r>
              <a:rPr sz="1576" b="1">
                <a:latin typeface="Arial Narrow"/>
                <a:cs typeface="Arial Narrow"/>
              </a:rPr>
              <a:t>spark </a:t>
            </a:r>
            <a:r>
              <a:rPr sz="1576" b="1" spc="6">
                <a:latin typeface="Arial Narrow"/>
                <a:cs typeface="Arial Narrow"/>
              </a:rPr>
              <a:t>from </a:t>
            </a:r>
            <a:r>
              <a:rPr sz="1576" b="1">
                <a:latin typeface="Arial Narrow"/>
                <a:cs typeface="Arial Narrow"/>
              </a:rPr>
              <a:t>the bucket hitting </a:t>
            </a:r>
            <a:r>
              <a:rPr sz="1576" b="1" spc="6">
                <a:latin typeface="Arial Narrow"/>
                <a:cs typeface="Arial Narrow"/>
              </a:rPr>
              <a:t>a </a:t>
            </a:r>
            <a:r>
              <a:rPr sz="1576" b="1">
                <a:latin typeface="Arial Narrow"/>
                <a:cs typeface="Arial Narrow"/>
              </a:rPr>
              <a:t>rock </a:t>
            </a:r>
            <a:r>
              <a:rPr sz="1576" b="1" spc="6">
                <a:latin typeface="Arial Narrow"/>
                <a:cs typeface="Arial Narrow"/>
              </a:rPr>
              <a:t> or</a:t>
            </a:r>
            <a:r>
              <a:rPr sz="1576" b="1" spc="-6">
                <a:latin typeface="Arial Narrow"/>
                <a:cs typeface="Arial Narrow"/>
              </a:rPr>
              <a:t> </a:t>
            </a:r>
            <a:r>
              <a:rPr sz="1576" b="1">
                <a:latin typeface="Arial Narrow"/>
                <a:cs typeface="Arial Narrow"/>
              </a:rPr>
              <a:t>other object creating </a:t>
            </a:r>
            <a:r>
              <a:rPr sz="1576" b="1" spc="6">
                <a:latin typeface="Arial Narrow"/>
                <a:cs typeface="Arial Narrow"/>
              </a:rPr>
              <a:t>a</a:t>
            </a:r>
            <a:r>
              <a:rPr sz="1576" b="1">
                <a:latin typeface="Arial Narrow"/>
                <a:cs typeface="Arial Narrow"/>
              </a:rPr>
              <a:t> spark.</a:t>
            </a:r>
            <a:endParaRPr sz="1576">
              <a:latin typeface="Arial Narrow"/>
              <a:cs typeface="Arial Narrow"/>
            </a:endParaRPr>
          </a:p>
          <a:p>
            <a:pPr>
              <a:lnSpc>
                <a:spcPct val="100000"/>
              </a:lnSpc>
            </a:pPr>
            <a:endParaRPr sz="1819">
              <a:latin typeface="Arial Narrow"/>
              <a:cs typeface="Arial Narrow"/>
            </a:endParaRPr>
          </a:p>
          <a:p>
            <a:pPr>
              <a:spcBef>
                <a:spcPts val="49"/>
              </a:spcBef>
            </a:pPr>
            <a:endParaRPr sz="2242">
              <a:latin typeface="Arial Narrow"/>
              <a:cs typeface="Arial Narrow"/>
            </a:endParaRPr>
          </a:p>
          <a:p>
            <a:pPr marL="15394"/>
            <a:r>
              <a:rPr sz="2364" b="1" spc="12">
                <a:solidFill>
                  <a:srgbClr val="FF0000"/>
                </a:solidFill>
                <a:latin typeface="Arial Narrow"/>
                <a:cs typeface="Arial Narrow"/>
              </a:rPr>
              <a:t>F</a:t>
            </a:r>
            <a:r>
              <a:rPr sz="1879" b="1" spc="12">
                <a:solidFill>
                  <a:srgbClr val="FF0000"/>
                </a:solidFill>
                <a:latin typeface="Arial Narrow"/>
                <a:cs typeface="Arial Narrow"/>
              </a:rPr>
              <a:t>UEL</a:t>
            </a:r>
            <a:r>
              <a:rPr sz="1879" b="1" spc="91">
                <a:solidFill>
                  <a:srgbClr val="FF0000"/>
                </a:solidFill>
                <a:latin typeface="Arial Narrow"/>
                <a:cs typeface="Arial Narrow"/>
              </a:rPr>
              <a:t> </a:t>
            </a:r>
            <a:r>
              <a:rPr sz="2364" b="1" spc="12">
                <a:solidFill>
                  <a:srgbClr val="FF0000"/>
                </a:solidFill>
                <a:latin typeface="Arial Narrow"/>
                <a:cs typeface="Arial Narrow"/>
              </a:rPr>
              <a:t>+</a:t>
            </a:r>
            <a:r>
              <a:rPr sz="2364" b="1" spc="6">
                <a:solidFill>
                  <a:srgbClr val="FF0000"/>
                </a:solidFill>
                <a:latin typeface="Arial Narrow"/>
                <a:cs typeface="Arial Narrow"/>
              </a:rPr>
              <a:t> </a:t>
            </a:r>
            <a:r>
              <a:rPr sz="2364" b="1" spc="19">
                <a:solidFill>
                  <a:srgbClr val="FF0000"/>
                </a:solidFill>
                <a:latin typeface="Arial Narrow"/>
                <a:cs typeface="Arial Narrow"/>
              </a:rPr>
              <a:t>O</a:t>
            </a:r>
            <a:r>
              <a:rPr sz="1879" b="1" spc="19">
                <a:solidFill>
                  <a:srgbClr val="FF0000"/>
                </a:solidFill>
                <a:latin typeface="Arial Narrow"/>
                <a:cs typeface="Arial Narrow"/>
              </a:rPr>
              <a:t>XYGEN</a:t>
            </a:r>
            <a:r>
              <a:rPr sz="1879" b="1" spc="127">
                <a:solidFill>
                  <a:srgbClr val="FF0000"/>
                </a:solidFill>
                <a:latin typeface="Arial Narrow"/>
                <a:cs typeface="Arial Narrow"/>
              </a:rPr>
              <a:t> </a:t>
            </a:r>
            <a:r>
              <a:rPr sz="2364" b="1" spc="12">
                <a:solidFill>
                  <a:srgbClr val="FF0000"/>
                </a:solidFill>
                <a:latin typeface="Arial Narrow"/>
                <a:cs typeface="Arial Narrow"/>
              </a:rPr>
              <a:t>+ I</a:t>
            </a:r>
            <a:r>
              <a:rPr sz="1879" b="1" spc="12">
                <a:solidFill>
                  <a:srgbClr val="FF0000"/>
                </a:solidFill>
                <a:latin typeface="Arial Narrow"/>
                <a:cs typeface="Arial Narrow"/>
              </a:rPr>
              <a:t>GNITION</a:t>
            </a:r>
            <a:r>
              <a:rPr sz="1879" b="1" spc="127">
                <a:solidFill>
                  <a:srgbClr val="FF0000"/>
                </a:solidFill>
                <a:latin typeface="Arial Narrow"/>
                <a:cs typeface="Arial Narrow"/>
              </a:rPr>
              <a:t> </a:t>
            </a:r>
            <a:r>
              <a:rPr sz="2364" b="1" spc="19">
                <a:solidFill>
                  <a:srgbClr val="FF0000"/>
                </a:solidFill>
                <a:latin typeface="Arial Narrow"/>
                <a:cs typeface="Arial Narrow"/>
              </a:rPr>
              <a:t>S</a:t>
            </a:r>
            <a:r>
              <a:rPr sz="1879" b="1" spc="19">
                <a:solidFill>
                  <a:srgbClr val="FF0000"/>
                </a:solidFill>
                <a:latin typeface="Arial Narrow"/>
                <a:cs typeface="Arial Narrow"/>
              </a:rPr>
              <a:t>OURCE</a:t>
            </a:r>
            <a:r>
              <a:rPr sz="1879" b="1" spc="127">
                <a:solidFill>
                  <a:srgbClr val="FF0000"/>
                </a:solidFill>
                <a:latin typeface="Arial Narrow"/>
                <a:cs typeface="Arial Narrow"/>
              </a:rPr>
              <a:t> </a:t>
            </a:r>
            <a:r>
              <a:rPr sz="2364" b="1" spc="12">
                <a:solidFill>
                  <a:srgbClr val="FF0000"/>
                </a:solidFill>
                <a:latin typeface="Arial Narrow"/>
                <a:cs typeface="Arial Narrow"/>
              </a:rPr>
              <a:t>= </a:t>
            </a:r>
            <a:r>
              <a:rPr sz="2364" b="1" spc="6">
                <a:solidFill>
                  <a:srgbClr val="FF0000"/>
                </a:solidFill>
                <a:latin typeface="Arial Narrow"/>
                <a:cs typeface="Arial Narrow"/>
              </a:rPr>
              <a:t>FIRE</a:t>
            </a:r>
            <a:endParaRPr sz="2364">
              <a:latin typeface="Arial Narrow"/>
              <a:cs typeface="Arial Narrow"/>
            </a:endParaRPr>
          </a:p>
        </p:txBody>
      </p:sp>
      <p:sp>
        <p:nvSpPr>
          <p:cNvPr id="8" name="TextBox 7">
            <a:extLst>
              <a:ext uri="{FF2B5EF4-FFF2-40B4-BE49-F238E27FC236}">
                <a16:creationId xmlns:a16="http://schemas.microsoft.com/office/drawing/2014/main" id="{C97FEF5F-E1EE-5090-8BB0-DEB1BFBC9448}"/>
              </a:ext>
            </a:extLst>
          </p:cNvPr>
          <p:cNvSpPr txBox="1"/>
          <p:nvPr/>
        </p:nvSpPr>
        <p:spPr>
          <a:xfrm>
            <a:off x="3054096" y="6094556"/>
            <a:ext cx="7127149" cy="461665"/>
          </a:xfrm>
          <a:prstGeom prst="rect">
            <a:avLst/>
          </a:prstGeom>
          <a:noFill/>
        </p:spPr>
        <p:txBody>
          <a:bodyPr wrap="square" rtlCol="0">
            <a:spAutoFit/>
          </a:bodyPr>
          <a:lstStyle/>
          <a:p>
            <a:pPr algn="ctr"/>
            <a:r>
              <a:rPr lang="en-US" sz="2400" b="1">
                <a:latin typeface="Aptos" panose="020B0004020202020204" pitchFamily="34" charset="0"/>
              </a:rPr>
              <a:t>Excavation and Trenching Training</a:t>
            </a:r>
          </a:p>
        </p:txBody>
      </p:sp>
      <p:pic>
        <p:nvPicPr>
          <p:cNvPr id="10" name="Picture 9">
            <a:extLst>
              <a:ext uri="{FF2B5EF4-FFF2-40B4-BE49-F238E27FC236}">
                <a16:creationId xmlns:a16="http://schemas.microsoft.com/office/drawing/2014/main" id="{F9753441-1523-AD3F-6CDD-391F91557BEC}"/>
              </a:ext>
            </a:extLst>
          </p:cNvPr>
          <p:cNvPicPr>
            <a:picLocks noChangeAspect="1" noChangeArrowheads="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1895129"/>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screen">
            <a:extLst>
              <a:ext uri="{28A0092B-C50C-407E-A947-70E740481C1C}">
                <a14:useLocalDpi xmlns:a14="http://schemas.microsoft.com/office/drawing/2010/main"/>
              </a:ext>
            </a:extLst>
          </a:blip>
          <a:stretch>
            <a:fillRect/>
          </a:stretch>
        </p:blipFill>
        <p:spPr>
          <a:xfrm>
            <a:off x="2871584" y="473365"/>
            <a:ext cx="6495011" cy="645620"/>
          </a:xfrm>
          <a:prstGeom prst="rect">
            <a:avLst/>
          </a:prstGeom>
        </p:spPr>
      </p:pic>
      <p:sp>
        <p:nvSpPr>
          <p:cNvPr id="3" name="object 3"/>
          <p:cNvSpPr txBox="1"/>
          <p:nvPr/>
        </p:nvSpPr>
        <p:spPr>
          <a:xfrm>
            <a:off x="652395" y="1131295"/>
            <a:ext cx="10792691" cy="1085025"/>
          </a:xfrm>
          <a:prstGeom prst="rect">
            <a:avLst/>
          </a:prstGeom>
        </p:spPr>
        <p:txBody>
          <a:bodyPr vert="horz" wrap="square" lIns="0" tIns="125461" rIns="0" bIns="0" rtlCol="0">
            <a:spAutoFit/>
          </a:bodyPr>
          <a:lstStyle/>
          <a:p>
            <a:pPr marL="417186" indent="-401792">
              <a:spcBef>
                <a:spcPts val="988"/>
              </a:spcBef>
              <a:buFont typeface="Arial"/>
              <a:buChar char="•"/>
              <a:tabLst>
                <a:tab pos="416417" algn="l"/>
                <a:tab pos="417186" algn="l"/>
              </a:tabLst>
            </a:pPr>
            <a:r>
              <a:rPr sz="1576" b="1">
                <a:latin typeface="Arial Narrow"/>
                <a:cs typeface="Arial Narrow"/>
              </a:rPr>
              <a:t>Personnel</a:t>
            </a:r>
            <a:r>
              <a:rPr sz="1576" b="1" spc="6">
                <a:latin typeface="Arial Narrow"/>
                <a:cs typeface="Arial Narrow"/>
              </a:rPr>
              <a:t> must not</a:t>
            </a:r>
            <a:r>
              <a:rPr sz="1576" b="1" spc="12">
                <a:latin typeface="Arial Narrow"/>
                <a:cs typeface="Arial Narrow"/>
              </a:rPr>
              <a:t> </a:t>
            </a:r>
            <a:r>
              <a:rPr sz="1576" b="1">
                <a:latin typeface="Arial Narrow"/>
                <a:cs typeface="Arial Narrow"/>
              </a:rPr>
              <a:t>enter</a:t>
            </a:r>
            <a:r>
              <a:rPr sz="1576" b="1" spc="6">
                <a:latin typeface="Arial Narrow"/>
                <a:cs typeface="Arial Narrow"/>
              </a:rPr>
              <a:t> </a:t>
            </a:r>
            <a:r>
              <a:rPr sz="1576" b="1">
                <a:latin typeface="Arial Narrow"/>
                <a:cs typeface="Arial Narrow"/>
              </a:rPr>
              <a:t>into</a:t>
            </a:r>
            <a:r>
              <a:rPr sz="1576" b="1" spc="12">
                <a:latin typeface="Arial Narrow"/>
                <a:cs typeface="Arial Narrow"/>
              </a:rPr>
              <a:t> </a:t>
            </a:r>
            <a:r>
              <a:rPr sz="1576" b="1" spc="6">
                <a:latin typeface="Arial Narrow"/>
                <a:cs typeface="Arial Narrow"/>
              </a:rPr>
              <a:t>an </a:t>
            </a:r>
            <a:r>
              <a:rPr sz="1576" b="1">
                <a:latin typeface="Arial Narrow"/>
                <a:cs typeface="Arial Narrow"/>
              </a:rPr>
              <a:t>excavation if</a:t>
            </a:r>
            <a:r>
              <a:rPr sz="1576" b="1" spc="6">
                <a:latin typeface="Arial Narrow"/>
                <a:cs typeface="Arial Narrow"/>
              </a:rPr>
              <a:t> </a:t>
            </a:r>
            <a:r>
              <a:rPr sz="1576" b="1">
                <a:latin typeface="Arial Narrow"/>
                <a:cs typeface="Arial Narrow"/>
              </a:rPr>
              <a:t>standing</a:t>
            </a:r>
            <a:r>
              <a:rPr sz="1576" b="1" spc="12">
                <a:latin typeface="Arial Narrow"/>
                <a:cs typeface="Arial Narrow"/>
              </a:rPr>
              <a:t> </a:t>
            </a:r>
            <a:r>
              <a:rPr sz="1576" b="1">
                <a:latin typeface="Arial Narrow"/>
                <a:cs typeface="Arial Narrow"/>
              </a:rPr>
              <a:t>water</a:t>
            </a:r>
            <a:r>
              <a:rPr sz="1576" b="1" spc="6">
                <a:latin typeface="Arial Narrow"/>
                <a:cs typeface="Arial Narrow"/>
              </a:rPr>
              <a:t> </a:t>
            </a:r>
            <a:r>
              <a:rPr sz="1576" b="1">
                <a:latin typeface="Arial Narrow"/>
                <a:cs typeface="Arial Narrow"/>
              </a:rPr>
              <a:t>is</a:t>
            </a:r>
            <a:r>
              <a:rPr sz="1576" b="1" spc="12">
                <a:latin typeface="Arial Narrow"/>
                <a:cs typeface="Arial Narrow"/>
              </a:rPr>
              <a:t> </a:t>
            </a:r>
            <a:r>
              <a:rPr sz="1576" b="1">
                <a:latin typeface="Arial Narrow"/>
                <a:cs typeface="Arial Narrow"/>
              </a:rPr>
              <a:t>present.</a:t>
            </a:r>
            <a:endParaRPr sz="1576">
              <a:latin typeface="Arial Narrow"/>
              <a:cs typeface="Arial Narrow"/>
            </a:endParaRPr>
          </a:p>
          <a:p>
            <a:pPr marL="417186" indent="-401792">
              <a:spcBef>
                <a:spcPts val="873"/>
              </a:spcBef>
              <a:buFont typeface="Arial"/>
              <a:buChar char="•"/>
              <a:tabLst>
                <a:tab pos="416417" algn="l"/>
                <a:tab pos="417186" algn="l"/>
              </a:tabLst>
            </a:pPr>
            <a:r>
              <a:rPr sz="1576" b="1" spc="-6">
                <a:latin typeface="Arial Narrow"/>
                <a:cs typeface="Arial Narrow"/>
              </a:rPr>
              <a:t>Water</a:t>
            </a:r>
            <a:r>
              <a:rPr sz="1576" b="1" spc="6">
                <a:latin typeface="Arial Narrow"/>
                <a:cs typeface="Arial Narrow"/>
              </a:rPr>
              <a:t> must be pumped</a:t>
            </a:r>
            <a:r>
              <a:rPr sz="1576" b="1">
                <a:latin typeface="Arial Narrow"/>
                <a:cs typeface="Arial Narrow"/>
              </a:rPr>
              <a:t> </a:t>
            </a:r>
            <a:r>
              <a:rPr sz="1576" b="1" spc="6">
                <a:latin typeface="Arial Narrow"/>
                <a:cs typeface="Arial Narrow"/>
              </a:rPr>
              <a:t>out </a:t>
            </a:r>
            <a:r>
              <a:rPr sz="1576" b="1">
                <a:latin typeface="Arial Narrow"/>
                <a:cs typeface="Arial Narrow"/>
              </a:rPr>
              <a:t>if</a:t>
            </a:r>
            <a:r>
              <a:rPr sz="1576" b="1" spc="6">
                <a:latin typeface="Arial Narrow"/>
                <a:cs typeface="Arial Narrow"/>
              </a:rPr>
              <a:t> </a:t>
            </a:r>
            <a:r>
              <a:rPr sz="1576" b="1">
                <a:latin typeface="Arial Narrow"/>
                <a:cs typeface="Arial Narrow"/>
              </a:rPr>
              <a:t>it</a:t>
            </a:r>
            <a:r>
              <a:rPr sz="1576" b="1" spc="6">
                <a:latin typeface="Arial Narrow"/>
                <a:cs typeface="Arial Narrow"/>
              </a:rPr>
              <a:t> </a:t>
            </a:r>
            <a:r>
              <a:rPr sz="1576" b="1">
                <a:latin typeface="Arial Narrow"/>
                <a:cs typeface="Arial Narrow"/>
              </a:rPr>
              <a:t>is contaminated</a:t>
            </a:r>
            <a:r>
              <a:rPr sz="1576" b="1" spc="6">
                <a:latin typeface="Arial Narrow"/>
                <a:cs typeface="Arial Narrow"/>
              </a:rPr>
              <a:t> or </a:t>
            </a:r>
            <a:r>
              <a:rPr sz="1576" b="1">
                <a:latin typeface="Arial Narrow"/>
                <a:cs typeface="Arial Narrow"/>
              </a:rPr>
              <a:t>there</a:t>
            </a:r>
            <a:r>
              <a:rPr sz="1576" b="1" spc="6">
                <a:latin typeface="Arial Narrow"/>
                <a:cs typeface="Arial Narrow"/>
              </a:rPr>
              <a:t> </a:t>
            </a:r>
            <a:r>
              <a:rPr sz="1576" b="1">
                <a:latin typeface="Arial Narrow"/>
                <a:cs typeface="Arial Narrow"/>
              </a:rPr>
              <a:t>is</a:t>
            </a:r>
            <a:r>
              <a:rPr sz="1576" b="1" spc="6">
                <a:latin typeface="Arial Narrow"/>
                <a:cs typeface="Arial Narrow"/>
              </a:rPr>
              <a:t> free</a:t>
            </a:r>
            <a:r>
              <a:rPr sz="1576" b="1" spc="12">
                <a:latin typeface="Arial Narrow"/>
                <a:cs typeface="Arial Narrow"/>
              </a:rPr>
              <a:t> </a:t>
            </a:r>
            <a:r>
              <a:rPr sz="1576" b="1">
                <a:latin typeface="Arial Narrow"/>
                <a:cs typeface="Arial Narrow"/>
              </a:rPr>
              <a:t>product</a:t>
            </a:r>
            <a:r>
              <a:rPr sz="1576" b="1" spc="12">
                <a:latin typeface="Arial Narrow"/>
                <a:cs typeface="Arial Narrow"/>
              </a:rPr>
              <a:t> </a:t>
            </a:r>
            <a:r>
              <a:rPr sz="1576" b="1">
                <a:latin typeface="Arial Narrow"/>
                <a:cs typeface="Arial Narrow"/>
              </a:rPr>
              <a:t>the</a:t>
            </a:r>
            <a:r>
              <a:rPr sz="1576" b="1" spc="6">
                <a:latin typeface="Arial Narrow"/>
                <a:cs typeface="Arial Narrow"/>
              </a:rPr>
              <a:t> pump</a:t>
            </a:r>
            <a:r>
              <a:rPr sz="1576" b="1" spc="12">
                <a:latin typeface="Arial Narrow"/>
                <a:cs typeface="Arial Narrow"/>
              </a:rPr>
              <a:t> </a:t>
            </a:r>
            <a:r>
              <a:rPr sz="1576" b="1" spc="6">
                <a:latin typeface="Arial Narrow"/>
                <a:cs typeface="Arial Narrow"/>
              </a:rPr>
              <a:t>used</a:t>
            </a:r>
            <a:r>
              <a:rPr sz="1576" b="1" spc="12">
                <a:latin typeface="Arial Narrow"/>
                <a:cs typeface="Arial Narrow"/>
              </a:rPr>
              <a:t> </a:t>
            </a:r>
            <a:r>
              <a:rPr sz="1576" b="1" spc="6">
                <a:latin typeface="Arial Narrow"/>
                <a:cs typeface="Arial Narrow"/>
              </a:rPr>
              <a:t>must</a:t>
            </a:r>
            <a:r>
              <a:rPr sz="1576" b="1" spc="12">
                <a:latin typeface="Arial Narrow"/>
                <a:cs typeface="Arial Narrow"/>
              </a:rPr>
              <a:t> </a:t>
            </a:r>
            <a:r>
              <a:rPr sz="1576" b="1" spc="6">
                <a:latin typeface="Arial Narrow"/>
                <a:cs typeface="Arial Narrow"/>
              </a:rPr>
              <a:t>be </a:t>
            </a:r>
            <a:r>
              <a:rPr sz="1576" b="1">
                <a:latin typeface="Arial Narrow"/>
                <a:cs typeface="Arial Narrow"/>
              </a:rPr>
              <a:t>either</a:t>
            </a:r>
            <a:r>
              <a:rPr sz="1576" b="1" spc="12">
                <a:latin typeface="Arial Narrow"/>
                <a:cs typeface="Arial Narrow"/>
              </a:rPr>
              <a:t> </a:t>
            </a:r>
            <a:r>
              <a:rPr sz="1576" b="1">
                <a:latin typeface="Arial Narrow"/>
                <a:cs typeface="Arial Narrow"/>
              </a:rPr>
              <a:t>explosion</a:t>
            </a:r>
            <a:r>
              <a:rPr sz="1576" b="1" spc="12">
                <a:latin typeface="Arial Narrow"/>
                <a:cs typeface="Arial Narrow"/>
              </a:rPr>
              <a:t> </a:t>
            </a:r>
            <a:r>
              <a:rPr sz="1576" b="1">
                <a:latin typeface="Arial Narrow"/>
                <a:cs typeface="Arial Narrow"/>
              </a:rPr>
              <a:t>proof</a:t>
            </a:r>
            <a:r>
              <a:rPr sz="1576" b="1" spc="12">
                <a:latin typeface="Arial Narrow"/>
                <a:cs typeface="Arial Narrow"/>
              </a:rPr>
              <a:t> </a:t>
            </a:r>
            <a:r>
              <a:rPr sz="1576" b="1" spc="6">
                <a:latin typeface="Arial Narrow"/>
                <a:cs typeface="Arial Narrow"/>
              </a:rPr>
              <a:t>or </a:t>
            </a:r>
            <a:r>
              <a:rPr sz="1576" b="1">
                <a:latin typeface="Arial Narrow"/>
                <a:cs typeface="Arial Narrow"/>
              </a:rPr>
              <a:t>air</a:t>
            </a:r>
            <a:r>
              <a:rPr sz="1576" b="1" spc="12">
                <a:latin typeface="Arial Narrow"/>
                <a:cs typeface="Arial Narrow"/>
              </a:rPr>
              <a:t> </a:t>
            </a:r>
            <a:r>
              <a:rPr sz="1576" b="1">
                <a:latin typeface="Arial Narrow"/>
                <a:cs typeface="Arial Narrow"/>
              </a:rPr>
              <a:t>driven.</a:t>
            </a:r>
            <a:endParaRPr sz="1576">
              <a:latin typeface="Arial Narrow"/>
              <a:cs typeface="Arial Narrow"/>
            </a:endParaRPr>
          </a:p>
          <a:p>
            <a:pPr marL="417186" indent="-401792">
              <a:spcBef>
                <a:spcPts val="867"/>
              </a:spcBef>
              <a:buFont typeface="Arial"/>
              <a:buChar char="•"/>
              <a:tabLst>
                <a:tab pos="416417" algn="l"/>
                <a:tab pos="417186" algn="l"/>
              </a:tabLst>
            </a:pPr>
            <a:r>
              <a:rPr sz="1576" b="1">
                <a:latin typeface="Arial Narrow"/>
                <a:cs typeface="Arial Narrow"/>
              </a:rPr>
              <a:t>If</a:t>
            </a:r>
            <a:r>
              <a:rPr sz="1576" b="1" spc="6">
                <a:latin typeface="Arial Narrow"/>
                <a:cs typeface="Arial Narrow"/>
              </a:rPr>
              <a:t> </a:t>
            </a:r>
            <a:r>
              <a:rPr sz="1576" b="1">
                <a:latin typeface="Arial Narrow"/>
                <a:cs typeface="Arial Narrow"/>
              </a:rPr>
              <a:t>water</a:t>
            </a:r>
            <a:r>
              <a:rPr sz="1576" b="1" spc="6">
                <a:latin typeface="Arial Narrow"/>
                <a:cs typeface="Arial Narrow"/>
              </a:rPr>
              <a:t> </a:t>
            </a:r>
            <a:r>
              <a:rPr sz="1576" b="1">
                <a:latin typeface="Arial Narrow"/>
                <a:cs typeface="Arial Narrow"/>
              </a:rPr>
              <a:t>is</a:t>
            </a:r>
            <a:r>
              <a:rPr sz="1576" b="1" spc="6">
                <a:latin typeface="Arial Narrow"/>
                <a:cs typeface="Arial Narrow"/>
              </a:rPr>
              <a:t> </a:t>
            </a:r>
            <a:r>
              <a:rPr sz="1576" b="1">
                <a:latin typeface="Arial Narrow"/>
                <a:cs typeface="Arial Narrow"/>
              </a:rPr>
              <a:t>contaminated</a:t>
            </a:r>
            <a:r>
              <a:rPr sz="1576" b="1" spc="12">
                <a:latin typeface="Arial Narrow"/>
                <a:cs typeface="Arial Narrow"/>
              </a:rPr>
              <a:t> </a:t>
            </a:r>
            <a:r>
              <a:rPr sz="1576" b="1">
                <a:latin typeface="Arial Narrow"/>
                <a:cs typeface="Arial Narrow"/>
              </a:rPr>
              <a:t>it</a:t>
            </a:r>
            <a:r>
              <a:rPr sz="1576" b="1" spc="6">
                <a:latin typeface="Arial Narrow"/>
                <a:cs typeface="Arial Narrow"/>
              </a:rPr>
              <a:t> must be </a:t>
            </a:r>
            <a:r>
              <a:rPr sz="1576" b="1">
                <a:latin typeface="Arial Narrow"/>
                <a:cs typeface="Arial Narrow"/>
              </a:rPr>
              <a:t>properly</a:t>
            </a:r>
            <a:r>
              <a:rPr sz="1576" b="1" spc="12">
                <a:latin typeface="Arial Narrow"/>
                <a:cs typeface="Arial Narrow"/>
              </a:rPr>
              <a:t> </a:t>
            </a:r>
            <a:r>
              <a:rPr sz="1576" b="1">
                <a:latin typeface="Arial Narrow"/>
                <a:cs typeface="Arial Narrow"/>
              </a:rPr>
              <a:t>contained</a:t>
            </a:r>
            <a:r>
              <a:rPr sz="1576" b="1" spc="-6">
                <a:latin typeface="Arial Narrow"/>
                <a:cs typeface="Arial Narrow"/>
              </a:rPr>
              <a:t> </a:t>
            </a:r>
            <a:r>
              <a:rPr sz="1576" b="1" spc="6">
                <a:latin typeface="Arial Narrow"/>
                <a:cs typeface="Arial Narrow"/>
              </a:rPr>
              <a:t>and </a:t>
            </a:r>
            <a:r>
              <a:rPr sz="1576" b="1">
                <a:latin typeface="Arial Narrow"/>
                <a:cs typeface="Arial Narrow"/>
              </a:rPr>
              <a:t>treated.</a:t>
            </a:r>
            <a:endParaRPr sz="1576">
              <a:latin typeface="Arial Narrow"/>
              <a:cs typeface="Arial Narrow"/>
            </a:endParaRPr>
          </a:p>
        </p:txBody>
      </p:sp>
      <p:pic>
        <p:nvPicPr>
          <p:cNvPr id="4" name="object 4"/>
          <p:cNvPicPr/>
          <p:nvPr/>
        </p:nvPicPr>
        <p:blipFill>
          <a:blip r:embed="rId3" cstate="screen">
            <a:extLst>
              <a:ext uri="{28A0092B-C50C-407E-A947-70E740481C1C}">
                <a14:useLocalDpi xmlns:a14="http://schemas.microsoft.com/office/drawing/2010/main"/>
              </a:ext>
            </a:extLst>
          </a:blip>
          <a:stretch>
            <a:fillRect/>
          </a:stretch>
        </p:blipFill>
        <p:spPr>
          <a:xfrm>
            <a:off x="462740" y="2236587"/>
            <a:ext cx="11326553" cy="3719482"/>
          </a:xfrm>
          <a:prstGeom prst="rect">
            <a:avLst/>
          </a:prstGeom>
        </p:spPr>
      </p:pic>
      <p:sp>
        <p:nvSpPr>
          <p:cNvPr id="6" name="TextBox 5">
            <a:extLst>
              <a:ext uri="{FF2B5EF4-FFF2-40B4-BE49-F238E27FC236}">
                <a16:creationId xmlns:a16="http://schemas.microsoft.com/office/drawing/2014/main" id="{4E6BF443-E697-2244-8027-89289D9C500C}"/>
              </a:ext>
            </a:extLst>
          </p:cNvPr>
          <p:cNvSpPr txBox="1"/>
          <p:nvPr/>
        </p:nvSpPr>
        <p:spPr>
          <a:xfrm>
            <a:off x="2562441" y="6153802"/>
            <a:ext cx="7127149" cy="461665"/>
          </a:xfrm>
          <a:prstGeom prst="rect">
            <a:avLst/>
          </a:prstGeom>
          <a:noFill/>
        </p:spPr>
        <p:txBody>
          <a:bodyPr wrap="square" rtlCol="0">
            <a:spAutoFit/>
          </a:bodyPr>
          <a:lstStyle/>
          <a:p>
            <a:pPr algn="ctr"/>
            <a:r>
              <a:rPr lang="en-US" sz="2400" b="1">
                <a:latin typeface="Aptos" panose="020B0004020202020204" pitchFamily="34" charset="0"/>
              </a:rPr>
              <a:t>Excavation and Trenching Training</a:t>
            </a:r>
          </a:p>
        </p:txBody>
      </p:sp>
      <p:pic>
        <p:nvPicPr>
          <p:cNvPr id="7" name="Picture 6">
            <a:extLst>
              <a:ext uri="{FF2B5EF4-FFF2-40B4-BE49-F238E27FC236}">
                <a16:creationId xmlns:a16="http://schemas.microsoft.com/office/drawing/2014/main" id="{1A1712E6-19B7-8473-20B5-AC2B55A891B9}"/>
              </a:ext>
            </a:extLst>
          </p:cNvPr>
          <p:cNvPicPr>
            <a:picLocks noChangeAspect="1" noChangeArrowheads="1"/>
          </p:cNvPicPr>
          <p:nvPr/>
        </p:nvPicPr>
        <p:blipFill>
          <a:blip r:embed="rId4"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985702"/>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screen">
            <a:extLst>
              <a:ext uri="{28A0092B-C50C-407E-A947-70E740481C1C}">
                <a14:useLocalDpi xmlns:a14="http://schemas.microsoft.com/office/drawing/2010/main"/>
              </a:ext>
            </a:extLst>
          </a:blip>
          <a:stretch>
            <a:fillRect/>
          </a:stretch>
        </p:blipFill>
        <p:spPr>
          <a:xfrm>
            <a:off x="2871584" y="473365"/>
            <a:ext cx="6495011" cy="645620"/>
          </a:xfrm>
          <a:prstGeom prst="rect">
            <a:avLst/>
          </a:prstGeom>
        </p:spPr>
      </p:pic>
      <p:sp>
        <p:nvSpPr>
          <p:cNvPr id="3" name="object 3"/>
          <p:cNvSpPr txBox="1"/>
          <p:nvPr/>
        </p:nvSpPr>
        <p:spPr>
          <a:xfrm>
            <a:off x="6871238" y="2126056"/>
            <a:ext cx="4707467" cy="2229860"/>
          </a:xfrm>
          <a:prstGeom prst="rect">
            <a:avLst/>
          </a:prstGeom>
        </p:spPr>
        <p:txBody>
          <a:bodyPr vert="horz" wrap="square" lIns="0" tIns="14624" rIns="0" bIns="0" rtlCol="0">
            <a:spAutoFit/>
          </a:bodyPr>
          <a:lstStyle/>
          <a:p>
            <a:pPr marL="306346" marR="100833" indent="-291723">
              <a:lnSpc>
                <a:spcPct val="102400"/>
              </a:lnSpc>
              <a:spcBef>
                <a:spcPts val="116"/>
              </a:spcBef>
              <a:buFont typeface="Arial"/>
              <a:buChar char="•"/>
              <a:tabLst>
                <a:tab pos="305578" algn="l"/>
                <a:tab pos="307118" algn="l"/>
              </a:tabLst>
            </a:pPr>
            <a:r>
              <a:rPr sz="1758" b="1" spc="12">
                <a:latin typeface="Arial Narrow"/>
                <a:cs typeface="Arial Narrow"/>
              </a:rPr>
              <a:t>Cave in of </a:t>
            </a:r>
            <a:r>
              <a:rPr sz="1758" b="1" spc="19">
                <a:latin typeface="Arial Narrow"/>
                <a:cs typeface="Arial Narrow"/>
              </a:rPr>
              <a:t>an </a:t>
            </a:r>
            <a:r>
              <a:rPr sz="1758" b="1" spc="12">
                <a:latin typeface="Arial Narrow"/>
                <a:cs typeface="Arial Narrow"/>
              </a:rPr>
              <a:t>excavation is </a:t>
            </a:r>
            <a:r>
              <a:rPr sz="1758" b="1" spc="19">
                <a:latin typeface="Arial Narrow"/>
                <a:cs typeface="Arial Narrow"/>
              </a:rPr>
              <a:t>a </a:t>
            </a:r>
            <a:r>
              <a:rPr sz="1758" b="1" spc="12">
                <a:latin typeface="Arial Narrow"/>
                <a:cs typeface="Arial Narrow"/>
              </a:rPr>
              <a:t>major concern and </a:t>
            </a:r>
            <a:r>
              <a:rPr sz="1758" b="1" spc="-388">
                <a:latin typeface="Arial Narrow"/>
                <a:cs typeface="Arial Narrow"/>
              </a:rPr>
              <a:t> </a:t>
            </a:r>
            <a:r>
              <a:rPr sz="1758" b="1" spc="12">
                <a:latin typeface="Arial Narrow"/>
                <a:cs typeface="Arial Narrow"/>
              </a:rPr>
              <a:t>must</a:t>
            </a:r>
            <a:r>
              <a:rPr sz="1758" b="1" spc="-12">
                <a:latin typeface="Arial Narrow"/>
                <a:cs typeface="Arial Narrow"/>
              </a:rPr>
              <a:t> </a:t>
            </a:r>
            <a:r>
              <a:rPr sz="1758" b="1" spc="19">
                <a:latin typeface="Arial Narrow"/>
                <a:cs typeface="Arial Narrow"/>
              </a:rPr>
              <a:t>be</a:t>
            </a:r>
            <a:r>
              <a:rPr sz="1758" b="1" spc="12">
                <a:latin typeface="Arial Narrow"/>
                <a:cs typeface="Arial Narrow"/>
              </a:rPr>
              <a:t> adequately addressed.</a:t>
            </a:r>
            <a:endParaRPr sz="1758">
              <a:latin typeface="Arial Narrow"/>
              <a:cs typeface="Arial Narrow"/>
            </a:endParaRPr>
          </a:p>
          <a:p>
            <a:pPr>
              <a:spcBef>
                <a:spcPts val="6"/>
              </a:spcBef>
              <a:buFont typeface="Arial"/>
              <a:buChar char="•"/>
            </a:pPr>
            <a:endParaRPr sz="1879">
              <a:latin typeface="Arial Narrow"/>
              <a:cs typeface="Arial Narrow"/>
            </a:endParaRPr>
          </a:p>
          <a:p>
            <a:pPr marL="306346" marR="177804" indent="-291723">
              <a:lnSpc>
                <a:spcPct val="102400"/>
              </a:lnSpc>
              <a:buFont typeface="Arial"/>
              <a:buChar char="•"/>
              <a:tabLst>
                <a:tab pos="305578" algn="l"/>
                <a:tab pos="307118" algn="l"/>
              </a:tabLst>
            </a:pPr>
            <a:r>
              <a:rPr sz="1758" b="1" spc="19">
                <a:latin typeface="Arial Narrow"/>
                <a:cs typeface="Arial Narrow"/>
              </a:rPr>
              <a:t>Cave </a:t>
            </a:r>
            <a:r>
              <a:rPr sz="1758" b="1" spc="12">
                <a:latin typeface="Arial Narrow"/>
                <a:cs typeface="Arial Narrow"/>
              </a:rPr>
              <a:t>in during excavations has resulted </a:t>
            </a:r>
            <a:r>
              <a:rPr sz="1758" b="1" spc="6">
                <a:latin typeface="Arial Narrow"/>
                <a:cs typeface="Arial Narrow"/>
              </a:rPr>
              <a:t>in </a:t>
            </a:r>
            <a:r>
              <a:rPr sz="1758" b="1" spc="12">
                <a:latin typeface="Arial Narrow"/>
                <a:cs typeface="Arial Narrow"/>
              </a:rPr>
              <a:t> several deaths</a:t>
            </a:r>
            <a:r>
              <a:rPr sz="1758" b="1">
                <a:latin typeface="Arial Narrow"/>
                <a:cs typeface="Arial Narrow"/>
              </a:rPr>
              <a:t> </a:t>
            </a:r>
            <a:r>
              <a:rPr sz="1758" b="1" spc="19">
                <a:latin typeface="Arial Narrow"/>
                <a:cs typeface="Arial Narrow"/>
              </a:rPr>
              <a:t>due</a:t>
            </a:r>
            <a:r>
              <a:rPr sz="1758" b="1">
                <a:latin typeface="Arial Narrow"/>
                <a:cs typeface="Arial Narrow"/>
              </a:rPr>
              <a:t> </a:t>
            </a:r>
            <a:r>
              <a:rPr sz="1758" b="1" spc="12">
                <a:latin typeface="Arial Narrow"/>
                <a:cs typeface="Arial Narrow"/>
              </a:rPr>
              <a:t>to</a:t>
            </a:r>
            <a:r>
              <a:rPr sz="1758" b="1">
                <a:latin typeface="Arial Narrow"/>
                <a:cs typeface="Arial Narrow"/>
              </a:rPr>
              <a:t> </a:t>
            </a:r>
            <a:r>
              <a:rPr sz="1758" b="1" spc="12">
                <a:latin typeface="Arial Narrow"/>
                <a:cs typeface="Arial Narrow"/>
              </a:rPr>
              <a:t>engulfment</a:t>
            </a:r>
            <a:r>
              <a:rPr sz="1758" b="1" spc="-19">
                <a:latin typeface="Arial Narrow"/>
                <a:cs typeface="Arial Narrow"/>
              </a:rPr>
              <a:t> </a:t>
            </a:r>
            <a:r>
              <a:rPr sz="1758" b="1" spc="12">
                <a:latin typeface="Arial Narrow"/>
                <a:cs typeface="Arial Narrow"/>
              </a:rPr>
              <a:t>of</a:t>
            </a:r>
            <a:r>
              <a:rPr sz="1758" b="1" spc="-6">
                <a:latin typeface="Arial Narrow"/>
                <a:cs typeface="Arial Narrow"/>
              </a:rPr>
              <a:t> </a:t>
            </a:r>
            <a:r>
              <a:rPr sz="1758" b="1" spc="12">
                <a:latin typeface="Arial Narrow"/>
                <a:cs typeface="Arial Narrow"/>
              </a:rPr>
              <a:t>personnel.</a:t>
            </a:r>
            <a:endParaRPr sz="1758">
              <a:latin typeface="Arial Narrow"/>
              <a:cs typeface="Arial Narrow"/>
            </a:endParaRPr>
          </a:p>
          <a:p>
            <a:pPr>
              <a:lnSpc>
                <a:spcPct val="100000"/>
              </a:lnSpc>
              <a:buFont typeface="Arial"/>
              <a:buChar char="•"/>
            </a:pPr>
            <a:endParaRPr sz="1879">
              <a:latin typeface="Arial Narrow"/>
              <a:cs typeface="Arial Narrow"/>
            </a:endParaRPr>
          </a:p>
          <a:p>
            <a:pPr marL="306346" marR="6157" indent="-291723">
              <a:lnSpc>
                <a:spcPct val="102400"/>
              </a:lnSpc>
              <a:buFont typeface="Arial"/>
              <a:buChar char="•"/>
              <a:tabLst>
                <a:tab pos="305578" algn="l"/>
                <a:tab pos="307118" algn="l"/>
              </a:tabLst>
            </a:pPr>
            <a:r>
              <a:rPr sz="1758" b="1" spc="12">
                <a:latin typeface="Arial Narrow"/>
                <a:cs typeface="Arial Narrow"/>
              </a:rPr>
              <a:t>For excavations, engulfment can occur </a:t>
            </a:r>
            <a:r>
              <a:rPr sz="1758" b="1" spc="19">
                <a:latin typeface="Arial Narrow"/>
                <a:cs typeface="Arial Narrow"/>
              </a:rPr>
              <a:t>when </a:t>
            </a:r>
            <a:r>
              <a:rPr sz="1758" b="1" spc="12">
                <a:latin typeface="Arial Narrow"/>
                <a:cs typeface="Arial Narrow"/>
              </a:rPr>
              <a:t>an </a:t>
            </a:r>
            <a:r>
              <a:rPr sz="1758" b="1" spc="19">
                <a:latin typeface="Arial Narrow"/>
                <a:cs typeface="Arial Narrow"/>
              </a:rPr>
              <a:t> </a:t>
            </a:r>
            <a:r>
              <a:rPr sz="1758" b="1" spc="12">
                <a:latin typeface="Arial Narrow"/>
                <a:cs typeface="Arial Narrow"/>
              </a:rPr>
              <a:t>individual</a:t>
            </a:r>
            <a:r>
              <a:rPr sz="1758" b="1" spc="-6">
                <a:latin typeface="Arial Narrow"/>
                <a:cs typeface="Arial Narrow"/>
              </a:rPr>
              <a:t> </a:t>
            </a:r>
            <a:r>
              <a:rPr sz="1758" b="1" spc="12">
                <a:latin typeface="Arial Narrow"/>
                <a:cs typeface="Arial Narrow"/>
              </a:rPr>
              <a:t>is</a:t>
            </a:r>
            <a:r>
              <a:rPr sz="1758" b="1" spc="19">
                <a:latin typeface="Arial Narrow"/>
                <a:cs typeface="Arial Narrow"/>
              </a:rPr>
              <a:t> covered by the</a:t>
            </a:r>
            <a:r>
              <a:rPr sz="1758" b="1" spc="12">
                <a:latin typeface="Arial Narrow"/>
                <a:cs typeface="Arial Narrow"/>
              </a:rPr>
              <a:t> soil</a:t>
            </a:r>
            <a:r>
              <a:rPr sz="1758" b="1" spc="19">
                <a:latin typeface="Arial Narrow"/>
                <a:cs typeface="Arial Narrow"/>
              </a:rPr>
              <a:t> during</a:t>
            </a:r>
            <a:r>
              <a:rPr sz="1758" b="1">
                <a:latin typeface="Arial Narrow"/>
                <a:cs typeface="Arial Narrow"/>
              </a:rPr>
              <a:t> </a:t>
            </a:r>
            <a:r>
              <a:rPr sz="1758" b="1" spc="19">
                <a:latin typeface="Arial Narrow"/>
                <a:cs typeface="Arial Narrow"/>
              </a:rPr>
              <a:t>a </a:t>
            </a:r>
            <a:r>
              <a:rPr sz="1758" b="1" spc="12">
                <a:latin typeface="Arial Narrow"/>
                <a:cs typeface="Arial Narrow"/>
              </a:rPr>
              <a:t>cave-in.</a:t>
            </a:r>
            <a:endParaRPr sz="1758">
              <a:latin typeface="Arial Narrow"/>
              <a:cs typeface="Arial Narrow"/>
            </a:endParaRPr>
          </a:p>
        </p:txBody>
      </p:sp>
      <p:pic>
        <p:nvPicPr>
          <p:cNvPr id="4" name="object 4"/>
          <p:cNvPicPr/>
          <p:nvPr/>
        </p:nvPicPr>
        <p:blipFill>
          <a:blip r:embed="rId3" cstate="screen">
            <a:extLst>
              <a:ext uri="{28A0092B-C50C-407E-A947-70E740481C1C}">
                <a14:useLocalDpi xmlns:a14="http://schemas.microsoft.com/office/drawing/2010/main"/>
              </a:ext>
            </a:extLst>
          </a:blip>
          <a:stretch>
            <a:fillRect/>
          </a:stretch>
        </p:blipFill>
        <p:spPr>
          <a:xfrm>
            <a:off x="452581" y="1198911"/>
            <a:ext cx="6243782" cy="4817194"/>
          </a:xfrm>
          <a:prstGeom prst="rect">
            <a:avLst/>
          </a:prstGeom>
        </p:spPr>
      </p:pic>
      <p:sp>
        <p:nvSpPr>
          <p:cNvPr id="6" name="TextBox 5">
            <a:extLst>
              <a:ext uri="{FF2B5EF4-FFF2-40B4-BE49-F238E27FC236}">
                <a16:creationId xmlns:a16="http://schemas.microsoft.com/office/drawing/2014/main" id="{1AC6C601-E55E-EC08-D800-E2126295AB42}"/>
              </a:ext>
            </a:extLst>
          </p:cNvPr>
          <p:cNvSpPr txBox="1"/>
          <p:nvPr/>
        </p:nvSpPr>
        <p:spPr>
          <a:xfrm>
            <a:off x="2555514" y="6153802"/>
            <a:ext cx="7127149" cy="461665"/>
          </a:xfrm>
          <a:prstGeom prst="rect">
            <a:avLst/>
          </a:prstGeom>
          <a:noFill/>
        </p:spPr>
        <p:txBody>
          <a:bodyPr wrap="square" rtlCol="0">
            <a:spAutoFit/>
          </a:bodyPr>
          <a:lstStyle/>
          <a:p>
            <a:pPr algn="ctr"/>
            <a:r>
              <a:rPr lang="en-US" sz="2400" b="1">
                <a:latin typeface="Aptos" panose="020B0004020202020204" pitchFamily="34" charset="0"/>
              </a:rPr>
              <a:t>Excavation and Trenching Training</a:t>
            </a:r>
          </a:p>
        </p:txBody>
      </p:sp>
      <p:pic>
        <p:nvPicPr>
          <p:cNvPr id="7" name="Picture 6">
            <a:extLst>
              <a:ext uri="{FF2B5EF4-FFF2-40B4-BE49-F238E27FC236}">
                <a16:creationId xmlns:a16="http://schemas.microsoft.com/office/drawing/2014/main" id="{2CD70D73-5FB3-2869-CBAD-1EAD3529582C}"/>
              </a:ext>
            </a:extLst>
          </p:cNvPr>
          <p:cNvPicPr>
            <a:picLocks noChangeAspect="1" noChangeArrowheads="1"/>
          </p:cNvPicPr>
          <p:nvPr/>
        </p:nvPicPr>
        <p:blipFill>
          <a:blip r:embed="rId4"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2515381"/>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screen">
            <a:extLst>
              <a:ext uri="{28A0092B-C50C-407E-A947-70E740481C1C}">
                <a14:useLocalDpi xmlns:a14="http://schemas.microsoft.com/office/drawing/2010/main"/>
              </a:ext>
            </a:extLst>
          </a:blip>
          <a:stretch>
            <a:fillRect/>
          </a:stretch>
        </p:blipFill>
        <p:spPr>
          <a:xfrm>
            <a:off x="3506123" y="524165"/>
            <a:ext cx="5214851" cy="645620"/>
          </a:xfrm>
          <a:prstGeom prst="rect">
            <a:avLst/>
          </a:prstGeom>
        </p:spPr>
      </p:pic>
      <p:grpSp>
        <p:nvGrpSpPr>
          <p:cNvPr id="3" name="object 3"/>
          <p:cNvGrpSpPr/>
          <p:nvPr/>
        </p:nvGrpSpPr>
        <p:grpSpPr>
          <a:xfrm>
            <a:off x="476595" y="1324032"/>
            <a:ext cx="11265285" cy="3924685"/>
            <a:chOff x="393191" y="2149601"/>
            <a:chExt cx="9293860" cy="3237865"/>
          </a:xfrm>
        </p:grpSpPr>
        <p:pic>
          <p:nvPicPr>
            <p:cNvPr id="4" name="object 4"/>
            <p:cNvPicPr/>
            <p:nvPr/>
          </p:nvPicPr>
          <p:blipFill>
            <a:blip r:embed="rId3" cstate="screen">
              <a:extLst>
                <a:ext uri="{28A0092B-C50C-407E-A947-70E740481C1C}">
                  <a14:useLocalDpi xmlns:a14="http://schemas.microsoft.com/office/drawing/2010/main"/>
                </a:ext>
              </a:extLst>
            </a:blip>
            <a:stretch>
              <a:fillRect/>
            </a:stretch>
          </p:blipFill>
          <p:spPr>
            <a:xfrm>
              <a:off x="419099" y="2175509"/>
              <a:ext cx="4411217" cy="3184398"/>
            </a:xfrm>
            <a:prstGeom prst="rect">
              <a:avLst/>
            </a:prstGeom>
          </p:spPr>
        </p:pic>
        <p:sp>
          <p:nvSpPr>
            <p:cNvPr id="5" name="object 5"/>
            <p:cNvSpPr/>
            <p:nvPr/>
          </p:nvSpPr>
          <p:spPr>
            <a:xfrm>
              <a:off x="393191" y="2149601"/>
              <a:ext cx="4463415" cy="3237865"/>
            </a:xfrm>
            <a:custGeom>
              <a:avLst/>
              <a:gdLst/>
              <a:ahLst/>
              <a:cxnLst/>
              <a:rect l="l" t="t" r="r" b="b"/>
              <a:pathLst>
                <a:path w="4463415" h="3237865">
                  <a:moveTo>
                    <a:pt x="4463034" y="3230880"/>
                  </a:moveTo>
                  <a:lnTo>
                    <a:pt x="4463034" y="7620"/>
                  </a:lnTo>
                  <a:lnTo>
                    <a:pt x="4456176" y="0"/>
                  </a:lnTo>
                  <a:lnTo>
                    <a:pt x="6857" y="0"/>
                  </a:lnTo>
                  <a:lnTo>
                    <a:pt x="0" y="7620"/>
                  </a:lnTo>
                  <a:lnTo>
                    <a:pt x="0" y="3230880"/>
                  </a:lnTo>
                  <a:lnTo>
                    <a:pt x="6858" y="3237738"/>
                  </a:lnTo>
                  <a:lnTo>
                    <a:pt x="15240" y="3237738"/>
                  </a:lnTo>
                  <a:lnTo>
                    <a:pt x="15240" y="32004"/>
                  </a:lnTo>
                  <a:lnTo>
                    <a:pt x="31241" y="16002"/>
                  </a:lnTo>
                  <a:lnTo>
                    <a:pt x="31241" y="32004"/>
                  </a:lnTo>
                  <a:lnTo>
                    <a:pt x="4431792" y="32004"/>
                  </a:lnTo>
                  <a:lnTo>
                    <a:pt x="4431792" y="16002"/>
                  </a:lnTo>
                  <a:lnTo>
                    <a:pt x="4447032" y="32004"/>
                  </a:lnTo>
                  <a:lnTo>
                    <a:pt x="4447032" y="3237738"/>
                  </a:lnTo>
                  <a:lnTo>
                    <a:pt x="4456176" y="3237738"/>
                  </a:lnTo>
                  <a:lnTo>
                    <a:pt x="4463034" y="3230880"/>
                  </a:lnTo>
                  <a:close/>
                </a:path>
                <a:path w="4463415" h="3237865">
                  <a:moveTo>
                    <a:pt x="31241" y="32004"/>
                  </a:moveTo>
                  <a:lnTo>
                    <a:pt x="31241" y="16002"/>
                  </a:lnTo>
                  <a:lnTo>
                    <a:pt x="15240" y="32004"/>
                  </a:lnTo>
                  <a:lnTo>
                    <a:pt x="31241" y="32004"/>
                  </a:lnTo>
                  <a:close/>
                </a:path>
                <a:path w="4463415" h="3237865">
                  <a:moveTo>
                    <a:pt x="31241" y="3206496"/>
                  </a:moveTo>
                  <a:lnTo>
                    <a:pt x="31241" y="32004"/>
                  </a:lnTo>
                  <a:lnTo>
                    <a:pt x="15240" y="32004"/>
                  </a:lnTo>
                  <a:lnTo>
                    <a:pt x="15240" y="3206496"/>
                  </a:lnTo>
                  <a:lnTo>
                    <a:pt x="31241" y="3206496"/>
                  </a:lnTo>
                  <a:close/>
                </a:path>
                <a:path w="4463415" h="3237865">
                  <a:moveTo>
                    <a:pt x="4447032" y="3206496"/>
                  </a:moveTo>
                  <a:lnTo>
                    <a:pt x="15240" y="3206496"/>
                  </a:lnTo>
                  <a:lnTo>
                    <a:pt x="31241" y="3222498"/>
                  </a:lnTo>
                  <a:lnTo>
                    <a:pt x="31241" y="3237738"/>
                  </a:lnTo>
                  <a:lnTo>
                    <a:pt x="4431792" y="3237738"/>
                  </a:lnTo>
                  <a:lnTo>
                    <a:pt x="4431792" y="3222498"/>
                  </a:lnTo>
                  <a:lnTo>
                    <a:pt x="4447032" y="3206496"/>
                  </a:lnTo>
                  <a:close/>
                </a:path>
                <a:path w="4463415" h="3237865">
                  <a:moveTo>
                    <a:pt x="31241" y="3237738"/>
                  </a:moveTo>
                  <a:lnTo>
                    <a:pt x="31241" y="3222498"/>
                  </a:lnTo>
                  <a:lnTo>
                    <a:pt x="15240" y="3206496"/>
                  </a:lnTo>
                  <a:lnTo>
                    <a:pt x="15240" y="3237738"/>
                  </a:lnTo>
                  <a:lnTo>
                    <a:pt x="31241" y="3237738"/>
                  </a:lnTo>
                  <a:close/>
                </a:path>
                <a:path w="4463415" h="3237865">
                  <a:moveTo>
                    <a:pt x="4447032" y="32004"/>
                  </a:moveTo>
                  <a:lnTo>
                    <a:pt x="4431792" y="16002"/>
                  </a:lnTo>
                  <a:lnTo>
                    <a:pt x="4431792" y="32004"/>
                  </a:lnTo>
                  <a:lnTo>
                    <a:pt x="4447032" y="32004"/>
                  </a:lnTo>
                  <a:close/>
                </a:path>
                <a:path w="4463415" h="3237865">
                  <a:moveTo>
                    <a:pt x="4447032" y="3206496"/>
                  </a:moveTo>
                  <a:lnTo>
                    <a:pt x="4447032" y="32004"/>
                  </a:lnTo>
                  <a:lnTo>
                    <a:pt x="4431792" y="32004"/>
                  </a:lnTo>
                  <a:lnTo>
                    <a:pt x="4431792" y="3206496"/>
                  </a:lnTo>
                  <a:lnTo>
                    <a:pt x="4447032" y="3206496"/>
                  </a:lnTo>
                  <a:close/>
                </a:path>
                <a:path w="4463415" h="3237865">
                  <a:moveTo>
                    <a:pt x="4447032" y="3237738"/>
                  </a:moveTo>
                  <a:lnTo>
                    <a:pt x="4447032" y="3206496"/>
                  </a:lnTo>
                  <a:lnTo>
                    <a:pt x="4431792" y="3222498"/>
                  </a:lnTo>
                  <a:lnTo>
                    <a:pt x="4431792" y="3237738"/>
                  </a:lnTo>
                  <a:lnTo>
                    <a:pt x="4447032" y="3237738"/>
                  </a:lnTo>
                  <a:close/>
                </a:path>
              </a:pathLst>
            </a:custGeom>
            <a:solidFill>
              <a:srgbClr val="000000"/>
            </a:solidFill>
          </p:spPr>
          <p:txBody>
            <a:bodyPr wrap="square" lIns="0" tIns="0" rIns="0" bIns="0" rtlCol="0"/>
            <a:lstStyle/>
            <a:p>
              <a:endParaRPr sz="2182"/>
            </a:p>
          </p:txBody>
        </p:sp>
        <p:pic>
          <p:nvPicPr>
            <p:cNvPr id="6" name="object 6"/>
            <p:cNvPicPr/>
            <p:nvPr/>
          </p:nvPicPr>
          <p:blipFill>
            <a:blip r:embed="rId4" cstate="screen">
              <a:extLst>
                <a:ext uri="{28A0092B-C50C-407E-A947-70E740481C1C}">
                  <a14:useLocalDpi xmlns:a14="http://schemas.microsoft.com/office/drawing/2010/main"/>
                </a:ext>
              </a:extLst>
            </a:blip>
            <a:stretch>
              <a:fillRect/>
            </a:stretch>
          </p:blipFill>
          <p:spPr>
            <a:xfrm>
              <a:off x="4879086" y="2175509"/>
              <a:ext cx="4780788" cy="3184398"/>
            </a:xfrm>
            <a:prstGeom prst="rect">
              <a:avLst/>
            </a:prstGeom>
          </p:spPr>
        </p:pic>
        <p:sp>
          <p:nvSpPr>
            <p:cNvPr id="7" name="object 7"/>
            <p:cNvSpPr/>
            <p:nvPr/>
          </p:nvSpPr>
          <p:spPr>
            <a:xfrm>
              <a:off x="4854701" y="2149601"/>
              <a:ext cx="4832350" cy="3237865"/>
            </a:xfrm>
            <a:custGeom>
              <a:avLst/>
              <a:gdLst/>
              <a:ahLst/>
              <a:cxnLst/>
              <a:rect l="l" t="t" r="r" b="b"/>
              <a:pathLst>
                <a:path w="4832350" h="3237865">
                  <a:moveTo>
                    <a:pt x="4831842" y="3230880"/>
                  </a:moveTo>
                  <a:lnTo>
                    <a:pt x="4831842" y="7620"/>
                  </a:lnTo>
                  <a:lnTo>
                    <a:pt x="4824984" y="0"/>
                  </a:lnTo>
                  <a:lnTo>
                    <a:pt x="6857" y="0"/>
                  </a:lnTo>
                  <a:lnTo>
                    <a:pt x="0" y="7620"/>
                  </a:lnTo>
                  <a:lnTo>
                    <a:pt x="0" y="3230880"/>
                  </a:lnTo>
                  <a:lnTo>
                    <a:pt x="6858" y="3237738"/>
                  </a:lnTo>
                  <a:lnTo>
                    <a:pt x="16002" y="3237738"/>
                  </a:lnTo>
                  <a:lnTo>
                    <a:pt x="16002" y="32004"/>
                  </a:lnTo>
                  <a:lnTo>
                    <a:pt x="31242" y="16002"/>
                  </a:lnTo>
                  <a:lnTo>
                    <a:pt x="31241" y="32004"/>
                  </a:lnTo>
                  <a:lnTo>
                    <a:pt x="4800599" y="32004"/>
                  </a:lnTo>
                  <a:lnTo>
                    <a:pt x="4800599" y="16001"/>
                  </a:lnTo>
                  <a:lnTo>
                    <a:pt x="4816602" y="32004"/>
                  </a:lnTo>
                  <a:lnTo>
                    <a:pt x="4816602" y="3237738"/>
                  </a:lnTo>
                  <a:lnTo>
                    <a:pt x="4824984" y="3237738"/>
                  </a:lnTo>
                  <a:lnTo>
                    <a:pt x="4831842" y="3230880"/>
                  </a:lnTo>
                  <a:close/>
                </a:path>
                <a:path w="4832350" h="3237865">
                  <a:moveTo>
                    <a:pt x="31242" y="32004"/>
                  </a:moveTo>
                  <a:lnTo>
                    <a:pt x="31242" y="16002"/>
                  </a:lnTo>
                  <a:lnTo>
                    <a:pt x="16002" y="32004"/>
                  </a:lnTo>
                  <a:lnTo>
                    <a:pt x="31242" y="32004"/>
                  </a:lnTo>
                  <a:close/>
                </a:path>
                <a:path w="4832350" h="3237865">
                  <a:moveTo>
                    <a:pt x="31242" y="3206496"/>
                  </a:moveTo>
                  <a:lnTo>
                    <a:pt x="31242" y="32004"/>
                  </a:lnTo>
                  <a:lnTo>
                    <a:pt x="16002" y="32004"/>
                  </a:lnTo>
                  <a:lnTo>
                    <a:pt x="16002" y="3206496"/>
                  </a:lnTo>
                  <a:lnTo>
                    <a:pt x="31242" y="3206496"/>
                  </a:lnTo>
                  <a:close/>
                </a:path>
                <a:path w="4832350" h="3237865">
                  <a:moveTo>
                    <a:pt x="4816602" y="3206496"/>
                  </a:moveTo>
                  <a:lnTo>
                    <a:pt x="16002" y="3206496"/>
                  </a:lnTo>
                  <a:lnTo>
                    <a:pt x="31242" y="3222498"/>
                  </a:lnTo>
                  <a:lnTo>
                    <a:pt x="31241" y="3237738"/>
                  </a:lnTo>
                  <a:lnTo>
                    <a:pt x="4800599" y="3237738"/>
                  </a:lnTo>
                  <a:lnTo>
                    <a:pt x="4800599" y="3222498"/>
                  </a:lnTo>
                  <a:lnTo>
                    <a:pt x="4816602" y="3206496"/>
                  </a:lnTo>
                  <a:close/>
                </a:path>
                <a:path w="4832350" h="3237865">
                  <a:moveTo>
                    <a:pt x="31241" y="3237738"/>
                  </a:moveTo>
                  <a:lnTo>
                    <a:pt x="31242" y="3222498"/>
                  </a:lnTo>
                  <a:lnTo>
                    <a:pt x="16002" y="3206496"/>
                  </a:lnTo>
                  <a:lnTo>
                    <a:pt x="16002" y="3237738"/>
                  </a:lnTo>
                  <a:lnTo>
                    <a:pt x="31241" y="3237738"/>
                  </a:lnTo>
                  <a:close/>
                </a:path>
                <a:path w="4832350" h="3237865">
                  <a:moveTo>
                    <a:pt x="4816602" y="32004"/>
                  </a:moveTo>
                  <a:lnTo>
                    <a:pt x="4800599" y="16001"/>
                  </a:lnTo>
                  <a:lnTo>
                    <a:pt x="4800599" y="32004"/>
                  </a:lnTo>
                  <a:lnTo>
                    <a:pt x="4816602" y="32004"/>
                  </a:lnTo>
                  <a:close/>
                </a:path>
                <a:path w="4832350" h="3237865">
                  <a:moveTo>
                    <a:pt x="4816602" y="3206496"/>
                  </a:moveTo>
                  <a:lnTo>
                    <a:pt x="4816602" y="32004"/>
                  </a:lnTo>
                  <a:lnTo>
                    <a:pt x="4800599" y="32004"/>
                  </a:lnTo>
                  <a:lnTo>
                    <a:pt x="4800599" y="3206496"/>
                  </a:lnTo>
                  <a:lnTo>
                    <a:pt x="4816602" y="3206496"/>
                  </a:lnTo>
                  <a:close/>
                </a:path>
                <a:path w="4832350" h="3237865">
                  <a:moveTo>
                    <a:pt x="4816602" y="3237738"/>
                  </a:moveTo>
                  <a:lnTo>
                    <a:pt x="4816602" y="3206496"/>
                  </a:lnTo>
                  <a:lnTo>
                    <a:pt x="4800599" y="3222498"/>
                  </a:lnTo>
                  <a:lnTo>
                    <a:pt x="4800599" y="3237738"/>
                  </a:lnTo>
                  <a:lnTo>
                    <a:pt x="4816602" y="3237738"/>
                  </a:lnTo>
                  <a:close/>
                </a:path>
              </a:pathLst>
            </a:custGeom>
            <a:solidFill>
              <a:srgbClr val="000000"/>
            </a:solidFill>
          </p:spPr>
          <p:txBody>
            <a:bodyPr wrap="square" lIns="0" tIns="0" rIns="0" bIns="0" rtlCol="0"/>
            <a:lstStyle/>
            <a:p>
              <a:endParaRPr sz="2182"/>
            </a:p>
          </p:txBody>
        </p:sp>
      </p:grpSp>
      <p:sp>
        <p:nvSpPr>
          <p:cNvPr id="8" name="TextBox 7">
            <a:extLst>
              <a:ext uri="{FF2B5EF4-FFF2-40B4-BE49-F238E27FC236}">
                <a16:creationId xmlns:a16="http://schemas.microsoft.com/office/drawing/2014/main" id="{032DC3D2-FA67-12FE-0751-2F1662B07350}"/>
              </a:ext>
            </a:extLst>
          </p:cNvPr>
          <p:cNvSpPr txBox="1"/>
          <p:nvPr/>
        </p:nvSpPr>
        <p:spPr>
          <a:xfrm>
            <a:off x="2549973" y="5972140"/>
            <a:ext cx="7127149" cy="461665"/>
          </a:xfrm>
          <a:prstGeom prst="rect">
            <a:avLst/>
          </a:prstGeom>
          <a:noFill/>
        </p:spPr>
        <p:txBody>
          <a:bodyPr wrap="square" rtlCol="0">
            <a:spAutoFit/>
          </a:bodyPr>
          <a:lstStyle/>
          <a:p>
            <a:pPr algn="ctr"/>
            <a:r>
              <a:rPr lang="en-US" sz="2400" b="1">
                <a:latin typeface="Aptos" panose="020B0004020202020204" pitchFamily="34" charset="0"/>
              </a:rPr>
              <a:t>Excavation and Trenching Training</a:t>
            </a:r>
          </a:p>
        </p:txBody>
      </p:sp>
      <p:pic>
        <p:nvPicPr>
          <p:cNvPr id="10" name="Picture 9">
            <a:extLst>
              <a:ext uri="{FF2B5EF4-FFF2-40B4-BE49-F238E27FC236}">
                <a16:creationId xmlns:a16="http://schemas.microsoft.com/office/drawing/2014/main" id="{24E3C94B-D19F-EA34-4345-784795FEA4BB}"/>
              </a:ext>
            </a:extLst>
          </p:cNvPr>
          <p:cNvPicPr>
            <a:picLocks noChangeAspect="1" noChangeArrowheads="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9087177"/>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screen">
            <a:extLst>
              <a:ext uri="{28A0092B-C50C-407E-A947-70E740481C1C}">
                <a14:useLocalDpi xmlns:a14="http://schemas.microsoft.com/office/drawing/2010/main"/>
              </a:ext>
            </a:extLst>
          </a:blip>
          <a:stretch>
            <a:fillRect/>
          </a:stretch>
        </p:blipFill>
        <p:spPr>
          <a:xfrm>
            <a:off x="1803555" y="536506"/>
            <a:ext cx="9830261" cy="645620"/>
          </a:xfrm>
          <a:prstGeom prst="rect">
            <a:avLst/>
          </a:prstGeom>
        </p:spPr>
      </p:pic>
      <p:sp>
        <p:nvSpPr>
          <p:cNvPr id="3" name="object 3"/>
          <p:cNvSpPr txBox="1"/>
          <p:nvPr/>
        </p:nvSpPr>
        <p:spPr>
          <a:xfrm>
            <a:off x="395626" y="1563563"/>
            <a:ext cx="6323060" cy="3967580"/>
          </a:xfrm>
          <a:prstGeom prst="rect">
            <a:avLst/>
          </a:prstGeom>
        </p:spPr>
        <p:txBody>
          <a:bodyPr vert="horz" wrap="square" lIns="0" tIns="14624" rIns="0" bIns="0" rtlCol="0">
            <a:spAutoFit/>
          </a:bodyPr>
          <a:lstStyle/>
          <a:p>
            <a:pPr marL="306346" marR="6157" indent="-291723">
              <a:lnSpc>
                <a:spcPct val="102400"/>
              </a:lnSpc>
              <a:spcBef>
                <a:spcPts val="116"/>
              </a:spcBef>
              <a:buFont typeface="Arial"/>
              <a:buChar char="•"/>
              <a:tabLst>
                <a:tab pos="305578" algn="l"/>
                <a:tab pos="307118" algn="l"/>
              </a:tabLst>
            </a:pPr>
            <a:r>
              <a:rPr sz="1758" b="1" spc="12">
                <a:latin typeface="Arial Narrow"/>
                <a:cs typeface="Arial Narrow"/>
              </a:rPr>
              <a:t>All </a:t>
            </a:r>
            <a:r>
              <a:rPr sz="1758" b="1" spc="19">
                <a:latin typeface="Arial Narrow"/>
                <a:cs typeface="Arial Narrow"/>
              </a:rPr>
              <a:t>motorized excavation equipment, </a:t>
            </a:r>
            <a:r>
              <a:rPr sz="1758" b="1" spc="12">
                <a:latin typeface="Arial Narrow"/>
                <a:cs typeface="Arial Narrow"/>
              </a:rPr>
              <a:t>trucks, etc. </a:t>
            </a:r>
            <a:r>
              <a:rPr sz="1758" b="1" spc="19">
                <a:latin typeface="Arial Narrow"/>
                <a:cs typeface="Arial Narrow"/>
              </a:rPr>
              <a:t>must remain a </a:t>
            </a:r>
            <a:r>
              <a:rPr sz="1758" b="1" spc="24">
                <a:latin typeface="Arial Narrow"/>
                <a:cs typeface="Arial Narrow"/>
              </a:rPr>
              <a:t> </a:t>
            </a:r>
            <a:r>
              <a:rPr sz="1758" b="1" spc="19">
                <a:latin typeface="Arial Narrow"/>
                <a:cs typeface="Arial Narrow"/>
              </a:rPr>
              <a:t>minimum </a:t>
            </a:r>
            <a:r>
              <a:rPr sz="1758" b="1" spc="12">
                <a:latin typeface="Arial Narrow"/>
                <a:cs typeface="Arial Narrow"/>
              </a:rPr>
              <a:t>of 1.2 </a:t>
            </a:r>
            <a:r>
              <a:rPr sz="1758" b="1" spc="19">
                <a:latin typeface="Arial Narrow"/>
                <a:cs typeface="Arial Narrow"/>
              </a:rPr>
              <a:t>meter </a:t>
            </a:r>
            <a:r>
              <a:rPr sz="1758" b="1" spc="12">
                <a:latin typeface="Arial Narrow"/>
                <a:cs typeface="Arial Narrow"/>
              </a:rPr>
              <a:t>(4 feet) </a:t>
            </a:r>
            <a:r>
              <a:rPr sz="1758" b="1" spc="19">
                <a:latin typeface="Arial Narrow"/>
                <a:cs typeface="Arial Narrow"/>
              </a:rPr>
              <a:t>from </a:t>
            </a:r>
            <a:r>
              <a:rPr sz="1758" b="1" spc="12">
                <a:latin typeface="Arial Narrow"/>
                <a:cs typeface="Arial Narrow"/>
              </a:rPr>
              <a:t>the </a:t>
            </a:r>
            <a:r>
              <a:rPr sz="1758" b="1" spc="6">
                <a:latin typeface="Arial Narrow"/>
                <a:cs typeface="Arial Narrow"/>
              </a:rPr>
              <a:t>excavation’s </a:t>
            </a:r>
            <a:r>
              <a:rPr sz="1758" b="1" spc="12">
                <a:latin typeface="Arial Narrow"/>
                <a:cs typeface="Arial Narrow"/>
              </a:rPr>
              <a:t>opening. </a:t>
            </a:r>
            <a:r>
              <a:rPr sz="1758" b="1" spc="6">
                <a:latin typeface="Arial Narrow"/>
                <a:cs typeface="Arial Narrow"/>
              </a:rPr>
              <a:t>It is </a:t>
            </a:r>
            <a:r>
              <a:rPr sz="1758" b="1" spc="12">
                <a:latin typeface="Arial Narrow"/>
                <a:cs typeface="Arial Narrow"/>
              </a:rPr>
              <a:t> advised that </a:t>
            </a:r>
            <a:r>
              <a:rPr sz="1758" b="1" spc="6">
                <a:latin typeface="Arial Narrow"/>
                <a:cs typeface="Arial Narrow"/>
              </a:rPr>
              <a:t>if </a:t>
            </a:r>
            <a:r>
              <a:rPr sz="1758" b="1" spc="12">
                <a:latin typeface="Arial Narrow"/>
                <a:cs typeface="Arial Narrow"/>
              </a:rPr>
              <a:t>space permits </a:t>
            </a:r>
            <a:r>
              <a:rPr sz="1758" b="1" spc="19">
                <a:latin typeface="Arial Narrow"/>
                <a:cs typeface="Arial Narrow"/>
              </a:rPr>
              <a:t>on </a:t>
            </a:r>
            <a:r>
              <a:rPr sz="1758" b="1" spc="12">
                <a:latin typeface="Arial Narrow"/>
                <a:cs typeface="Arial Narrow"/>
              </a:rPr>
              <a:t>the </a:t>
            </a:r>
            <a:r>
              <a:rPr sz="1758" b="1" spc="6">
                <a:latin typeface="Arial Narrow"/>
                <a:cs typeface="Arial Narrow"/>
              </a:rPr>
              <a:t>site </a:t>
            </a:r>
            <a:r>
              <a:rPr sz="1758" b="1" spc="19">
                <a:latin typeface="Arial Narrow"/>
                <a:cs typeface="Arial Narrow"/>
              </a:rPr>
              <a:t>a </a:t>
            </a:r>
            <a:r>
              <a:rPr sz="1758" b="1" spc="12">
                <a:latin typeface="Arial Narrow"/>
                <a:cs typeface="Arial Narrow"/>
              </a:rPr>
              <a:t>distance of </a:t>
            </a:r>
            <a:r>
              <a:rPr sz="1758" b="1" spc="19">
                <a:latin typeface="Arial Narrow"/>
                <a:cs typeface="Arial Narrow"/>
              </a:rPr>
              <a:t>3 </a:t>
            </a:r>
            <a:r>
              <a:rPr sz="1758" b="1" spc="12">
                <a:latin typeface="Arial Narrow"/>
                <a:cs typeface="Arial Narrow"/>
              </a:rPr>
              <a:t>meters (12 </a:t>
            </a:r>
            <a:r>
              <a:rPr sz="1758" b="1" spc="19">
                <a:latin typeface="Arial Narrow"/>
                <a:cs typeface="Arial Narrow"/>
              </a:rPr>
              <a:t> </a:t>
            </a:r>
            <a:r>
              <a:rPr sz="1758" b="1" spc="6">
                <a:latin typeface="Arial Narrow"/>
                <a:cs typeface="Arial Narrow"/>
              </a:rPr>
              <a:t>feet) </a:t>
            </a:r>
            <a:r>
              <a:rPr sz="1758" b="1" spc="12">
                <a:latin typeface="Arial Narrow"/>
                <a:cs typeface="Arial Narrow"/>
              </a:rPr>
              <a:t>is maintained in order to ensure the weight </a:t>
            </a:r>
            <a:r>
              <a:rPr sz="1758" b="1" spc="19">
                <a:latin typeface="Arial Narrow"/>
                <a:cs typeface="Arial Narrow"/>
              </a:rPr>
              <a:t>and </a:t>
            </a:r>
            <a:r>
              <a:rPr sz="1758" b="1" spc="6">
                <a:latin typeface="Arial Narrow"/>
                <a:cs typeface="Arial Narrow"/>
              </a:rPr>
              <a:t>vibration </a:t>
            </a:r>
            <a:r>
              <a:rPr sz="1758" b="1" spc="12">
                <a:latin typeface="Arial Narrow"/>
                <a:cs typeface="Arial Narrow"/>
              </a:rPr>
              <a:t> created </a:t>
            </a:r>
            <a:r>
              <a:rPr sz="1758" b="1" spc="19">
                <a:latin typeface="Arial Narrow"/>
                <a:cs typeface="Arial Narrow"/>
              </a:rPr>
              <a:t>by </a:t>
            </a:r>
            <a:r>
              <a:rPr sz="1758" b="1" spc="12">
                <a:latin typeface="Arial Narrow"/>
                <a:cs typeface="Arial Narrow"/>
              </a:rPr>
              <a:t>the machine does not cause collapse of the excavations </a:t>
            </a:r>
            <a:r>
              <a:rPr sz="1758" b="1" spc="-388">
                <a:latin typeface="Arial Narrow"/>
                <a:cs typeface="Arial Narrow"/>
              </a:rPr>
              <a:t> </a:t>
            </a:r>
            <a:r>
              <a:rPr sz="1758" b="1" spc="12">
                <a:latin typeface="Arial Narrow"/>
                <a:cs typeface="Arial Narrow"/>
              </a:rPr>
              <a:t>walls.</a:t>
            </a:r>
            <a:endParaRPr sz="1758">
              <a:latin typeface="Arial Narrow"/>
              <a:cs typeface="Arial Narrow"/>
            </a:endParaRPr>
          </a:p>
          <a:p>
            <a:pPr marL="306346" marR="655799" indent="-291723">
              <a:lnSpc>
                <a:spcPct val="102400"/>
              </a:lnSpc>
              <a:spcBef>
                <a:spcPts val="957"/>
              </a:spcBef>
              <a:buFont typeface="Arial"/>
              <a:buChar char="•"/>
              <a:tabLst>
                <a:tab pos="305578" algn="l"/>
                <a:tab pos="307118" algn="l"/>
              </a:tabLst>
            </a:pPr>
            <a:r>
              <a:rPr sz="1758" b="1" spc="19">
                <a:latin typeface="Arial Narrow"/>
                <a:cs typeface="Arial Narrow"/>
              </a:rPr>
              <a:t>Note: The </a:t>
            </a:r>
            <a:r>
              <a:rPr sz="1758" b="1" spc="12">
                <a:latin typeface="Arial Narrow"/>
                <a:cs typeface="Arial Narrow"/>
              </a:rPr>
              <a:t>excavation equipment selected for use must have </a:t>
            </a:r>
            <a:r>
              <a:rPr sz="1758" b="1" spc="-388">
                <a:latin typeface="Arial Narrow"/>
                <a:cs typeface="Arial Narrow"/>
              </a:rPr>
              <a:t> </a:t>
            </a:r>
            <a:r>
              <a:rPr sz="1758" b="1" spc="12">
                <a:latin typeface="Arial Narrow"/>
                <a:cs typeface="Arial Narrow"/>
              </a:rPr>
              <a:t>sufficient</a:t>
            </a:r>
            <a:r>
              <a:rPr sz="1758" b="1" spc="-6">
                <a:latin typeface="Arial Narrow"/>
                <a:cs typeface="Arial Narrow"/>
              </a:rPr>
              <a:t> </a:t>
            </a:r>
            <a:r>
              <a:rPr sz="1758" b="1" spc="19">
                <a:latin typeface="Arial Narrow"/>
                <a:cs typeface="Arial Narrow"/>
              </a:rPr>
              <a:t>reach </a:t>
            </a:r>
            <a:r>
              <a:rPr sz="1758" b="1" spc="12">
                <a:latin typeface="Arial Narrow"/>
                <a:cs typeface="Arial Narrow"/>
              </a:rPr>
              <a:t>to</a:t>
            </a:r>
            <a:r>
              <a:rPr sz="1758" b="1" spc="-6">
                <a:latin typeface="Arial Narrow"/>
                <a:cs typeface="Arial Narrow"/>
              </a:rPr>
              <a:t> </a:t>
            </a:r>
            <a:r>
              <a:rPr sz="1758" b="1" spc="19">
                <a:latin typeface="Arial Narrow"/>
                <a:cs typeface="Arial Narrow"/>
              </a:rPr>
              <a:t>maintain</a:t>
            </a:r>
            <a:r>
              <a:rPr sz="1758" b="1" spc="-6">
                <a:latin typeface="Arial Narrow"/>
                <a:cs typeface="Arial Narrow"/>
              </a:rPr>
              <a:t> </a:t>
            </a:r>
            <a:r>
              <a:rPr sz="1758" b="1" spc="19">
                <a:latin typeface="Arial Narrow"/>
                <a:cs typeface="Arial Narrow"/>
              </a:rPr>
              <a:t>the</a:t>
            </a:r>
            <a:r>
              <a:rPr sz="1758" b="1" spc="-6">
                <a:latin typeface="Arial Narrow"/>
                <a:cs typeface="Arial Narrow"/>
              </a:rPr>
              <a:t> </a:t>
            </a:r>
            <a:r>
              <a:rPr sz="1758" b="1" spc="19">
                <a:latin typeface="Arial Narrow"/>
                <a:cs typeface="Arial Narrow"/>
              </a:rPr>
              <a:t>minimum</a:t>
            </a:r>
            <a:r>
              <a:rPr sz="1758" b="1" spc="-6">
                <a:latin typeface="Arial Narrow"/>
                <a:cs typeface="Arial Narrow"/>
              </a:rPr>
              <a:t> </a:t>
            </a:r>
            <a:r>
              <a:rPr sz="1758" b="1" spc="19">
                <a:latin typeface="Arial Narrow"/>
                <a:cs typeface="Arial Narrow"/>
              </a:rPr>
              <a:t>safe distance.</a:t>
            </a:r>
            <a:endParaRPr sz="1758">
              <a:latin typeface="Arial Narrow"/>
              <a:cs typeface="Arial Narrow"/>
            </a:endParaRPr>
          </a:p>
          <a:p>
            <a:pPr marL="306346" marR="471837" indent="-291723">
              <a:lnSpc>
                <a:spcPct val="102400"/>
              </a:lnSpc>
              <a:spcBef>
                <a:spcPts val="964"/>
              </a:spcBef>
              <a:buFont typeface="Arial"/>
              <a:buChar char="•"/>
              <a:tabLst>
                <a:tab pos="305578" algn="l"/>
                <a:tab pos="307118" algn="l"/>
              </a:tabLst>
            </a:pPr>
            <a:r>
              <a:rPr sz="1758" b="1" spc="24">
                <a:latin typeface="Arial Narrow"/>
                <a:cs typeface="Arial Narrow"/>
              </a:rPr>
              <a:t>Removed </a:t>
            </a:r>
            <a:r>
              <a:rPr sz="1758" b="1" spc="6">
                <a:latin typeface="Arial Narrow"/>
                <a:cs typeface="Arial Narrow"/>
              </a:rPr>
              <a:t>soil </a:t>
            </a:r>
            <a:r>
              <a:rPr sz="1758" b="1" spc="12">
                <a:latin typeface="Arial Narrow"/>
                <a:cs typeface="Arial Narrow"/>
              </a:rPr>
              <a:t>should </a:t>
            </a:r>
            <a:r>
              <a:rPr sz="1758" b="1" spc="19">
                <a:latin typeface="Arial Narrow"/>
                <a:cs typeface="Arial Narrow"/>
              </a:rPr>
              <a:t>be </a:t>
            </a:r>
            <a:r>
              <a:rPr sz="1758" b="1" spc="12">
                <a:latin typeface="Arial Narrow"/>
                <a:cs typeface="Arial Narrow"/>
              </a:rPr>
              <a:t>stacked </a:t>
            </a:r>
            <a:r>
              <a:rPr sz="1758" b="1" spc="19">
                <a:latin typeface="Arial Narrow"/>
                <a:cs typeface="Arial Narrow"/>
              </a:rPr>
              <a:t>no </a:t>
            </a:r>
            <a:r>
              <a:rPr sz="1758" b="1" spc="12">
                <a:latin typeface="Arial Narrow"/>
                <a:cs typeface="Arial Narrow"/>
              </a:rPr>
              <a:t>closer to the </a:t>
            </a:r>
            <a:r>
              <a:rPr sz="1758" b="1" spc="6">
                <a:latin typeface="Arial Narrow"/>
                <a:cs typeface="Arial Narrow"/>
              </a:rPr>
              <a:t>excavation’s </a:t>
            </a:r>
            <a:r>
              <a:rPr sz="1758" b="1" spc="-388">
                <a:latin typeface="Arial Narrow"/>
                <a:cs typeface="Arial Narrow"/>
              </a:rPr>
              <a:t> </a:t>
            </a:r>
            <a:r>
              <a:rPr sz="1758" b="1" spc="12">
                <a:latin typeface="Arial Narrow"/>
                <a:cs typeface="Arial Narrow"/>
              </a:rPr>
              <a:t>opening</a:t>
            </a:r>
            <a:r>
              <a:rPr sz="1758" b="1">
                <a:latin typeface="Arial Narrow"/>
                <a:cs typeface="Arial Narrow"/>
              </a:rPr>
              <a:t> </a:t>
            </a:r>
            <a:r>
              <a:rPr sz="1758" b="1" spc="12">
                <a:latin typeface="Arial Narrow"/>
                <a:cs typeface="Arial Narrow"/>
              </a:rPr>
              <a:t>that</a:t>
            </a:r>
            <a:r>
              <a:rPr sz="1758" b="1" spc="6">
                <a:latin typeface="Arial Narrow"/>
                <a:cs typeface="Arial Narrow"/>
              </a:rPr>
              <a:t> </a:t>
            </a:r>
            <a:r>
              <a:rPr sz="1758" b="1" spc="12">
                <a:latin typeface="Arial Narrow"/>
                <a:cs typeface="Arial Narrow"/>
              </a:rPr>
              <a:t>1.2</a:t>
            </a:r>
            <a:r>
              <a:rPr sz="1758" b="1" spc="6">
                <a:latin typeface="Arial Narrow"/>
                <a:cs typeface="Arial Narrow"/>
              </a:rPr>
              <a:t> </a:t>
            </a:r>
            <a:r>
              <a:rPr sz="1758" b="1" spc="12">
                <a:latin typeface="Arial Narrow"/>
                <a:cs typeface="Arial Narrow"/>
              </a:rPr>
              <a:t>meter</a:t>
            </a:r>
            <a:r>
              <a:rPr sz="1758" b="1" spc="6">
                <a:latin typeface="Arial Narrow"/>
                <a:cs typeface="Arial Narrow"/>
              </a:rPr>
              <a:t> </a:t>
            </a:r>
            <a:r>
              <a:rPr sz="1758" b="1" spc="12">
                <a:latin typeface="Arial Narrow"/>
                <a:cs typeface="Arial Narrow"/>
              </a:rPr>
              <a:t>(4</a:t>
            </a:r>
            <a:r>
              <a:rPr sz="1758" b="1" spc="6">
                <a:latin typeface="Arial Narrow"/>
                <a:cs typeface="Arial Narrow"/>
              </a:rPr>
              <a:t> feet)</a:t>
            </a:r>
            <a:endParaRPr sz="1758">
              <a:latin typeface="Arial Narrow"/>
              <a:cs typeface="Arial Narrow"/>
            </a:endParaRPr>
          </a:p>
          <a:p>
            <a:pPr marL="306346" marR="209363" indent="-291723">
              <a:lnSpc>
                <a:spcPct val="102400"/>
              </a:lnSpc>
              <a:spcBef>
                <a:spcPts val="957"/>
              </a:spcBef>
              <a:buFont typeface="Arial"/>
              <a:buChar char="•"/>
              <a:tabLst>
                <a:tab pos="305578" algn="l"/>
                <a:tab pos="307118" algn="l"/>
              </a:tabLst>
            </a:pPr>
            <a:r>
              <a:rPr sz="1758" b="1" spc="12">
                <a:latin typeface="Arial Narrow"/>
                <a:cs typeface="Arial Narrow"/>
              </a:rPr>
              <a:t>Excavation equipment should only </a:t>
            </a:r>
            <a:r>
              <a:rPr sz="1758" b="1" spc="19">
                <a:latin typeface="Arial Narrow"/>
                <a:cs typeface="Arial Narrow"/>
              </a:rPr>
              <a:t>be </a:t>
            </a:r>
            <a:r>
              <a:rPr sz="1758" b="1" spc="12">
                <a:latin typeface="Arial Narrow"/>
                <a:cs typeface="Arial Narrow"/>
              </a:rPr>
              <a:t>operated </a:t>
            </a:r>
            <a:r>
              <a:rPr sz="1758" b="1" spc="19">
                <a:latin typeface="Arial Narrow"/>
                <a:cs typeface="Arial Narrow"/>
              </a:rPr>
              <a:t>by a </a:t>
            </a:r>
            <a:r>
              <a:rPr sz="1758" b="1" spc="12">
                <a:latin typeface="Arial Narrow"/>
                <a:cs typeface="Arial Narrow"/>
              </a:rPr>
              <a:t>trained and </a:t>
            </a:r>
            <a:r>
              <a:rPr sz="1758" b="1" spc="19">
                <a:latin typeface="Arial Narrow"/>
                <a:cs typeface="Arial Narrow"/>
              </a:rPr>
              <a:t> </a:t>
            </a:r>
            <a:r>
              <a:rPr sz="1758" b="1" spc="6">
                <a:latin typeface="Arial Narrow"/>
                <a:cs typeface="Arial Narrow"/>
              </a:rPr>
              <a:t>qualified </a:t>
            </a:r>
            <a:r>
              <a:rPr sz="1758" b="1" spc="12">
                <a:latin typeface="Arial Narrow"/>
                <a:cs typeface="Arial Narrow"/>
              </a:rPr>
              <a:t>Operator that</a:t>
            </a:r>
            <a:r>
              <a:rPr sz="1758" b="1" spc="6">
                <a:latin typeface="Arial Narrow"/>
                <a:cs typeface="Arial Narrow"/>
              </a:rPr>
              <a:t> </a:t>
            </a:r>
            <a:r>
              <a:rPr sz="1758" b="1" spc="12">
                <a:latin typeface="Arial Narrow"/>
                <a:cs typeface="Arial Narrow"/>
              </a:rPr>
              <a:t>has</a:t>
            </a:r>
            <a:r>
              <a:rPr sz="1758" b="1" spc="30">
                <a:latin typeface="Arial Narrow"/>
                <a:cs typeface="Arial Narrow"/>
              </a:rPr>
              <a:t> </a:t>
            </a:r>
            <a:r>
              <a:rPr sz="1758" b="1" spc="12">
                <a:latin typeface="Arial Narrow"/>
                <a:cs typeface="Arial Narrow"/>
              </a:rPr>
              <a:t>completed</a:t>
            </a:r>
            <a:r>
              <a:rPr sz="1758" b="1" spc="6">
                <a:latin typeface="Arial Narrow"/>
                <a:cs typeface="Arial Narrow"/>
              </a:rPr>
              <a:t> </a:t>
            </a:r>
            <a:r>
              <a:rPr sz="1758" b="1" spc="12">
                <a:latin typeface="Arial Narrow"/>
                <a:cs typeface="Arial Narrow"/>
              </a:rPr>
              <a:t>the </a:t>
            </a:r>
            <a:r>
              <a:rPr lang="en-US" sz="1758" b="1" spc="12">
                <a:latin typeface="Arial Narrow"/>
                <a:cs typeface="Arial Narrow"/>
              </a:rPr>
              <a:t>OMH</a:t>
            </a:r>
            <a:r>
              <a:rPr sz="1758" b="1" spc="19">
                <a:latin typeface="Arial Narrow"/>
                <a:cs typeface="Arial Narrow"/>
              </a:rPr>
              <a:t> </a:t>
            </a:r>
            <a:r>
              <a:rPr sz="1758" b="1" spc="12">
                <a:latin typeface="Arial Narrow"/>
                <a:cs typeface="Arial Narrow"/>
              </a:rPr>
              <a:t>Powered</a:t>
            </a:r>
            <a:r>
              <a:rPr sz="1758" b="1" spc="24">
                <a:latin typeface="Arial Narrow"/>
                <a:cs typeface="Arial Narrow"/>
              </a:rPr>
              <a:t> </a:t>
            </a:r>
            <a:r>
              <a:rPr sz="1758" b="1" spc="12">
                <a:latin typeface="Arial Narrow"/>
                <a:cs typeface="Arial Narrow"/>
              </a:rPr>
              <a:t>Mobile </a:t>
            </a:r>
            <a:r>
              <a:rPr sz="1758" b="1" spc="-382">
                <a:latin typeface="Arial Narrow"/>
                <a:cs typeface="Arial Narrow"/>
              </a:rPr>
              <a:t> </a:t>
            </a:r>
            <a:r>
              <a:rPr sz="1758" b="1" spc="19">
                <a:latin typeface="Arial Narrow"/>
                <a:cs typeface="Arial Narrow"/>
              </a:rPr>
              <a:t>Equipment</a:t>
            </a:r>
            <a:r>
              <a:rPr sz="1758" b="1" spc="-19">
                <a:latin typeface="Arial Narrow"/>
                <a:cs typeface="Arial Narrow"/>
              </a:rPr>
              <a:t> </a:t>
            </a:r>
            <a:r>
              <a:rPr sz="1758" b="1" spc="19">
                <a:latin typeface="Arial Narrow"/>
                <a:cs typeface="Arial Narrow"/>
              </a:rPr>
              <a:t>Competency</a:t>
            </a:r>
            <a:r>
              <a:rPr sz="1758" b="1" spc="-55">
                <a:latin typeface="Arial Narrow"/>
                <a:cs typeface="Arial Narrow"/>
              </a:rPr>
              <a:t> </a:t>
            </a:r>
            <a:r>
              <a:rPr sz="1758" b="1" spc="19">
                <a:latin typeface="Arial Narrow"/>
                <a:cs typeface="Arial Narrow"/>
              </a:rPr>
              <a:t>Assessment</a:t>
            </a:r>
            <a:endParaRPr sz="1758">
              <a:latin typeface="Arial Narrow"/>
              <a:cs typeface="Arial Narrow"/>
            </a:endParaRPr>
          </a:p>
        </p:txBody>
      </p:sp>
      <p:pic>
        <p:nvPicPr>
          <p:cNvPr id="4" name="object 4"/>
          <p:cNvPicPr/>
          <p:nvPr/>
        </p:nvPicPr>
        <p:blipFill>
          <a:blip r:embed="rId3" cstate="screen">
            <a:extLst>
              <a:ext uri="{28A0092B-C50C-407E-A947-70E740481C1C}">
                <a14:useLocalDpi xmlns:a14="http://schemas.microsoft.com/office/drawing/2010/main"/>
              </a:ext>
            </a:extLst>
          </a:blip>
          <a:stretch>
            <a:fillRect/>
          </a:stretch>
        </p:blipFill>
        <p:spPr>
          <a:xfrm>
            <a:off x="6871853" y="1431175"/>
            <a:ext cx="4972858" cy="4328160"/>
          </a:xfrm>
          <a:prstGeom prst="rect">
            <a:avLst/>
          </a:prstGeom>
        </p:spPr>
      </p:pic>
      <p:sp>
        <p:nvSpPr>
          <p:cNvPr id="6" name="TextBox 5">
            <a:extLst>
              <a:ext uri="{FF2B5EF4-FFF2-40B4-BE49-F238E27FC236}">
                <a16:creationId xmlns:a16="http://schemas.microsoft.com/office/drawing/2014/main" id="{38381E6F-9547-6CEF-0034-9A1D15DA72EE}"/>
              </a:ext>
            </a:extLst>
          </p:cNvPr>
          <p:cNvSpPr txBox="1"/>
          <p:nvPr/>
        </p:nvSpPr>
        <p:spPr>
          <a:xfrm>
            <a:off x="2555054" y="6103002"/>
            <a:ext cx="7127149" cy="461665"/>
          </a:xfrm>
          <a:prstGeom prst="rect">
            <a:avLst/>
          </a:prstGeom>
          <a:noFill/>
        </p:spPr>
        <p:txBody>
          <a:bodyPr wrap="square" rtlCol="0">
            <a:spAutoFit/>
          </a:bodyPr>
          <a:lstStyle/>
          <a:p>
            <a:pPr algn="ctr"/>
            <a:r>
              <a:rPr lang="en-US" sz="2400" b="1">
                <a:latin typeface="Aptos" panose="020B0004020202020204" pitchFamily="34" charset="0"/>
              </a:rPr>
              <a:t>Excavation and Trenching Training</a:t>
            </a:r>
          </a:p>
        </p:txBody>
      </p:sp>
      <p:pic>
        <p:nvPicPr>
          <p:cNvPr id="7" name="Picture 6">
            <a:extLst>
              <a:ext uri="{FF2B5EF4-FFF2-40B4-BE49-F238E27FC236}">
                <a16:creationId xmlns:a16="http://schemas.microsoft.com/office/drawing/2014/main" id="{15EEAEF5-79F5-EA93-2DAA-28CB9D906D1B}"/>
              </a:ext>
            </a:extLst>
          </p:cNvPr>
          <p:cNvPicPr>
            <a:picLocks noChangeAspect="1" noChangeArrowheads="1"/>
          </p:cNvPicPr>
          <p:nvPr/>
        </p:nvPicPr>
        <p:blipFill>
          <a:blip r:embed="rId4"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5824153"/>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screen">
            <a:extLst>
              <a:ext uri="{28A0092B-C50C-407E-A947-70E740481C1C}">
                <a14:useLocalDpi xmlns:a14="http://schemas.microsoft.com/office/drawing/2010/main"/>
              </a:ext>
            </a:extLst>
          </a:blip>
          <a:stretch>
            <a:fillRect/>
          </a:stretch>
        </p:blipFill>
        <p:spPr>
          <a:xfrm>
            <a:off x="2765367" y="433647"/>
            <a:ext cx="6701904" cy="645620"/>
          </a:xfrm>
          <a:prstGeom prst="rect">
            <a:avLst/>
          </a:prstGeom>
        </p:spPr>
      </p:pic>
      <p:grpSp>
        <p:nvGrpSpPr>
          <p:cNvPr id="3" name="object 3"/>
          <p:cNvGrpSpPr/>
          <p:nvPr/>
        </p:nvGrpSpPr>
        <p:grpSpPr>
          <a:xfrm>
            <a:off x="483062" y="1235364"/>
            <a:ext cx="11252200" cy="4237952"/>
            <a:chOff x="398525" y="2076450"/>
            <a:chExt cx="9283065" cy="3496310"/>
          </a:xfrm>
        </p:grpSpPr>
        <p:pic>
          <p:nvPicPr>
            <p:cNvPr id="4" name="object 4"/>
            <p:cNvPicPr/>
            <p:nvPr/>
          </p:nvPicPr>
          <p:blipFill>
            <a:blip r:embed="rId3" cstate="print"/>
            <a:stretch>
              <a:fillRect/>
            </a:stretch>
          </p:blipFill>
          <p:spPr>
            <a:xfrm>
              <a:off x="429767" y="2107692"/>
              <a:ext cx="4718303" cy="3433571"/>
            </a:xfrm>
            <a:prstGeom prst="rect">
              <a:avLst/>
            </a:prstGeom>
          </p:spPr>
        </p:pic>
        <p:pic>
          <p:nvPicPr>
            <p:cNvPr id="5" name="object 5"/>
            <p:cNvPicPr/>
            <p:nvPr/>
          </p:nvPicPr>
          <p:blipFill>
            <a:blip r:embed="rId4" cstate="screen">
              <a:extLst>
                <a:ext uri="{28A0092B-C50C-407E-A947-70E740481C1C}">
                  <a14:useLocalDpi xmlns:a14="http://schemas.microsoft.com/office/drawing/2010/main"/>
                </a:ext>
              </a:extLst>
            </a:blip>
            <a:stretch>
              <a:fillRect/>
            </a:stretch>
          </p:blipFill>
          <p:spPr>
            <a:xfrm>
              <a:off x="398525" y="2076450"/>
              <a:ext cx="4781550" cy="3496055"/>
            </a:xfrm>
            <a:prstGeom prst="rect">
              <a:avLst/>
            </a:prstGeom>
          </p:spPr>
        </p:pic>
        <p:sp>
          <p:nvSpPr>
            <p:cNvPr id="6" name="object 6"/>
            <p:cNvSpPr/>
            <p:nvPr/>
          </p:nvSpPr>
          <p:spPr>
            <a:xfrm>
              <a:off x="398525" y="2076450"/>
              <a:ext cx="4781550" cy="3496310"/>
            </a:xfrm>
            <a:custGeom>
              <a:avLst/>
              <a:gdLst/>
              <a:ahLst/>
              <a:cxnLst/>
              <a:rect l="l" t="t" r="r" b="b"/>
              <a:pathLst>
                <a:path w="4781550" h="3496310">
                  <a:moveTo>
                    <a:pt x="4781550" y="3496055"/>
                  </a:moveTo>
                  <a:lnTo>
                    <a:pt x="4781550" y="0"/>
                  </a:lnTo>
                  <a:lnTo>
                    <a:pt x="0" y="0"/>
                  </a:lnTo>
                  <a:lnTo>
                    <a:pt x="0" y="3496055"/>
                  </a:lnTo>
                  <a:lnTo>
                    <a:pt x="15240" y="3496055"/>
                  </a:lnTo>
                  <a:lnTo>
                    <a:pt x="15239" y="31242"/>
                  </a:lnTo>
                  <a:lnTo>
                    <a:pt x="31241" y="15240"/>
                  </a:lnTo>
                  <a:lnTo>
                    <a:pt x="31241" y="31242"/>
                  </a:lnTo>
                  <a:lnTo>
                    <a:pt x="4749546" y="31241"/>
                  </a:lnTo>
                  <a:lnTo>
                    <a:pt x="4749546" y="15239"/>
                  </a:lnTo>
                  <a:lnTo>
                    <a:pt x="4765548" y="31241"/>
                  </a:lnTo>
                  <a:lnTo>
                    <a:pt x="4765548" y="3496055"/>
                  </a:lnTo>
                  <a:lnTo>
                    <a:pt x="4781550" y="3496055"/>
                  </a:lnTo>
                  <a:close/>
                </a:path>
                <a:path w="4781550" h="3496310">
                  <a:moveTo>
                    <a:pt x="31241" y="31242"/>
                  </a:moveTo>
                  <a:lnTo>
                    <a:pt x="31241" y="15240"/>
                  </a:lnTo>
                  <a:lnTo>
                    <a:pt x="15239" y="31242"/>
                  </a:lnTo>
                  <a:lnTo>
                    <a:pt x="31241" y="31242"/>
                  </a:lnTo>
                  <a:close/>
                </a:path>
                <a:path w="4781550" h="3496310">
                  <a:moveTo>
                    <a:pt x="31241" y="3464814"/>
                  </a:moveTo>
                  <a:lnTo>
                    <a:pt x="31241" y="31242"/>
                  </a:lnTo>
                  <a:lnTo>
                    <a:pt x="15239" y="31242"/>
                  </a:lnTo>
                  <a:lnTo>
                    <a:pt x="15240" y="3464814"/>
                  </a:lnTo>
                  <a:lnTo>
                    <a:pt x="31241" y="3464814"/>
                  </a:lnTo>
                  <a:close/>
                </a:path>
                <a:path w="4781550" h="3496310">
                  <a:moveTo>
                    <a:pt x="4765548" y="3464814"/>
                  </a:moveTo>
                  <a:lnTo>
                    <a:pt x="15240" y="3464814"/>
                  </a:lnTo>
                  <a:lnTo>
                    <a:pt x="31241" y="3480054"/>
                  </a:lnTo>
                  <a:lnTo>
                    <a:pt x="31241" y="3496055"/>
                  </a:lnTo>
                  <a:lnTo>
                    <a:pt x="4749546" y="3496055"/>
                  </a:lnTo>
                  <a:lnTo>
                    <a:pt x="4749546" y="3480054"/>
                  </a:lnTo>
                  <a:lnTo>
                    <a:pt x="4765548" y="3464814"/>
                  </a:lnTo>
                  <a:close/>
                </a:path>
                <a:path w="4781550" h="3496310">
                  <a:moveTo>
                    <a:pt x="31241" y="3496055"/>
                  </a:moveTo>
                  <a:lnTo>
                    <a:pt x="31241" y="3480054"/>
                  </a:lnTo>
                  <a:lnTo>
                    <a:pt x="15240" y="3464814"/>
                  </a:lnTo>
                  <a:lnTo>
                    <a:pt x="15240" y="3496055"/>
                  </a:lnTo>
                  <a:lnTo>
                    <a:pt x="31241" y="3496055"/>
                  </a:lnTo>
                  <a:close/>
                </a:path>
                <a:path w="4781550" h="3496310">
                  <a:moveTo>
                    <a:pt x="4765548" y="31241"/>
                  </a:moveTo>
                  <a:lnTo>
                    <a:pt x="4749546" y="15239"/>
                  </a:lnTo>
                  <a:lnTo>
                    <a:pt x="4749546" y="31241"/>
                  </a:lnTo>
                  <a:lnTo>
                    <a:pt x="4765548" y="31241"/>
                  </a:lnTo>
                  <a:close/>
                </a:path>
                <a:path w="4781550" h="3496310">
                  <a:moveTo>
                    <a:pt x="4765548" y="3464814"/>
                  </a:moveTo>
                  <a:lnTo>
                    <a:pt x="4765548" y="31241"/>
                  </a:lnTo>
                  <a:lnTo>
                    <a:pt x="4749546" y="31241"/>
                  </a:lnTo>
                  <a:lnTo>
                    <a:pt x="4749546" y="3464814"/>
                  </a:lnTo>
                  <a:lnTo>
                    <a:pt x="4765548" y="3464814"/>
                  </a:lnTo>
                  <a:close/>
                </a:path>
                <a:path w="4781550" h="3496310">
                  <a:moveTo>
                    <a:pt x="4765548" y="3496055"/>
                  </a:moveTo>
                  <a:lnTo>
                    <a:pt x="4765548" y="3464814"/>
                  </a:lnTo>
                  <a:lnTo>
                    <a:pt x="4749546" y="3480054"/>
                  </a:lnTo>
                  <a:lnTo>
                    <a:pt x="4749546" y="3496055"/>
                  </a:lnTo>
                  <a:lnTo>
                    <a:pt x="4765548" y="3496055"/>
                  </a:lnTo>
                  <a:close/>
                </a:path>
              </a:pathLst>
            </a:custGeom>
            <a:solidFill>
              <a:srgbClr val="000000"/>
            </a:solidFill>
          </p:spPr>
          <p:txBody>
            <a:bodyPr wrap="square" lIns="0" tIns="0" rIns="0" bIns="0" rtlCol="0"/>
            <a:lstStyle/>
            <a:p>
              <a:endParaRPr sz="2182"/>
            </a:p>
          </p:txBody>
        </p:sp>
        <p:pic>
          <p:nvPicPr>
            <p:cNvPr id="7" name="object 7"/>
            <p:cNvPicPr/>
            <p:nvPr/>
          </p:nvPicPr>
          <p:blipFill>
            <a:blip r:embed="rId5" cstate="screen">
              <a:extLst>
                <a:ext uri="{28A0092B-C50C-407E-A947-70E740481C1C}">
                  <a14:useLocalDpi xmlns:a14="http://schemas.microsoft.com/office/drawing/2010/main"/>
                </a:ext>
              </a:extLst>
            </a:blip>
            <a:stretch>
              <a:fillRect/>
            </a:stretch>
          </p:blipFill>
          <p:spPr>
            <a:xfrm>
              <a:off x="5132831" y="2103882"/>
              <a:ext cx="4517136" cy="3457956"/>
            </a:xfrm>
            <a:prstGeom prst="rect">
              <a:avLst/>
            </a:prstGeom>
          </p:spPr>
        </p:pic>
        <p:pic>
          <p:nvPicPr>
            <p:cNvPr id="8" name="object 8"/>
            <p:cNvPicPr/>
            <p:nvPr/>
          </p:nvPicPr>
          <p:blipFill>
            <a:blip r:embed="rId6" cstate="screen">
              <a:extLst>
                <a:ext uri="{28A0092B-C50C-407E-A947-70E740481C1C}">
                  <a14:useLocalDpi xmlns:a14="http://schemas.microsoft.com/office/drawing/2010/main"/>
                </a:ext>
              </a:extLst>
            </a:blip>
            <a:stretch>
              <a:fillRect/>
            </a:stretch>
          </p:blipFill>
          <p:spPr>
            <a:xfrm>
              <a:off x="5125211" y="2076450"/>
              <a:ext cx="4555997" cy="3496056"/>
            </a:xfrm>
            <a:prstGeom prst="rect">
              <a:avLst/>
            </a:prstGeom>
          </p:spPr>
        </p:pic>
        <p:sp>
          <p:nvSpPr>
            <p:cNvPr id="9" name="object 9"/>
            <p:cNvSpPr/>
            <p:nvPr/>
          </p:nvSpPr>
          <p:spPr>
            <a:xfrm>
              <a:off x="5125211" y="2076450"/>
              <a:ext cx="4556125" cy="3496310"/>
            </a:xfrm>
            <a:custGeom>
              <a:avLst/>
              <a:gdLst/>
              <a:ahLst/>
              <a:cxnLst/>
              <a:rect l="l" t="t" r="r" b="b"/>
              <a:pathLst>
                <a:path w="4556125" h="3496310">
                  <a:moveTo>
                    <a:pt x="4555997" y="3496055"/>
                  </a:moveTo>
                  <a:lnTo>
                    <a:pt x="4555997" y="0"/>
                  </a:lnTo>
                  <a:lnTo>
                    <a:pt x="0" y="0"/>
                  </a:lnTo>
                  <a:lnTo>
                    <a:pt x="0" y="3496056"/>
                  </a:lnTo>
                  <a:lnTo>
                    <a:pt x="15239" y="3496056"/>
                  </a:lnTo>
                  <a:lnTo>
                    <a:pt x="15239" y="31242"/>
                  </a:lnTo>
                  <a:lnTo>
                    <a:pt x="31241" y="15240"/>
                  </a:lnTo>
                  <a:lnTo>
                    <a:pt x="31241" y="31242"/>
                  </a:lnTo>
                  <a:lnTo>
                    <a:pt x="4524756" y="31242"/>
                  </a:lnTo>
                  <a:lnTo>
                    <a:pt x="4524756" y="15239"/>
                  </a:lnTo>
                  <a:lnTo>
                    <a:pt x="4540758" y="31242"/>
                  </a:lnTo>
                  <a:lnTo>
                    <a:pt x="4540758" y="3496055"/>
                  </a:lnTo>
                  <a:lnTo>
                    <a:pt x="4555997" y="3496055"/>
                  </a:lnTo>
                  <a:close/>
                </a:path>
                <a:path w="4556125" h="3496310">
                  <a:moveTo>
                    <a:pt x="31241" y="31242"/>
                  </a:moveTo>
                  <a:lnTo>
                    <a:pt x="31241" y="15240"/>
                  </a:lnTo>
                  <a:lnTo>
                    <a:pt x="15239" y="31242"/>
                  </a:lnTo>
                  <a:lnTo>
                    <a:pt x="31241" y="31242"/>
                  </a:lnTo>
                  <a:close/>
                </a:path>
                <a:path w="4556125" h="3496310">
                  <a:moveTo>
                    <a:pt x="31241" y="3464814"/>
                  </a:moveTo>
                  <a:lnTo>
                    <a:pt x="31241" y="31242"/>
                  </a:lnTo>
                  <a:lnTo>
                    <a:pt x="15239" y="31242"/>
                  </a:lnTo>
                  <a:lnTo>
                    <a:pt x="15239" y="3464814"/>
                  </a:lnTo>
                  <a:lnTo>
                    <a:pt x="31241" y="3464814"/>
                  </a:lnTo>
                  <a:close/>
                </a:path>
                <a:path w="4556125" h="3496310">
                  <a:moveTo>
                    <a:pt x="4540758" y="3464814"/>
                  </a:moveTo>
                  <a:lnTo>
                    <a:pt x="15239" y="3464814"/>
                  </a:lnTo>
                  <a:lnTo>
                    <a:pt x="31241" y="3480054"/>
                  </a:lnTo>
                  <a:lnTo>
                    <a:pt x="31241" y="3496056"/>
                  </a:lnTo>
                  <a:lnTo>
                    <a:pt x="4524756" y="3496055"/>
                  </a:lnTo>
                  <a:lnTo>
                    <a:pt x="4524756" y="3480054"/>
                  </a:lnTo>
                  <a:lnTo>
                    <a:pt x="4540758" y="3464814"/>
                  </a:lnTo>
                  <a:close/>
                </a:path>
                <a:path w="4556125" h="3496310">
                  <a:moveTo>
                    <a:pt x="31241" y="3496056"/>
                  </a:moveTo>
                  <a:lnTo>
                    <a:pt x="31241" y="3480054"/>
                  </a:lnTo>
                  <a:lnTo>
                    <a:pt x="15239" y="3464814"/>
                  </a:lnTo>
                  <a:lnTo>
                    <a:pt x="15239" y="3496056"/>
                  </a:lnTo>
                  <a:lnTo>
                    <a:pt x="31241" y="3496056"/>
                  </a:lnTo>
                  <a:close/>
                </a:path>
                <a:path w="4556125" h="3496310">
                  <a:moveTo>
                    <a:pt x="4540758" y="31242"/>
                  </a:moveTo>
                  <a:lnTo>
                    <a:pt x="4524756" y="15239"/>
                  </a:lnTo>
                  <a:lnTo>
                    <a:pt x="4524756" y="31242"/>
                  </a:lnTo>
                  <a:lnTo>
                    <a:pt x="4540758" y="31242"/>
                  </a:lnTo>
                  <a:close/>
                </a:path>
                <a:path w="4556125" h="3496310">
                  <a:moveTo>
                    <a:pt x="4540758" y="3464814"/>
                  </a:moveTo>
                  <a:lnTo>
                    <a:pt x="4540758" y="31242"/>
                  </a:lnTo>
                  <a:lnTo>
                    <a:pt x="4524756" y="31242"/>
                  </a:lnTo>
                  <a:lnTo>
                    <a:pt x="4524756" y="3464814"/>
                  </a:lnTo>
                  <a:lnTo>
                    <a:pt x="4540758" y="3464814"/>
                  </a:lnTo>
                  <a:close/>
                </a:path>
                <a:path w="4556125" h="3496310">
                  <a:moveTo>
                    <a:pt x="4540758" y="3496055"/>
                  </a:moveTo>
                  <a:lnTo>
                    <a:pt x="4540758" y="3464814"/>
                  </a:lnTo>
                  <a:lnTo>
                    <a:pt x="4524756" y="3480054"/>
                  </a:lnTo>
                  <a:lnTo>
                    <a:pt x="4524756" y="3496055"/>
                  </a:lnTo>
                  <a:lnTo>
                    <a:pt x="4540758" y="3496055"/>
                  </a:lnTo>
                  <a:close/>
                </a:path>
              </a:pathLst>
            </a:custGeom>
            <a:solidFill>
              <a:srgbClr val="000000"/>
            </a:solidFill>
          </p:spPr>
          <p:txBody>
            <a:bodyPr wrap="square" lIns="0" tIns="0" rIns="0" bIns="0" rtlCol="0"/>
            <a:lstStyle/>
            <a:p>
              <a:endParaRPr sz="2182"/>
            </a:p>
          </p:txBody>
        </p:sp>
        <p:sp>
          <p:nvSpPr>
            <p:cNvPr id="10" name="object 10"/>
            <p:cNvSpPr/>
            <p:nvPr/>
          </p:nvSpPr>
          <p:spPr>
            <a:xfrm>
              <a:off x="2797302" y="2140457"/>
              <a:ext cx="2329815" cy="810895"/>
            </a:xfrm>
            <a:custGeom>
              <a:avLst/>
              <a:gdLst/>
              <a:ahLst/>
              <a:cxnLst/>
              <a:rect l="l" t="t" r="r" b="b"/>
              <a:pathLst>
                <a:path w="2329815" h="810894">
                  <a:moveTo>
                    <a:pt x="2329421" y="48768"/>
                  </a:moveTo>
                  <a:lnTo>
                    <a:pt x="1712937" y="48768"/>
                  </a:lnTo>
                  <a:lnTo>
                    <a:pt x="1672640" y="41351"/>
                  </a:lnTo>
                  <a:lnTo>
                    <a:pt x="1613992" y="31991"/>
                  </a:lnTo>
                  <a:lnTo>
                    <a:pt x="1553552" y="23736"/>
                  </a:lnTo>
                  <a:lnTo>
                    <a:pt x="1491437" y="16662"/>
                  </a:lnTo>
                  <a:lnTo>
                    <a:pt x="1427746" y="10769"/>
                  </a:lnTo>
                  <a:lnTo>
                    <a:pt x="1362621" y="6121"/>
                  </a:lnTo>
                  <a:lnTo>
                    <a:pt x="1296174" y="2755"/>
                  </a:lnTo>
                  <a:lnTo>
                    <a:pt x="1228509" y="698"/>
                  </a:lnTo>
                  <a:lnTo>
                    <a:pt x="1159764" y="0"/>
                  </a:lnTo>
                  <a:lnTo>
                    <a:pt x="1091006" y="698"/>
                  </a:lnTo>
                  <a:lnTo>
                    <a:pt x="1023340" y="2755"/>
                  </a:lnTo>
                  <a:lnTo>
                    <a:pt x="956894" y="6121"/>
                  </a:lnTo>
                  <a:lnTo>
                    <a:pt x="891768" y="10769"/>
                  </a:lnTo>
                  <a:lnTo>
                    <a:pt x="828078" y="16662"/>
                  </a:lnTo>
                  <a:lnTo>
                    <a:pt x="765962" y="23736"/>
                  </a:lnTo>
                  <a:lnTo>
                    <a:pt x="705523" y="31991"/>
                  </a:lnTo>
                  <a:lnTo>
                    <a:pt x="646874" y="41351"/>
                  </a:lnTo>
                  <a:lnTo>
                    <a:pt x="606564" y="48768"/>
                  </a:lnTo>
                  <a:lnTo>
                    <a:pt x="0" y="48768"/>
                  </a:lnTo>
                  <a:lnTo>
                    <a:pt x="0" y="810768"/>
                  </a:lnTo>
                  <a:lnTo>
                    <a:pt x="5334" y="810768"/>
                  </a:lnTo>
                  <a:lnTo>
                    <a:pt x="9906" y="810768"/>
                  </a:lnTo>
                  <a:lnTo>
                    <a:pt x="2318753" y="810768"/>
                  </a:lnTo>
                  <a:lnTo>
                    <a:pt x="2324100" y="810768"/>
                  </a:lnTo>
                  <a:lnTo>
                    <a:pt x="2329421" y="810768"/>
                  </a:lnTo>
                  <a:lnTo>
                    <a:pt x="2329421" y="48768"/>
                  </a:lnTo>
                  <a:close/>
                </a:path>
              </a:pathLst>
            </a:custGeom>
            <a:solidFill>
              <a:srgbClr val="FFFFFF"/>
            </a:solidFill>
          </p:spPr>
          <p:txBody>
            <a:bodyPr wrap="square" lIns="0" tIns="0" rIns="0" bIns="0" rtlCol="0"/>
            <a:lstStyle/>
            <a:p>
              <a:endParaRPr sz="2182"/>
            </a:p>
          </p:txBody>
        </p:sp>
        <p:sp>
          <p:nvSpPr>
            <p:cNvPr id="11" name="object 11"/>
            <p:cNvSpPr/>
            <p:nvPr/>
          </p:nvSpPr>
          <p:spPr>
            <a:xfrm>
              <a:off x="2820924" y="2132838"/>
              <a:ext cx="2260600" cy="774700"/>
            </a:xfrm>
            <a:custGeom>
              <a:avLst/>
              <a:gdLst/>
              <a:ahLst/>
              <a:cxnLst/>
              <a:rect l="l" t="t" r="r" b="b"/>
              <a:pathLst>
                <a:path w="2260600" h="774700">
                  <a:moveTo>
                    <a:pt x="2260600" y="407670"/>
                  </a:moveTo>
                  <a:lnTo>
                    <a:pt x="2260600" y="345948"/>
                  </a:lnTo>
                  <a:lnTo>
                    <a:pt x="2247900" y="326136"/>
                  </a:lnTo>
                  <a:lnTo>
                    <a:pt x="2235200" y="294734"/>
                  </a:lnTo>
                  <a:lnTo>
                    <a:pt x="2209800" y="265273"/>
                  </a:lnTo>
                  <a:lnTo>
                    <a:pt x="2146300" y="211960"/>
                  </a:lnTo>
                  <a:lnTo>
                    <a:pt x="2108200" y="188001"/>
                  </a:lnTo>
                  <a:lnTo>
                    <a:pt x="2070100" y="165768"/>
                  </a:lnTo>
                  <a:lnTo>
                    <a:pt x="2019300" y="145210"/>
                  </a:lnTo>
                  <a:lnTo>
                    <a:pt x="1968500" y="126271"/>
                  </a:lnTo>
                  <a:lnTo>
                    <a:pt x="1930400" y="108900"/>
                  </a:lnTo>
                  <a:lnTo>
                    <a:pt x="1866900" y="93041"/>
                  </a:lnTo>
                  <a:lnTo>
                    <a:pt x="1816100" y="78643"/>
                  </a:lnTo>
                  <a:lnTo>
                    <a:pt x="1765300" y="65651"/>
                  </a:lnTo>
                  <a:lnTo>
                    <a:pt x="1714500" y="54011"/>
                  </a:lnTo>
                  <a:lnTo>
                    <a:pt x="1651000" y="43672"/>
                  </a:lnTo>
                  <a:lnTo>
                    <a:pt x="1600200" y="34579"/>
                  </a:lnTo>
                  <a:lnTo>
                    <a:pt x="1549400" y="26678"/>
                  </a:lnTo>
                  <a:lnTo>
                    <a:pt x="1498600" y="19917"/>
                  </a:lnTo>
                  <a:lnTo>
                    <a:pt x="1447800" y="14241"/>
                  </a:lnTo>
                  <a:lnTo>
                    <a:pt x="1397000" y="9598"/>
                  </a:lnTo>
                  <a:lnTo>
                    <a:pt x="1346200" y="5934"/>
                  </a:lnTo>
                  <a:lnTo>
                    <a:pt x="1295400" y="3196"/>
                  </a:lnTo>
                  <a:lnTo>
                    <a:pt x="1257300" y="1329"/>
                  </a:lnTo>
                  <a:lnTo>
                    <a:pt x="1219200" y="282"/>
                  </a:lnTo>
                  <a:lnTo>
                    <a:pt x="1193800" y="0"/>
                  </a:lnTo>
                  <a:lnTo>
                    <a:pt x="1066800" y="0"/>
                  </a:lnTo>
                  <a:lnTo>
                    <a:pt x="1003300" y="1538"/>
                  </a:lnTo>
                  <a:lnTo>
                    <a:pt x="965200" y="3454"/>
                  </a:lnTo>
                  <a:lnTo>
                    <a:pt x="914400" y="6210"/>
                  </a:lnTo>
                  <a:lnTo>
                    <a:pt x="863600" y="9865"/>
                  </a:lnTo>
                  <a:lnTo>
                    <a:pt x="812800" y="14475"/>
                  </a:lnTo>
                  <a:lnTo>
                    <a:pt x="762000" y="20098"/>
                  </a:lnTo>
                  <a:lnTo>
                    <a:pt x="711200" y="26791"/>
                  </a:lnTo>
                  <a:lnTo>
                    <a:pt x="660400" y="34611"/>
                  </a:lnTo>
                  <a:lnTo>
                    <a:pt x="609600" y="43616"/>
                  </a:lnTo>
                  <a:lnTo>
                    <a:pt x="546100" y="53862"/>
                  </a:lnTo>
                  <a:lnTo>
                    <a:pt x="495300" y="65408"/>
                  </a:lnTo>
                  <a:lnTo>
                    <a:pt x="444500" y="78310"/>
                  </a:lnTo>
                  <a:lnTo>
                    <a:pt x="393700" y="92625"/>
                  </a:lnTo>
                  <a:lnTo>
                    <a:pt x="330200" y="108412"/>
                  </a:lnTo>
                  <a:lnTo>
                    <a:pt x="292100" y="125727"/>
                  </a:lnTo>
                  <a:lnTo>
                    <a:pt x="241300" y="144627"/>
                  </a:lnTo>
                  <a:lnTo>
                    <a:pt x="190499" y="165170"/>
                  </a:lnTo>
                  <a:lnTo>
                    <a:pt x="152399" y="187413"/>
                  </a:lnTo>
                  <a:lnTo>
                    <a:pt x="114300" y="211414"/>
                  </a:lnTo>
                  <a:lnTo>
                    <a:pt x="76199" y="237229"/>
                  </a:lnTo>
                  <a:lnTo>
                    <a:pt x="25399" y="294533"/>
                  </a:lnTo>
                  <a:lnTo>
                    <a:pt x="12699" y="326136"/>
                  </a:lnTo>
                  <a:lnTo>
                    <a:pt x="0" y="345948"/>
                  </a:lnTo>
                  <a:lnTo>
                    <a:pt x="0" y="427482"/>
                  </a:lnTo>
                  <a:lnTo>
                    <a:pt x="12700" y="448056"/>
                  </a:lnTo>
                  <a:lnTo>
                    <a:pt x="12699" y="350520"/>
                  </a:lnTo>
                  <a:lnTo>
                    <a:pt x="25399" y="331470"/>
                  </a:lnTo>
                  <a:lnTo>
                    <a:pt x="25399" y="314706"/>
                  </a:lnTo>
                  <a:lnTo>
                    <a:pt x="38099" y="296418"/>
                  </a:lnTo>
                  <a:lnTo>
                    <a:pt x="38099" y="297180"/>
                  </a:lnTo>
                  <a:lnTo>
                    <a:pt x="63499" y="278892"/>
                  </a:lnTo>
                  <a:lnTo>
                    <a:pt x="63499" y="279654"/>
                  </a:lnTo>
                  <a:lnTo>
                    <a:pt x="76199" y="262128"/>
                  </a:lnTo>
                  <a:lnTo>
                    <a:pt x="88899" y="245364"/>
                  </a:lnTo>
                  <a:lnTo>
                    <a:pt x="114300" y="228600"/>
                  </a:lnTo>
                  <a:lnTo>
                    <a:pt x="165099" y="196596"/>
                  </a:lnTo>
                  <a:lnTo>
                    <a:pt x="165099" y="197358"/>
                  </a:lnTo>
                  <a:lnTo>
                    <a:pt x="203199" y="181356"/>
                  </a:lnTo>
                  <a:lnTo>
                    <a:pt x="203199" y="182118"/>
                  </a:lnTo>
                  <a:lnTo>
                    <a:pt x="228600" y="166878"/>
                  </a:lnTo>
                  <a:lnTo>
                    <a:pt x="266700" y="153162"/>
                  </a:lnTo>
                  <a:lnTo>
                    <a:pt x="292100" y="139446"/>
                  </a:lnTo>
                  <a:lnTo>
                    <a:pt x="330200" y="125730"/>
                  </a:lnTo>
                  <a:lnTo>
                    <a:pt x="330200" y="126492"/>
                  </a:lnTo>
                  <a:lnTo>
                    <a:pt x="368300" y="113538"/>
                  </a:lnTo>
                  <a:lnTo>
                    <a:pt x="419100" y="101346"/>
                  </a:lnTo>
                  <a:lnTo>
                    <a:pt x="419100" y="102108"/>
                  </a:lnTo>
                  <a:lnTo>
                    <a:pt x="457200" y="90678"/>
                  </a:lnTo>
                  <a:lnTo>
                    <a:pt x="495300" y="80010"/>
                  </a:lnTo>
                  <a:lnTo>
                    <a:pt x="546100" y="70104"/>
                  </a:lnTo>
                  <a:lnTo>
                    <a:pt x="596900" y="60333"/>
                  </a:lnTo>
                  <a:lnTo>
                    <a:pt x="647700" y="51768"/>
                  </a:lnTo>
                  <a:lnTo>
                    <a:pt x="698500" y="44300"/>
                  </a:lnTo>
                  <a:lnTo>
                    <a:pt x="749300" y="37826"/>
                  </a:lnTo>
                  <a:lnTo>
                    <a:pt x="800100" y="32238"/>
                  </a:lnTo>
                  <a:lnTo>
                    <a:pt x="850900" y="27432"/>
                  </a:lnTo>
                  <a:lnTo>
                    <a:pt x="901700" y="22860"/>
                  </a:lnTo>
                  <a:lnTo>
                    <a:pt x="952500" y="19812"/>
                  </a:lnTo>
                  <a:lnTo>
                    <a:pt x="1003300" y="17608"/>
                  </a:lnTo>
                  <a:lnTo>
                    <a:pt x="1054100" y="16185"/>
                  </a:lnTo>
                  <a:lnTo>
                    <a:pt x="1104900" y="15522"/>
                  </a:lnTo>
                  <a:lnTo>
                    <a:pt x="1155700" y="15597"/>
                  </a:lnTo>
                  <a:lnTo>
                    <a:pt x="1206500" y="16389"/>
                  </a:lnTo>
                  <a:lnTo>
                    <a:pt x="1257300" y="17877"/>
                  </a:lnTo>
                  <a:lnTo>
                    <a:pt x="1308100" y="20041"/>
                  </a:lnTo>
                  <a:lnTo>
                    <a:pt x="1358900" y="22860"/>
                  </a:lnTo>
                  <a:lnTo>
                    <a:pt x="1409700" y="27432"/>
                  </a:lnTo>
                  <a:lnTo>
                    <a:pt x="1511300" y="38100"/>
                  </a:lnTo>
                  <a:lnTo>
                    <a:pt x="1562100" y="44958"/>
                  </a:lnTo>
                  <a:lnTo>
                    <a:pt x="1612900" y="52578"/>
                  </a:lnTo>
                  <a:lnTo>
                    <a:pt x="1663700" y="60960"/>
                  </a:lnTo>
                  <a:lnTo>
                    <a:pt x="1714500" y="70104"/>
                  </a:lnTo>
                  <a:lnTo>
                    <a:pt x="1765300" y="80010"/>
                  </a:lnTo>
                  <a:lnTo>
                    <a:pt x="1803400" y="90678"/>
                  </a:lnTo>
                  <a:lnTo>
                    <a:pt x="1841500" y="102108"/>
                  </a:lnTo>
                  <a:lnTo>
                    <a:pt x="1841500" y="101346"/>
                  </a:lnTo>
                  <a:lnTo>
                    <a:pt x="1892300" y="113538"/>
                  </a:lnTo>
                  <a:lnTo>
                    <a:pt x="1930400" y="126492"/>
                  </a:lnTo>
                  <a:lnTo>
                    <a:pt x="1930400" y="125730"/>
                  </a:lnTo>
                  <a:lnTo>
                    <a:pt x="1968500" y="139446"/>
                  </a:lnTo>
                  <a:lnTo>
                    <a:pt x="1993900" y="153162"/>
                  </a:lnTo>
                  <a:lnTo>
                    <a:pt x="2032000" y="166878"/>
                  </a:lnTo>
                  <a:lnTo>
                    <a:pt x="2057400" y="182118"/>
                  </a:lnTo>
                  <a:lnTo>
                    <a:pt x="2057400" y="181356"/>
                  </a:lnTo>
                  <a:lnTo>
                    <a:pt x="2095500" y="197358"/>
                  </a:lnTo>
                  <a:lnTo>
                    <a:pt x="2095500" y="196596"/>
                  </a:lnTo>
                  <a:lnTo>
                    <a:pt x="2146300" y="228600"/>
                  </a:lnTo>
                  <a:lnTo>
                    <a:pt x="2171700" y="245364"/>
                  </a:lnTo>
                  <a:lnTo>
                    <a:pt x="2171700" y="253746"/>
                  </a:lnTo>
                  <a:lnTo>
                    <a:pt x="2184400" y="262128"/>
                  </a:lnTo>
                  <a:lnTo>
                    <a:pt x="2197100" y="279654"/>
                  </a:lnTo>
                  <a:lnTo>
                    <a:pt x="2197100" y="278892"/>
                  </a:lnTo>
                  <a:lnTo>
                    <a:pt x="2222500" y="297180"/>
                  </a:lnTo>
                  <a:lnTo>
                    <a:pt x="2222500" y="296418"/>
                  </a:lnTo>
                  <a:lnTo>
                    <a:pt x="2235200" y="314706"/>
                  </a:lnTo>
                  <a:lnTo>
                    <a:pt x="2235200" y="331470"/>
                  </a:lnTo>
                  <a:lnTo>
                    <a:pt x="2247900" y="350520"/>
                  </a:lnTo>
                  <a:lnTo>
                    <a:pt x="2247900" y="442176"/>
                  </a:lnTo>
                  <a:lnTo>
                    <a:pt x="2260600" y="407670"/>
                  </a:lnTo>
                  <a:close/>
                </a:path>
                <a:path w="2260600" h="774700">
                  <a:moveTo>
                    <a:pt x="2171700" y="542136"/>
                  </a:moveTo>
                  <a:lnTo>
                    <a:pt x="2171700" y="528066"/>
                  </a:lnTo>
                  <a:lnTo>
                    <a:pt x="2146300" y="544830"/>
                  </a:lnTo>
                  <a:lnTo>
                    <a:pt x="2095500" y="576834"/>
                  </a:lnTo>
                  <a:lnTo>
                    <a:pt x="2095500" y="576072"/>
                  </a:lnTo>
                  <a:lnTo>
                    <a:pt x="2057400" y="592074"/>
                  </a:lnTo>
                  <a:lnTo>
                    <a:pt x="2057400" y="591312"/>
                  </a:lnTo>
                  <a:lnTo>
                    <a:pt x="2032000" y="606552"/>
                  </a:lnTo>
                  <a:lnTo>
                    <a:pt x="1993900" y="621030"/>
                  </a:lnTo>
                  <a:lnTo>
                    <a:pt x="1993900" y="620268"/>
                  </a:lnTo>
                  <a:lnTo>
                    <a:pt x="1968500" y="634746"/>
                  </a:lnTo>
                  <a:lnTo>
                    <a:pt x="1968500" y="633984"/>
                  </a:lnTo>
                  <a:lnTo>
                    <a:pt x="1930400" y="647700"/>
                  </a:lnTo>
                  <a:lnTo>
                    <a:pt x="1866900" y="664190"/>
                  </a:lnTo>
                  <a:lnTo>
                    <a:pt x="1816100" y="678661"/>
                  </a:lnTo>
                  <a:lnTo>
                    <a:pt x="1765300" y="691557"/>
                  </a:lnTo>
                  <a:lnTo>
                    <a:pt x="1714500" y="703326"/>
                  </a:lnTo>
                  <a:lnTo>
                    <a:pt x="1663700" y="712470"/>
                  </a:lnTo>
                  <a:lnTo>
                    <a:pt x="1612900" y="720852"/>
                  </a:lnTo>
                  <a:lnTo>
                    <a:pt x="1562100" y="728472"/>
                  </a:lnTo>
                  <a:lnTo>
                    <a:pt x="1511300" y="735330"/>
                  </a:lnTo>
                  <a:lnTo>
                    <a:pt x="1409700" y="745998"/>
                  </a:lnTo>
                  <a:lnTo>
                    <a:pt x="1358900" y="750570"/>
                  </a:lnTo>
                  <a:lnTo>
                    <a:pt x="1308100" y="753388"/>
                  </a:lnTo>
                  <a:lnTo>
                    <a:pt x="1257300" y="755552"/>
                  </a:lnTo>
                  <a:lnTo>
                    <a:pt x="1206500" y="757040"/>
                  </a:lnTo>
                  <a:lnTo>
                    <a:pt x="1155700" y="757832"/>
                  </a:lnTo>
                  <a:lnTo>
                    <a:pt x="1104900" y="757907"/>
                  </a:lnTo>
                  <a:lnTo>
                    <a:pt x="1054100" y="757244"/>
                  </a:lnTo>
                  <a:lnTo>
                    <a:pt x="1003300" y="755821"/>
                  </a:lnTo>
                  <a:lnTo>
                    <a:pt x="952500" y="753618"/>
                  </a:lnTo>
                  <a:lnTo>
                    <a:pt x="901700" y="750570"/>
                  </a:lnTo>
                  <a:lnTo>
                    <a:pt x="850900" y="745998"/>
                  </a:lnTo>
                  <a:lnTo>
                    <a:pt x="800100" y="741191"/>
                  </a:lnTo>
                  <a:lnTo>
                    <a:pt x="749300" y="735603"/>
                  </a:lnTo>
                  <a:lnTo>
                    <a:pt x="698500" y="729129"/>
                  </a:lnTo>
                  <a:lnTo>
                    <a:pt x="647700" y="721661"/>
                  </a:lnTo>
                  <a:lnTo>
                    <a:pt x="596900" y="713096"/>
                  </a:lnTo>
                  <a:lnTo>
                    <a:pt x="546100" y="703326"/>
                  </a:lnTo>
                  <a:lnTo>
                    <a:pt x="495300" y="693420"/>
                  </a:lnTo>
                  <a:lnTo>
                    <a:pt x="419100" y="672084"/>
                  </a:lnTo>
                  <a:lnTo>
                    <a:pt x="368300" y="659892"/>
                  </a:lnTo>
                  <a:lnTo>
                    <a:pt x="330200" y="647700"/>
                  </a:lnTo>
                  <a:lnTo>
                    <a:pt x="292100" y="633984"/>
                  </a:lnTo>
                  <a:lnTo>
                    <a:pt x="292100" y="634746"/>
                  </a:lnTo>
                  <a:lnTo>
                    <a:pt x="266700" y="620268"/>
                  </a:lnTo>
                  <a:lnTo>
                    <a:pt x="266700" y="621030"/>
                  </a:lnTo>
                  <a:lnTo>
                    <a:pt x="228600" y="606552"/>
                  </a:lnTo>
                  <a:lnTo>
                    <a:pt x="203200" y="591312"/>
                  </a:lnTo>
                  <a:lnTo>
                    <a:pt x="203200" y="592074"/>
                  </a:lnTo>
                  <a:lnTo>
                    <a:pt x="165100" y="576072"/>
                  </a:lnTo>
                  <a:lnTo>
                    <a:pt x="165100" y="576834"/>
                  </a:lnTo>
                  <a:lnTo>
                    <a:pt x="114300" y="544830"/>
                  </a:lnTo>
                  <a:lnTo>
                    <a:pt x="88900" y="528066"/>
                  </a:lnTo>
                  <a:lnTo>
                    <a:pt x="76200" y="511302"/>
                  </a:lnTo>
                  <a:lnTo>
                    <a:pt x="63500" y="493776"/>
                  </a:lnTo>
                  <a:lnTo>
                    <a:pt x="63500" y="494538"/>
                  </a:lnTo>
                  <a:lnTo>
                    <a:pt x="38100" y="476250"/>
                  </a:lnTo>
                  <a:lnTo>
                    <a:pt x="38100" y="477012"/>
                  </a:lnTo>
                  <a:lnTo>
                    <a:pt x="25400" y="458724"/>
                  </a:lnTo>
                  <a:lnTo>
                    <a:pt x="25400" y="441960"/>
                  </a:lnTo>
                  <a:lnTo>
                    <a:pt x="12700" y="422910"/>
                  </a:lnTo>
                  <a:lnTo>
                    <a:pt x="12700" y="467106"/>
                  </a:lnTo>
                  <a:lnTo>
                    <a:pt x="38100" y="496523"/>
                  </a:lnTo>
                  <a:lnTo>
                    <a:pt x="101600" y="549965"/>
                  </a:lnTo>
                  <a:lnTo>
                    <a:pt x="139700" y="574092"/>
                  </a:lnTo>
                  <a:lnTo>
                    <a:pt x="177800" y="596555"/>
                  </a:lnTo>
                  <a:lnTo>
                    <a:pt x="215900" y="617407"/>
                  </a:lnTo>
                  <a:lnTo>
                    <a:pt x="254000" y="636696"/>
                  </a:lnTo>
                  <a:lnTo>
                    <a:pt x="304800" y="654474"/>
                  </a:lnTo>
                  <a:lnTo>
                    <a:pt x="355600" y="670790"/>
                  </a:lnTo>
                  <a:lnTo>
                    <a:pt x="406400" y="685696"/>
                  </a:lnTo>
                  <a:lnTo>
                    <a:pt x="457200" y="699241"/>
                  </a:lnTo>
                  <a:lnTo>
                    <a:pt x="508000" y="711476"/>
                  </a:lnTo>
                  <a:lnTo>
                    <a:pt x="558800" y="722452"/>
                  </a:lnTo>
                  <a:lnTo>
                    <a:pt x="622300" y="732218"/>
                  </a:lnTo>
                  <a:lnTo>
                    <a:pt x="673100" y="740825"/>
                  </a:lnTo>
                  <a:lnTo>
                    <a:pt x="723900" y="748324"/>
                  </a:lnTo>
                  <a:lnTo>
                    <a:pt x="774700" y="754765"/>
                  </a:lnTo>
                  <a:lnTo>
                    <a:pt x="838200" y="760198"/>
                  </a:lnTo>
                  <a:lnTo>
                    <a:pt x="889000" y="764673"/>
                  </a:lnTo>
                  <a:lnTo>
                    <a:pt x="939800" y="768242"/>
                  </a:lnTo>
                  <a:lnTo>
                    <a:pt x="990600" y="770954"/>
                  </a:lnTo>
                  <a:lnTo>
                    <a:pt x="1028700" y="772860"/>
                  </a:lnTo>
                  <a:lnTo>
                    <a:pt x="1079500" y="774010"/>
                  </a:lnTo>
                  <a:lnTo>
                    <a:pt x="1117600" y="774455"/>
                  </a:lnTo>
                  <a:lnTo>
                    <a:pt x="1155700" y="774244"/>
                  </a:lnTo>
                  <a:lnTo>
                    <a:pt x="1193800" y="773430"/>
                  </a:lnTo>
                  <a:lnTo>
                    <a:pt x="1244600" y="771906"/>
                  </a:lnTo>
                  <a:lnTo>
                    <a:pt x="1308100" y="769620"/>
                  </a:lnTo>
                  <a:lnTo>
                    <a:pt x="1371600" y="766106"/>
                  </a:lnTo>
                  <a:lnTo>
                    <a:pt x="1409700" y="762914"/>
                  </a:lnTo>
                  <a:lnTo>
                    <a:pt x="1447800" y="758691"/>
                  </a:lnTo>
                  <a:lnTo>
                    <a:pt x="1498600" y="753380"/>
                  </a:lnTo>
                  <a:lnTo>
                    <a:pt x="1549400" y="746926"/>
                  </a:lnTo>
                  <a:lnTo>
                    <a:pt x="1600200" y="739270"/>
                  </a:lnTo>
                  <a:lnTo>
                    <a:pt x="1651000" y="730359"/>
                  </a:lnTo>
                  <a:lnTo>
                    <a:pt x="1701800" y="720135"/>
                  </a:lnTo>
                  <a:lnTo>
                    <a:pt x="1765300" y="708541"/>
                  </a:lnTo>
                  <a:lnTo>
                    <a:pt x="1816100" y="695523"/>
                  </a:lnTo>
                  <a:lnTo>
                    <a:pt x="1866900" y="681023"/>
                  </a:lnTo>
                  <a:lnTo>
                    <a:pt x="1917700" y="664986"/>
                  </a:lnTo>
                  <a:lnTo>
                    <a:pt x="1968500" y="647354"/>
                  </a:lnTo>
                  <a:lnTo>
                    <a:pt x="2019300" y="628073"/>
                  </a:lnTo>
                  <a:lnTo>
                    <a:pt x="2070100" y="607085"/>
                  </a:lnTo>
                  <a:lnTo>
                    <a:pt x="2108200" y="584335"/>
                  </a:lnTo>
                  <a:lnTo>
                    <a:pt x="2146300" y="559766"/>
                  </a:lnTo>
                  <a:lnTo>
                    <a:pt x="2171700" y="542136"/>
                  </a:lnTo>
                  <a:close/>
                </a:path>
                <a:path w="2260600" h="774700">
                  <a:moveTo>
                    <a:pt x="2171700" y="253746"/>
                  </a:moveTo>
                  <a:lnTo>
                    <a:pt x="2171700" y="245364"/>
                  </a:lnTo>
                  <a:lnTo>
                    <a:pt x="2159000" y="245364"/>
                  </a:lnTo>
                  <a:lnTo>
                    <a:pt x="2171700" y="253746"/>
                  </a:lnTo>
                  <a:close/>
                </a:path>
                <a:path w="2260600" h="774700">
                  <a:moveTo>
                    <a:pt x="2247900" y="442176"/>
                  </a:moveTo>
                  <a:lnTo>
                    <a:pt x="2247900" y="422910"/>
                  </a:lnTo>
                  <a:lnTo>
                    <a:pt x="2235200" y="441960"/>
                  </a:lnTo>
                  <a:lnTo>
                    <a:pt x="2235200" y="458724"/>
                  </a:lnTo>
                  <a:lnTo>
                    <a:pt x="2222500" y="477012"/>
                  </a:lnTo>
                  <a:lnTo>
                    <a:pt x="2222500" y="476250"/>
                  </a:lnTo>
                  <a:lnTo>
                    <a:pt x="2197100" y="494538"/>
                  </a:lnTo>
                  <a:lnTo>
                    <a:pt x="2197100" y="493776"/>
                  </a:lnTo>
                  <a:lnTo>
                    <a:pt x="2184400" y="511302"/>
                  </a:lnTo>
                  <a:lnTo>
                    <a:pt x="2159000" y="528066"/>
                  </a:lnTo>
                  <a:lnTo>
                    <a:pt x="2171700" y="528066"/>
                  </a:lnTo>
                  <a:lnTo>
                    <a:pt x="2171700" y="542136"/>
                  </a:lnTo>
                  <a:lnTo>
                    <a:pt x="2184400" y="533321"/>
                  </a:lnTo>
                  <a:lnTo>
                    <a:pt x="2209800" y="504946"/>
                  </a:lnTo>
                  <a:lnTo>
                    <a:pt x="2235200" y="474583"/>
                  </a:lnTo>
                  <a:lnTo>
                    <a:pt x="2247900" y="442176"/>
                  </a:lnTo>
                  <a:close/>
                </a:path>
                <a:path w="2260600" h="774700">
                  <a:moveTo>
                    <a:pt x="2235200" y="332994"/>
                  </a:moveTo>
                  <a:lnTo>
                    <a:pt x="2235200" y="314706"/>
                  </a:lnTo>
                  <a:lnTo>
                    <a:pt x="2222500" y="313944"/>
                  </a:lnTo>
                  <a:lnTo>
                    <a:pt x="2235200" y="332994"/>
                  </a:lnTo>
                  <a:close/>
                </a:path>
                <a:path w="2260600" h="774700">
                  <a:moveTo>
                    <a:pt x="2235200" y="458724"/>
                  </a:moveTo>
                  <a:lnTo>
                    <a:pt x="2235200" y="440436"/>
                  </a:lnTo>
                  <a:lnTo>
                    <a:pt x="2222500" y="459486"/>
                  </a:lnTo>
                  <a:lnTo>
                    <a:pt x="2235200" y="458724"/>
                  </a:lnTo>
                  <a:close/>
                </a:path>
              </a:pathLst>
            </a:custGeom>
            <a:solidFill>
              <a:srgbClr val="000000"/>
            </a:solidFill>
          </p:spPr>
          <p:txBody>
            <a:bodyPr wrap="square" lIns="0" tIns="0" rIns="0" bIns="0" rtlCol="0"/>
            <a:lstStyle/>
            <a:p>
              <a:endParaRPr sz="2182"/>
            </a:p>
          </p:txBody>
        </p:sp>
      </p:grpSp>
      <p:sp>
        <p:nvSpPr>
          <p:cNvPr id="12" name="object 12"/>
          <p:cNvSpPr txBox="1"/>
          <p:nvPr/>
        </p:nvSpPr>
        <p:spPr>
          <a:xfrm>
            <a:off x="3941465" y="1378833"/>
            <a:ext cx="1711806" cy="741697"/>
          </a:xfrm>
          <a:prstGeom prst="rect">
            <a:avLst/>
          </a:prstGeom>
        </p:spPr>
        <p:txBody>
          <a:bodyPr vert="horz" wrap="square" lIns="0" tIns="14624" rIns="0" bIns="0" rtlCol="0">
            <a:spAutoFit/>
          </a:bodyPr>
          <a:lstStyle/>
          <a:p>
            <a:pPr marL="15394" marR="6157" algn="ctr">
              <a:lnSpc>
                <a:spcPct val="101499"/>
              </a:lnSpc>
              <a:spcBef>
                <a:spcPts val="116"/>
              </a:spcBef>
            </a:pPr>
            <a:r>
              <a:rPr sz="1576" b="1" spc="6">
                <a:latin typeface="Calibri"/>
                <a:cs typeface="Calibri"/>
              </a:rPr>
              <a:t>The</a:t>
            </a:r>
            <a:r>
              <a:rPr sz="1576" b="1" spc="-30">
                <a:latin typeface="Calibri"/>
                <a:cs typeface="Calibri"/>
              </a:rPr>
              <a:t> </a:t>
            </a:r>
            <a:r>
              <a:rPr sz="1576" b="1">
                <a:latin typeface="Calibri"/>
                <a:cs typeface="Calibri"/>
              </a:rPr>
              <a:t>layered</a:t>
            </a:r>
            <a:r>
              <a:rPr sz="1576" b="1" spc="-42">
                <a:latin typeface="Calibri"/>
                <a:cs typeface="Calibri"/>
              </a:rPr>
              <a:t> </a:t>
            </a:r>
            <a:r>
              <a:rPr sz="1576" b="1" spc="6">
                <a:latin typeface="Calibri"/>
                <a:cs typeface="Calibri"/>
              </a:rPr>
              <a:t>soil</a:t>
            </a:r>
            <a:r>
              <a:rPr sz="1576" b="1" spc="-42">
                <a:latin typeface="Calibri"/>
                <a:cs typeface="Calibri"/>
              </a:rPr>
              <a:t> </a:t>
            </a:r>
            <a:r>
              <a:rPr sz="1576" b="1" spc="12">
                <a:latin typeface="Calibri"/>
                <a:cs typeface="Calibri"/>
              </a:rPr>
              <a:t>and </a:t>
            </a:r>
            <a:r>
              <a:rPr sz="1576" b="1" spc="-340">
                <a:latin typeface="Calibri"/>
                <a:cs typeface="Calibri"/>
              </a:rPr>
              <a:t> </a:t>
            </a:r>
            <a:r>
              <a:rPr sz="1576" b="1">
                <a:latin typeface="Calibri"/>
                <a:cs typeface="Calibri"/>
              </a:rPr>
              <a:t>fracture</a:t>
            </a:r>
            <a:r>
              <a:rPr sz="1576" b="1" spc="6">
                <a:latin typeface="Calibri"/>
                <a:cs typeface="Calibri"/>
              </a:rPr>
              <a:t> line </a:t>
            </a:r>
            <a:r>
              <a:rPr sz="1576" b="1" spc="12">
                <a:latin typeface="Calibri"/>
                <a:cs typeface="Calibri"/>
              </a:rPr>
              <a:t> </a:t>
            </a:r>
            <a:r>
              <a:rPr sz="1576" b="1">
                <a:latin typeface="Calibri"/>
                <a:cs typeface="Calibri"/>
              </a:rPr>
              <a:t>indicates</a:t>
            </a:r>
            <a:r>
              <a:rPr sz="1576" b="1" spc="-24">
                <a:latin typeface="Calibri"/>
                <a:cs typeface="Calibri"/>
              </a:rPr>
              <a:t> </a:t>
            </a:r>
            <a:r>
              <a:rPr sz="1576" b="1" spc="6">
                <a:latin typeface="Calibri"/>
                <a:cs typeface="Calibri"/>
              </a:rPr>
              <a:t>a</a:t>
            </a:r>
            <a:r>
              <a:rPr sz="1576" b="1" spc="-12">
                <a:latin typeface="Calibri"/>
                <a:cs typeface="Calibri"/>
              </a:rPr>
              <a:t> </a:t>
            </a:r>
            <a:r>
              <a:rPr sz="1576" b="1">
                <a:latin typeface="Calibri"/>
                <a:cs typeface="Calibri"/>
              </a:rPr>
              <a:t>collapse</a:t>
            </a:r>
            <a:endParaRPr sz="1576">
              <a:latin typeface="Calibri"/>
              <a:cs typeface="Calibri"/>
            </a:endParaRPr>
          </a:p>
        </p:txBody>
      </p:sp>
      <p:sp>
        <p:nvSpPr>
          <p:cNvPr id="13" name="object 13"/>
          <p:cNvSpPr/>
          <p:nvPr/>
        </p:nvSpPr>
        <p:spPr>
          <a:xfrm>
            <a:off x="5121564" y="1287087"/>
            <a:ext cx="6560897" cy="1079884"/>
          </a:xfrm>
          <a:custGeom>
            <a:avLst/>
            <a:gdLst/>
            <a:ahLst/>
            <a:cxnLst/>
            <a:rect l="l" t="t" r="r" b="b"/>
            <a:pathLst>
              <a:path w="5412740" h="890905">
                <a:moveTo>
                  <a:pt x="823722" y="774192"/>
                </a:moveTo>
                <a:lnTo>
                  <a:pt x="0" y="774192"/>
                </a:lnTo>
                <a:lnTo>
                  <a:pt x="0" y="890778"/>
                </a:lnTo>
                <a:lnTo>
                  <a:pt x="5334" y="890778"/>
                </a:lnTo>
                <a:lnTo>
                  <a:pt x="9906" y="890778"/>
                </a:lnTo>
                <a:lnTo>
                  <a:pt x="813054" y="890778"/>
                </a:lnTo>
                <a:lnTo>
                  <a:pt x="818388" y="890778"/>
                </a:lnTo>
                <a:lnTo>
                  <a:pt x="823722" y="890778"/>
                </a:lnTo>
                <a:lnTo>
                  <a:pt x="823722" y="774192"/>
                </a:lnTo>
                <a:close/>
              </a:path>
              <a:path w="5412740" h="890905">
                <a:moveTo>
                  <a:pt x="5412486" y="0"/>
                </a:moveTo>
                <a:lnTo>
                  <a:pt x="1265682" y="0"/>
                </a:lnTo>
                <a:lnTo>
                  <a:pt x="1265682" y="724662"/>
                </a:lnTo>
                <a:lnTo>
                  <a:pt x="1271016" y="724662"/>
                </a:lnTo>
                <a:lnTo>
                  <a:pt x="1276350" y="724662"/>
                </a:lnTo>
                <a:lnTo>
                  <a:pt x="5401818" y="724662"/>
                </a:lnTo>
                <a:lnTo>
                  <a:pt x="5407152" y="724662"/>
                </a:lnTo>
                <a:lnTo>
                  <a:pt x="5412486" y="724662"/>
                </a:lnTo>
                <a:lnTo>
                  <a:pt x="5412486" y="0"/>
                </a:lnTo>
                <a:close/>
              </a:path>
            </a:pathLst>
          </a:custGeom>
          <a:solidFill>
            <a:srgbClr val="FFFFFF"/>
          </a:solidFill>
        </p:spPr>
        <p:txBody>
          <a:bodyPr wrap="square" lIns="0" tIns="0" rIns="0" bIns="0" rtlCol="0"/>
          <a:lstStyle/>
          <a:p>
            <a:endParaRPr sz="2182"/>
          </a:p>
        </p:txBody>
      </p:sp>
      <p:sp>
        <p:nvSpPr>
          <p:cNvPr id="14" name="object 14"/>
          <p:cNvSpPr txBox="1"/>
          <p:nvPr/>
        </p:nvSpPr>
        <p:spPr>
          <a:xfrm>
            <a:off x="6662188" y="1293552"/>
            <a:ext cx="5013806" cy="813978"/>
          </a:xfrm>
          <a:prstGeom prst="rect">
            <a:avLst/>
          </a:prstGeom>
        </p:spPr>
        <p:txBody>
          <a:bodyPr vert="horz" wrap="square" lIns="0" tIns="86206" rIns="0" bIns="0" rtlCol="0">
            <a:spAutoFit/>
          </a:bodyPr>
          <a:lstStyle/>
          <a:p>
            <a:pPr marL="210133" marR="93906" indent="-769" algn="ctr">
              <a:lnSpc>
                <a:spcPct val="101499"/>
              </a:lnSpc>
              <a:spcBef>
                <a:spcPts val="679"/>
              </a:spcBef>
            </a:pPr>
            <a:r>
              <a:rPr sz="1576" b="1" spc="6">
                <a:latin typeface="Calibri"/>
                <a:cs typeface="Calibri"/>
              </a:rPr>
              <a:t>An</a:t>
            </a:r>
            <a:r>
              <a:rPr sz="1576" b="1" spc="12">
                <a:latin typeface="Calibri"/>
                <a:cs typeface="Calibri"/>
              </a:rPr>
              <a:t> </a:t>
            </a:r>
            <a:r>
              <a:rPr sz="1576" b="1" spc="-6">
                <a:latin typeface="Calibri"/>
                <a:cs typeface="Calibri"/>
              </a:rPr>
              <a:t>average</a:t>
            </a:r>
            <a:r>
              <a:rPr sz="1576" b="1">
                <a:latin typeface="Calibri"/>
                <a:cs typeface="Calibri"/>
              </a:rPr>
              <a:t> </a:t>
            </a:r>
            <a:r>
              <a:rPr sz="1576" b="1" spc="6">
                <a:latin typeface="Calibri"/>
                <a:cs typeface="Calibri"/>
              </a:rPr>
              <a:t>slide</a:t>
            </a:r>
            <a:r>
              <a:rPr sz="1576" b="1" spc="-6">
                <a:latin typeface="Calibri"/>
                <a:cs typeface="Calibri"/>
              </a:rPr>
              <a:t> </a:t>
            </a:r>
            <a:r>
              <a:rPr sz="1576" b="1" spc="6">
                <a:latin typeface="Calibri"/>
                <a:cs typeface="Calibri"/>
              </a:rPr>
              <a:t>of</a:t>
            </a:r>
            <a:r>
              <a:rPr sz="1576" b="1" spc="12">
                <a:latin typeface="Calibri"/>
                <a:cs typeface="Calibri"/>
              </a:rPr>
              <a:t> </a:t>
            </a:r>
            <a:r>
              <a:rPr sz="1576" b="1" spc="6">
                <a:latin typeface="Calibri"/>
                <a:cs typeface="Calibri"/>
              </a:rPr>
              <a:t>1.5 </a:t>
            </a:r>
            <a:r>
              <a:rPr sz="1576" b="1">
                <a:latin typeface="Calibri"/>
                <a:cs typeface="Calibri"/>
              </a:rPr>
              <a:t>to </a:t>
            </a:r>
            <a:r>
              <a:rPr sz="1576" b="1" spc="6">
                <a:latin typeface="Calibri"/>
                <a:cs typeface="Calibri"/>
              </a:rPr>
              <a:t>2.3</a:t>
            </a:r>
            <a:r>
              <a:rPr sz="1576" b="1" spc="-6">
                <a:latin typeface="Calibri"/>
                <a:cs typeface="Calibri"/>
              </a:rPr>
              <a:t> </a:t>
            </a:r>
            <a:r>
              <a:rPr sz="1576" b="1">
                <a:latin typeface="Calibri"/>
                <a:cs typeface="Calibri"/>
              </a:rPr>
              <a:t>cubic</a:t>
            </a:r>
            <a:r>
              <a:rPr sz="1576" b="1" spc="24">
                <a:latin typeface="Calibri"/>
                <a:cs typeface="Calibri"/>
              </a:rPr>
              <a:t> </a:t>
            </a:r>
            <a:r>
              <a:rPr sz="1576" b="1">
                <a:latin typeface="Calibri"/>
                <a:cs typeface="Calibri"/>
              </a:rPr>
              <a:t>metres </a:t>
            </a:r>
            <a:r>
              <a:rPr sz="1576" b="1" spc="6">
                <a:latin typeface="Calibri"/>
                <a:cs typeface="Calibri"/>
              </a:rPr>
              <a:t>weighs </a:t>
            </a:r>
            <a:r>
              <a:rPr sz="1576" b="1" spc="12">
                <a:latin typeface="Calibri"/>
                <a:cs typeface="Calibri"/>
              </a:rPr>
              <a:t> </a:t>
            </a:r>
            <a:r>
              <a:rPr sz="1576" b="1">
                <a:latin typeface="Calibri"/>
                <a:cs typeface="Calibri"/>
              </a:rPr>
              <a:t>approximately </a:t>
            </a:r>
            <a:r>
              <a:rPr sz="1576" b="1" spc="6">
                <a:latin typeface="Calibri"/>
                <a:cs typeface="Calibri"/>
              </a:rPr>
              <a:t>2.5</a:t>
            </a:r>
            <a:r>
              <a:rPr sz="1576" b="1">
                <a:latin typeface="Calibri"/>
                <a:cs typeface="Calibri"/>
              </a:rPr>
              <a:t> to </a:t>
            </a:r>
            <a:r>
              <a:rPr sz="1576" b="1" spc="6">
                <a:latin typeface="Calibri"/>
                <a:cs typeface="Calibri"/>
              </a:rPr>
              <a:t>3.6 tonnes</a:t>
            </a:r>
            <a:r>
              <a:rPr sz="1576" b="1" spc="12">
                <a:latin typeface="Calibri"/>
                <a:cs typeface="Calibri"/>
              </a:rPr>
              <a:t> and</a:t>
            </a:r>
            <a:r>
              <a:rPr sz="1576" b="1">
                <a:latin typeface="Calibri"/>
                <a:cs typeface="Calibri"/>
              </a:rPr>
              <a:t> </a:t>
            </a:r>
            <a:r>
              <a:rPr sz="1576" b="1" spc="6">
                <a:latin typeface="Calibri"/>
                <a:cs typeface="Calibri"/>
              </a:rPr>
              <a:t>usually</a:t>
            </a:r>
            <a:r>
              <a:rPr sz="1576" b="1">
                <a:latin typeface="Calibri"/>
                <a:cs typeface="Calibri"/>
              </a:rPr>
              <a:t> crushes</a:t>
            </a:r>
            <a:r>
              <a:rPr sz="1576" b="1" spc="30">
                <a:latin typeface="Calibri"/>
                <a:cs typeface="Calibri"/>
              </a:rPr>
              <a:t> </a:t>
            </a:r>
            <a:r>
              <a:rPr sz="1576" b="1">
                <a:latin typeface="Calibri"/>
                <a:cs typeface="Calibri"/>
              </a:rPr>
              <a:t>the </a:t>
            </a:r>
            <a:r>
              <a:rPr sz="1576" b="1" spc="-340">
                <a:latin typeface="Calibri"/>
                <a:cs typeface="Calibri"/>
              </a:rPr>
              <a:t> </a:t>
            </a:r>
            <a:r>
              <a:rPr sz="1576" b="1">
                <a:latin typeface="Calibri"/>
                <a:cs typeface="Calibri"/>
              </a:rPr>
              <a:t>victim</a:t>
            </a:r>
            <a:r>
              <a:rPr sz="1576" b="1" spc="-6">
                <a:latin typeface="Calibri"/>
                <a:cs typeface="Calibri"/>
              </a:rPr>
              <a:t> </a:t>
            </a:r>
            <a:r>
              <a:rPr sz="1576" b="1">
                <a:latin typeface="Calibri"/>
                <a:cs typeface="Calibri"/>
              </a:rPr>
              <a:t>against</a:t>
            </a:r>
            <a:r>
              <a:rPr sz="1576" b="1" spc="-6">
                <a:latin typeface="Calibri"/>
                <a:cs typeface="Calibri"/>
              </a:rPr>
              <a:t> </a:t>
            </a:r>
            <a:r>
              <a:rPr sz="1576" b="1" spc="6">
                <a:latin typeface="Calibri"/>
                <a:cs typeface="Calibri"/>
              </a:rPr>
              <a:t>the</a:t>
            </a:r>
            <a:r>
              <a:rPr sz="1576" b="1">
                <a:latin typeface="Calibri"/>
                <a:cs typeface="Calibri"/>
              </a:rPr>
              <a:t> </a:t>
            </a:r>
            <a:r>
              <a:rPr sz="1576" b="1" spc="-6">
                <a:latin typeface="Calibri"/>
                <a:cs typeface="Calibri"/>
              </a:rPr>
              <a:t>far</a:t>
            </a:r>
            <a:r>
              <a:rPr sz="1576" b="1" spc="12">
                <a:latin typeface="Calibri"/>
                <a:cs typeface="Calibri"/>
              </a:rPr>
              <a:t> </a:t>
            </a:r>
            <a:r>
              <a:rPr sz="1576" b="1">
                <a:latin typeface="Calibri"/>
                <a:cs typeface="Calibri"/>
              </a:rPr>
              <a:t>wall</a:t>
            </a:r>
            <a:endParaRPr sz="1576">
              <a:latin typeface="Calibri"/>
              <a:cs typeface="Calibri"/>
            </a:endParaRPr>
          </a:p>
        </p:txBody>
      </p:sp>
      <p:sp>
        <p:nvSpPr>
          <p:cNvPr id="16" name="TextBox 15">
            <a:extLst>
              <a:ext uri="{FF2B5EF4-FFF2-40B4-BE49-F238E27FC236}">
                <a16:creationId xmlns:a16="http://schemas.microsoft.com/office/drawing/2014/main" id="{9AC199D8-A6D4-0245-682C-4865CC6AD6AE}"/>
              </a:ext>
            </a:extLst>
          </p:cNvPr>
          <p:cNvSpPr txBox="1"/>
          <p:nvPr/>
        </p:nvSpPr>
        <p:spPr>
          <a:xfrm>
            <a:off x="2532425" y="5962688"/>
            <a:ext cx="7127149" cy="461665"/>
          </a:xfrm>
          <a:prstGeom prst="rect">
            <a:avLst/>
          </a:prstGeom>
          <a:noFill/>
        </p:spPr>
        <p:txBody>
          <a:bodyPr wrap="square" rtlCol="0">
            <a:spAutoFit/>
          </a:bodyPr>
          <a:lstStyle/>
          <a:p>
            <a:pPr algn="ctr"/>
            <a:r>
              <a:rPr lang="en-US" sz="2400" b="1">
                <a:latin typeface="Aptos" panose="020B0004020202020204" pitchFamily="34" charset="0"/>
              </a:rPr>
              <a:t>Excavation and Trenching Training</a:t>
            </a:r>
          </a:p>
        </p:txBody>
      </p:sp>
      <p:pic>
        <p:nvPicPr>
          <p:cNvPr id="17" name="Picture 16">
            <a:extLst>
              <a:ext uri="{FF2B5EF4-FFF2-40B4-BE49-F238E27FC236}">
                <a16:creationId xmlns:a16="http://schemas.microsoft.com/office/drawing/2014/main" id="{F81CB263-0793-AE32-A481-188255C044B5}"/>
              </a:ext>
            </a:extLst>
          </p:cNvPr>
          <p:cNvPicPr>
            <a:picLocks noChangeAspect="1" noChangeArrowheads="1"/>
          </p:cNvPicPr>
          <p:nvPr/>
        </p:nvPicPr>
        <p:blipFill>
          <a:blip r:embed="rId7"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9593497"/>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screen">
            <a:extLst>
              <a:ext uri="{28A0092B-C50C-407E-A947-70E740481C1C}">
                <a14:useLocalDpi xmlns:a14="http://schemas.microsoft.com/office/drawing/2010/main"/>
              </a:ext>
            </a:extLst>
          </a:blip>
          <a:stretch>
            <a:fillRect/>
          </a:stretch>
        </p:blipFill>
        <p:spPr>
          <a:xfrm>
            <a:off x="4070466" y="428106"/>
            <a:ext cx="4081549" cy="645620"/>
          </a:xfrm>
          <a:prstGeom prst="rect">
            <a:avLst/>
          </a:prstGeom>
        </p:spPr>
      </p:pic>
      <p:grpSp>
        <p:nvGrpSpPr>
          <p:cNvPr id="3" name="object 3"/>
          <p:cNvGrpSpPr/>
          <p:nvPr/>
        </p:nvGrpSpPr>
        <p:grpSpPr>
          <a:xfrm>
            <a:off x="677025" y="1204885"/>
            <a:ext cx="11008976" cy="4308762"/>
            <a:chOff x="558545" y="2051304"/>
            <a:chExt cx="9082405" cy="3554729"/>
          </a:xfrm>
        </p:grpSpPr>
        <p:pic>
          <p:nvPicPr>
            <p:cNvPr id="4" name="object 4"/>
            <p:cNvPicPr/>
            <p:nvPr/>
          </p:nvPicPr>
          <p:blipFill>
            <a:blip r:embed="rId3" cstate="screen">
              <a:extLst>
                <a:ext uri="{28A0092B-C50C-407E-A947-70E740481C1C}">
                  <a14:useLocalDpi xmlns:a14="http://schemas.microsoft.com/office/drawing/2010/main"/>
                </a:ext>
              </a:extLst>
            </a:blip>
            <a:stretch>
              <a:fillRect/>
            </a:stretch>
          </p:blipFill>
          <p:spPr>
            <a:xfrm>
              <a:off x="585977" y="2075688"/>
              <a:ext cx="4481321" cy="3504438"/>
            </a:xfrm>
            <a:prstGeom prst="rect">
              <a:avLst/>
            </a:prstGeom>
          </p:spPr>
        </p:pic>
        <p:pic>
          <p:nvPicPr>
            <p:cNvPr id="5" name="object 5"/>
            <p:cNvPicPr/>
            <p:nvPr/>
          </p:nvPicPr>
          <p:blipFill>
            <a:blip r:embed="rId4" cstate="screen">
              <a:extLst>
                <a:ext uri="{28A0092B-C50C-407E-A947-70E740481C1C}">
                  <a14:useLocalDpi xmlns:a14="http://schemas.microsoft.com/office/drawing/2010/main"/>
                </a:ext>
              </a:extLst>
            </a:blip>
            <a:stretch>
              <a:fillRect/>
            </a:stretch>
          </p:blipFill>
          <p:spPr>
            <a:xfrm>
              <a:off x="558545" y="2051304"/>
              <a:ext cx="4533138" cy="3554730"/>
            </a:xfrm>
            <a:prstGeom prst="rect">
              <a:avLst/>
            </a:prstGeom>
          </p:spPr>
        </p:pic>
        <p:sp>
          <p:nvSpPr>
            <p:cNvPr id="6" name="object 6"/>
            <p:cNvSpPr/>
            <p:nvPr/>
          </p:nvSpPr>
          <p:spPr>
            <a:xfrm>
              <a:off x="558545" y="2051304"/>
              <a:ext cx="4533265" cy="3554729"/>
            </a:xfrm>
            <a:custGeom>
              <a:avLst/>
              <a:gdLst/>
              <a:ahLst/>
              <a:cxnLst/>
              <a:rect l="l" t="t" r="r" b="b"/>
              <a:pathLst>
                <a:path w="4533265" h="3554729">
                  <a:moveTo>
                    <a:pt x="4533138" y="3554730"/>
                  </a:moveTo>
                  <a:lnTo>
                    <a:pt x="4533138" y="0"/>
                  </a:lnTo>
                  <a:lnTo>
                    <a:pt x="0" y="0"/>
                  </a:lnTo>
                  <a:lnTo>
                    <a:pt x="0" y="3554730"/>
                  </a:lnTo>
                  <a:lnTo>
                    <a:pt x="16002" y="3554730"/>
                  </a:lnTo>
                  <a:lnTo>
                    <a:pt x="16002" y="31242"/>
                  </a:lnTo>
                  <a:lnTo>
                    <a:pt x="31242" y="16002"/>
                  </a:lnTo>
                  <a:lnTo>
                    <a:pt x="31242" y="31242"/>
                  </a:lnTo>
                  <a:lnTo>
                    <a:pt x="4501895" y="31241"/>
                  </a:lnTo>
                  <a:lnTo>
                    <a:pt x="4501895" y="16001"/>
                  </a:lnTo>
                  <a:lnTo>
                    <a:pt x="4517136" y="31241"/>
                  </a:lnTo>
                  <a:lnTo>
                    <a:pt x="4517136" y="3554730"/>
                  </a:lnTo>
                  <a:lnTo>
                    <a:pt x="4533138" y="3554730"/>
                  </a:lnTo>
                  <a:close/>
                </a:path>
                <a:path w="4533265" h="3554729">
                  <a:moveTo>
                    <a:pt x="31242" y="31242"/>
                  </a:moveTo>
                  <a:lnTo>
                    <a:pt x="31242" y="16002"/>
                  </a:lnTo>
                  <a:lnTo>
                    <a:pt x="16002" y="31242"/>
                  </a:lnTo>
                  <a:lnTo>
                    <a:pt x="31242" y="31242"/>
                  </a:lnTo>
                  <a:close/>
                </a:path>
                <a:path w="4533265" h="3554729">
                  <a:moveTo>
                    <a:pt x="31242" y="3523488"/>
                  </a:moveTo>
                  <a:lnTo>
                    <a:pt x="31242" y="31242"/>
                  </a:lnTo>
                  <a:lnTo>
                    <a:pt x="16002" y="31242"/>
                  </a:lnTo>
                  <a:lnTo>
                    <a:pt x="16002" y="3523488"/>
                  </a:lnTo>
                  <a:lnTo>
                    <a:pt x="31242" y="3523488"/>
                  </a:lnTo>
                  <a:close/>
                </a:path>
                <a:path w="4533265" h="3554729">
                  <a:moveTo>
                    <a:pt x="4517136" y="3523488"/>
                  </a:moveTo>
                  <a:lnTo>
                    <a:pt x="16002" y="3523488"/>
                  </a:lnTo>
                  <a:lnTo>
                    <a:pt x="31242" y="3538728"/>
                  </a:lnTo>
                  <a:lnTo>
                    <a:pt x="31242" y="3554730"/>
                  </a:lnTo>
                  <a:lnTo>
                    <a:pt x="4501895" y="3554730"/>
                  </a:lnTo>
                  <a:lnTo>
                    <a:pt x="4501895" y="3538728"/>
                  </a:lnTo>
                  <a:lnTo>
                    <a:pt x="4517136" y="3523488"/>
                  </a:lnTo>
                  <a:close/>
                </a:path>
                <a:path w="4533265" h="3554729">
                  <a:moveTo>
                    <a:pt x="31242" y="3554730"/>
                  </a:moveTo>
                  <a:lnTo>
                    <a:pt x="31242" y="3538728"/>
                  </a:lnTo>
                  <a:lnTo>
                    <a:pt x="16002" y="3523488"/>
                  </a:lnTo>
                  <a:lnTo>
                    <a:pt x="16002" y="3554730"/>
                  </a:lnTo>
                  <a:lnTo>
                    <a:pt x="31242" y="3554730"/>
                  </a:lnTo>
                  <a:close/>
                </a:path>
                <a:path w="4533265" h="3554729">
                  <a:moveTo>
                    <a:pt x="4517136" y="31241"/>
                  </a:moveTo>
                  <a:lnTo>
                    <a:pt x="4501895" y="16001"/>
                  </a:lnTo>
                  <a:lnTo>
                    <a:pt x="4501895" y="31241"/>
                  </a:lnTo>
                  <a:lnTo>
                    <a:pt x="4517136" y="31241"/>
                  </a:lnTo>
                  <a:close/>
                </a:path>
                <a:path w="4533265" h="3554729">
                  <a:moveTo>
                    <a:pt x="4517136" y="3523488"/>
                  </a:moveTo>
                  <a:lnTo>
                    <a:pt x="4517136" y="31241"/>
                  </a:lnTo>
                  <a:lnTo>
                    <a:pt x="4501895" y="31241"/>
                  </a:lnTo>
                  <a:lnTo>
                    <a:pt x="4501895" y="3523488"/>
                  </a:lnTo>
                  <a:lnTo>
                    <a:pt x="4517136" y="3523488"/>
                  </a:lnTo>
                  <a:close/>
                </a:path>
                <a:path w="4533265" h="3554729">
                  <a:moveTo>
                    <a:pt x="4517136" y="3554730"/>
                  </a:moveTo>
                  <a:lnTo>
                    <a:pt x="4517136" y="3523488"/>
                  </a:lnTo>
                  <a:lnTo>
                    <a:pt x="4501895" y="3538728"/>
                  </a:lnTo>
                  <a:lnTo>
                    <a:pt x="4501895" y="3554730"/>
                  </a:lnTo>
                  <a:lnTo>
                    <a:pt x="4517136" y="3554730"/>
                  </a:lnTo>
                  <a:close/>
                </a:path>
              </a:pathLst>
            </a:custGeom>
            <a:solidFill>
              <a:srgbClr val="000000"/>
            </a:solidFill>
          </p:spPr>
          <p:txBody>
            <a:bodyPr wrap="square" lIns="0" tIns="0" rIns="0" bIns="0" rtlCol="0"/>
            <a:lstStyle/>
            <a:p>
              <a:endParaRPr sz="2182"/>
            </a:p>
          </p:txBody>
        </p:sp>
        <p:pic>
          <p:nvPicPr>
            <p:cNvPr id="7" name="object 7"/>
            <p:cNvPicPr/>
            <p:nvPr/>
          </p:nvPicPr>
          <p:blipFill>
            <a:blip r:embed="rId5" cstate="screen">
              <a:extLst>
                <a:ext uri="{28A0092B-C50C-407E-A947-70E740481C1C}">
                  <a14:useLocalDpi xmlns:a14="http://schemas.microsoft.com/office/drawing/2010/main"/>
                </a:ext>
              </a:extLst>
            </a:blip>
            <a:stretch>
              <a:fillRect/>
            </a:stretch>
          </p:blipFill>
          <p:spPr>
            <a:xfrm>
              <a:off x="5099304" y="2075688"/>
              <a:ext cx="4514850" cy="3504438"/>
            </a:xfrm>
            <a:prstGeom prst="rect">
              <a:avLst/>
            </a:prstGeom>
          </p:spPr>
        </p:pic>
        <p:pic>
          <p:nvPicPr>
            <p:cNvPr id="8" name="object 8"/>
            <p:cNvPicPr/>
            <p:nvPr/>
          </p:nvPicPr>
          <p:blipFill>
            <a:blip r:embed="rId6" cstate="screen">
              <a:extLst>
                <a:ext uri="{28A0092B-C50C-407E-A947-70E740481C1C}">
                  <a14:useLocalDpi xmlns:a14="http://schemas.microsoft.com/office/drawing/2010/main"/>
                </a:ext>
              </a:extLst>
            </a:blip>
            <a:stretch>
              <a:fillRect/>
            </a:stretch>
          </p:blipFill>
          <p:spPr>
            <a:xfrm>
              <a:off x="5074919" y="2051304"/>
              <a:ext cx="4565904" cy="3554730"/>
            </a:xfrm>
            <a:prstGeom prst="rect">
              <a:avLst/>
            </a:prstGeom>
          </p:spPr>
        </p:pic>
        <p:sp>
          <p:nvSpPr>
            <p:cNvPr id="9" name="object 9"/>
            <p:cNvSpPr/>
            <p:nvPr/>
          </p:nvSpPr>
          <p:spPr>
            <a:xfrm>
              <a:off x="5074919" y="2051304"/>
              <a:ext cx="4566285" cy="3554729"/>
            </a:xfrm>
            <a:custGeom>
              <a:avLst/>
              <a:gdLst/>
              <a:ahLst/>
              <a:cxnLst/>
              <a:rect l="l" t="t" r="r" b="b"/>
              <a:pathLst>
                <a:path w="4566284" h="3554729">
                  <a:moveTo>
                    <a:pt x="4565904" y="3554729"/>
                  </a:moveTo>
                  <a:lnTo>
                    <a:pt x="4565904" y="0"/>
                  </a:lnTo>
                  <a:lnTo>
                    <a:pt x="0" y="0"/>
                  </a:lnTo>
                  <a:lnTo>
                    <a:pt x="0" y="3554730"/>
                  </a:lnTo>
                  <a:lnTo>
                    <a:pt x="15239" y="3554730"/>
                  </a:lnTo>
                  <a:lnTo>
                    <a:pt x="15239" y="31241"/>
                  </a:lnTo>
                  <a:lnTo>
                    <a:pt x="31241" y="16001"/>
                  </a:lnTo>
                  <a:lnTo>
                    <a:pt x="31241" y="31241"/>
                  </a:lnTo>
                  <a:lnTo>
                    <a:pt x="4534661" y="31241"/>
                  </a:lnTo>
                  <a:lnTo>
                    <a:pt x="4534661" y="16001"/>
                  </a:lnTo>
                  <a:lnTo>
                    <a:pt x="4550663" y="31241"/>
                  </a:lnTo>
                  <a:lnTo>
                    <a:pt x="4550663" y="3554729"/>
                  </a:lnTo>
                  <a:lnTo>
                    <a:pt x="4565904" y="3554729"/>
                  </a:lnTo>
                  <a:close/>
                </a:path>
                <a:path w="4566284" h="3554729">
                  <a:moveTo>
                    <a:pt x="31241" y="31241"/>
                  </a:moveTo>
                  <a:lnTo>
                    <a:pt x="31241" y="16001"/>
                  </a:lnTo>
                  <a:lnTo>
                    <a:pt x="15239" y="31241"/>
                  </a:lnTo>
                  <a:lnTo>
                    <a:pt x="31241" y="31241"/>
                  </a:lnTo>
                  <a:close/>
                </a:path>
                <a:path w="4566284" h="3554729">
                  <a:moveTo>
                    <a:pt x="31241" y="3523488"/>
                  </a:moveTo>
                  <a:lnTo>
                    <a:pt x="31241" y="31241"/>
                  </a:lnTo>
                  <a:lnTo>
                    <a:pt x="15239" y="31241"/>
                  </a:lnTo>
                  <a:lnTo>
                    <a:pt x="15239" y="3523488"/>
                  </a:lnTo>
                  <a:lnTo>
                    <a:pt x="31241" y="3523488"/>
                  </a:lnTo>
                  <a:close/>
                </a:path>
                <a:path w="4566284" h="3554729">
                  <a:moveTo>
                    <a:pt x="4550663" y="3523487"/>
                  </a:moveTo>
                  <a:lnTo>
                    <a:pt x="15239" y="3523488"/>
                  </a:lnTo>
                  <a:lnTo>
                    <a:pt x="31241" y="3538728"/>
                  </a:lnTo>
                  <a:lnTo>
                    <a:pt x="31241" y="3554730"/>
                  </a:lnTo>
                  <a:lnTo>
                    <a:pt x="4534661" y="3554729"/>
                  </a:lnTo>
                  <a:lnTo>
                    <a:pt x="4534661" y="3538728"/>
                  </a:lnTo>
                  <a:lnTo>
                    <a:pt x="4550663" y="3523487"/>
                  </a:lnTo>
                  <a:close/>
                </a:path>
                <a:path w="4566284" h="3554729">
                  <a:moveTo>
                    <a:pt x="31241" y="3554730"/>
                  </a:moveTo>
                  <a:lnTo>
                    <a:pt x="31241" y="3538728"/>
                  </a:lnTo>
                  <a:lnTo>
                    <a:pt x="15239" y="3523488"/>
                  </a:lnTo>
                  <a:lnTo>
                    <a:pt x="15239" y="3554730"/>
                  </a:lnTo>
                  <a:lnTo>
                    <a:pt x="31241" y="3554730"/>
                  </a:lnTo>
                  <a:close/>
                </a:path>
                <a:path w="4566284" h="3554729">
                  <a:moveTo>
                    <a:pt x="4550663" y="31241"/>
                  </a:moveTo>
                  <a:lnTo>
                    <a:pt x="4534661" y="16001"/>
                  </a:lnTo>
                  <a:lnTo>
                    <a:pt x="4534661" y="31241"/>
                  </a:lnTo>
                  <a:lnTo>
                    <a:pt x="4550663" y="31241"/>
                  </a:lnTo>
                  <a:close/>
                </a:path>
                <a:path w="4566284" h="3554729">
                  <a:moveTo>
                    <a:pt x="4550663" y="3523487"/>
                  </a:moveTo>
                  <a:lnTo>
                    <a:pt x="4550663" y="31241"/>
                  </a:lnTo>
                  <a:lnTo>
                    <a:pt x="4534661" y="31241"/>
                  </a:lnTo>
                  <a:lnTo>
                    <a:pt x="4534661" y="3523487"/>
                  </a:lnTo>
                  <a:lnTo>
                    <a:pt x="4550663" y="3523487"/>
                  </a:lnTo>
                  <a:close/>
                </a:path>
                <a:path w="4566284" h="3554729">
                  <a:moveTo>
                    <a:pt x="4550663" y="3554729"/>
                  </a:moveTo>
                  <a:lnTo>
                    <a:pt x="4550663" y="3523487"/>
                  </a:lnTo>
                  <a:lnTo>
                    <a:pt x="4534661" y="3538728"/>
                  </a:lnTo>
                  <a:lnTo>
                    <a:pt x="4534661" y="3554729"/>
                  </a:lnTo>
                  <a:lnTo>
                    <a:pt x="4550663" y="3554729"/>
                  </a:lnTo>
                  <a:close/>
                </a:path>
              </a:pathLst>
            </a:custGeom>
            <a:solidFill>
              <a:srgbClr val="000000"/>
            </a:solidFill>
          </p:spPr>
          <p:txBody>
            <a:bodyPr wrap="square" lIns="0" tIns="0" rIns="0" bIns="0" rtlCol="0"/>
            <a:lstStyle/>
            <a:p>
              <a:endParaRPr sz="2182"/>
            </a:p>
          </p:txBody>
        </p:sp>
        <p:sp>
          <p:nvSpPr>
            <p:cNvPr id="10" name="object 10"/>
            <p:cNvSpPr/>
            <p:nvPr/>
          </p:nvSpPr>
          <p:spPr>
            <a:xfrm>
              <a:off x="2785872" y="2099309"/>
              <a:ext cx="2259330" cy="969644"/>
            </a:xfrm>
            <a:custGeom>
              <a:avLst/>
              <a:gdLst/>
              <a:ahLst/>
              <a:cxnLst/>
              <a:rect l="l" t="t" r="r" b="b"/>
              <a:pathLst>
                <a:path w="2259329" h="969644">
                  <a:moveTo>
                    <a:pt x="2259330" y="0"/>
                  </a:moveTo>
                  <a:lnTo>
                    <a:pt x="40386" y="0"/>
                  </a:lnTo>
                  <a:lnTo>
                    <a:pt x="40386" y="369658"/>
                  </a:lnTo>
                  <a:lnTo>
                    <a:pt x="30797" y="384708"/>
                  </a:lnTo>
                  <a:lnTo>
                    <a:pt x="17487" y="411759"/>
                  </a:lnTo>
                  <a:lnTo>
                    <a:pt x="7848" y="439369"/>
                  </a:lnTo>
                  <a:lnTo>
                    <a:pt x="1981" y="467499"/>
                  </a:lnTo>
                  <a:lnTo>
                    <a:pt x="0" y="496062"/>
                  </a:lnTo>
                  <a:lnTo>
                    <a:pt x="1981" y="524560"/>
                  </a:lnTo>
                  <a:lnTo>
                    <a:pt x="7848" y="552602"/>
                  </a:lnTo>
                  <a:lnTo>
                    <a:pt x="17487" y="580148"/>
                  </a:lnTo>
                  <a:lnTo>
                    <a:pt x="30797" y="607136"/>
                  </a:lnTo>
                  <a:lnTo>
                    <a:pt x="40386" y="622160"/>
                  </a:lnTo>
                  <a:lnTo>
                    <a:pt x="40386" y="969264"/>
                  </a:lnTo>
                  <a:lnTo>
                    <a:pt x="2259330" y="969264"/>
                  </a:lnTo>
                  <a:lnTo>
                    <a:pt x="2259330" y="0"/>
                  </a:lnTo>
                  <a:close/>
                </a:path>
              </a:pathLst>
            </a:custGeom>
            <a:solidFill>
              <a:srgbClr val="FFFFFF"/>
            </a:solidFill>
          </p:spPr>
          <p:txBody>
            <a:bodyPr wrap="square" lIns="0" tIns="0" rIns="0" bIns="0" rtlCol="0"/>
            <a:lstStyle/>
            <a:p>
              <a:endParaRPr sz="2182"/>
            </a:p>
          </p:txBody>
        </p:sp>
        <p:sp>
          <p:nvSpPr>
            <p:cNvPr id="11" name="object 11"/>
            <p:cNvSpPr/>
            <p:nvPr/>
          </p:nvSpPr>
          <p:spPr>
            <a:xfrm>
              <a:off x="2774441" y="2115312"/>
              <a:ext cx="2184400" cy="960755"/>
            </a:xfrm>
            <a:custGeom>
              <a:avLst/>
              <a:gdLst/>
              <a:ahLst/>
              <a:cxnLst/>
              <a:rect l="l" t="t" r="r" b="b"/>
              <a:pathLst>
                <a:path w="2184400" h="960755">
                  <a:moveTo>
                    <a:pt x="2184400" y="544514"/>
                  </a:moveTo>
                  <a:lnTo>
                    <a:pt x="2184400" y="429768"/>
                  </a:lnTo>
                  <a:lnTo>
                    <a:pt x="2171700" y="404622"/>
                  </a:lnTo>
                  <a:lnTo>
                    <a:pt x="2159000" y="368666"/>
                  </a:lnTo>
                  <a:lnTo>
                    <a:pt x="2133600" y="334694"/>
                  </a:lnTo>
                  <a:lnTo>
                    <a:pt x="2108200" y="302663"/>
                  </a:lnTo>
                  <a:lnTo>
                    <a:pt x="2082800" y="272528"/>
                  </a:lnTo>
                  <a:lnTo>
                    <a:pt x="2044700" y="244245"/>
                  </a:lnTo>
                  <a:lnTo>
                    <a:pt x="2019300" y="217773"/>
                  </a:lnTo>
                  <a:lnTo>
                    <a:pt x="1981200" y="193066"/>
                  </a:lnTo>
                  <a:lnTo>
                    <a:pt x="1930400" y="170083"/>
                  </a:lnTo>
                  <a:lnTo>
                    <a:pt x="1892300" y="148778"/>
                  </a:lnTo>
                  <a:lnTo>
                    <a:pt x="1841500" y="129109"/>
                  </a:lnTo>
                  <a:lnTo>
                    <a:pt x="1790700" y="111031"/>
                  </a:lnTo>
                  <a:lnTo>
                    <a:pt x="1752600" y="94503"/>
                  </a:lnTo>
                  <a:lnTo>
                    <a:pt x="1701800" y="79479"/>
                  </a:lnTo>
                  <a:lnTo>
                    <a:pt x="1651000" y="65917"/>
                  </a:lnTo>
                  <a:lnTo>
                    <a:pt x="1600200" y="53774"/>
                  </a:lnTo>
                  <a:lnTo>
                    <a:pt x="1549400" y="43004"/>
                  </a:lnTo>
                  <a:lnTo>
                    <a:pt x="1498600" y="33566"/>
                  </a:lnTo>
                  <a:lnTo>
                    <a:pt x="1447800" y="25416"/>
                  </a:lnTo>
                  <a:lnTo>
                    <a:pt x="1397000" y="18509"/>
                  </a:lnTo>
                  <a:lnTo>
                    <a:pt x="1346200" y="12804"/>
                  </a:lnTo>
                  <a:lnTo>
                    <a:pt x="1308100" y="8255"/>
                  </a:lnTo>
                  <a:lnTo>
                    <a:pt x="1257300" y="4820"/>
                  </a:lnTo>
                  <a:lnTo>
                    <a:pt x="1219200" y="2455"/>
                  </a:lnTo>
                  <a:lnTo>
                    <a:pt x="1181100" y="1117"/>
                  </a:lnTo>
                  <a:lnTo>
                    <a:pt x="1143000" y="762"/>
                  </a:lnTo>
                  <a:lnTo>
                    <a:pt x="1092200" y="0"/>
                  </a:lnTo>
                  <a:lnTo>
                    <a:pt x="1041400" y="762"/>
                  </a:lnTo>
                  <a:lnTo>
                    <a:pt x="1003300" y="1117"/>
                  </a:lnTo>
                  <a:lnTo>
                    <a:pt x="965200" y="2455"/>
                  </a:lnTo>
                  <a:lnTo>
                    <a:pt x="914400" y="4819"/>
                  </a:lnTo>
                  <a:lnTo>
                    <a:pt x="876300" y="8254"/>
                  </a:lnTo>
                  <a:lnTo>
                    <a:pt x="825500" y="12802"/>
                  </a:lnTo>
                  <a:lnTo>
                    <a:pt x="787400" y="18508"/>
                  </a:lnTo>
                  <a:lnTo>
                    <a:pt x="736600" y="25414"/>
                  </a:lnTo>
                  <a:lnTo>
                    <a:pt x="685800" y="33564"/>
                  </a:lnTo>
                  <a:lnTo>
                    <a:pt x="635000" y="43001"/>
                  </a:lnTo>
                  <a:lnTo>
                    <a:pt x="584200" y="53770"/>
                  </a:lnTo>
                  <a:lnTo>
                    <a:pt x="533400" y="65913"/>
                  </a:lnTo>
                  <a:lnTo>
                    <a:pt x="482600" y="79475"/>
                  </a:lnTo>
                  <a:lnTo>
                    <a:pt x="431800" y="94498"/>
                  </a:lnTo>
                  <a:lnTo>
                    <a:pt x="380999" y="111026"/>
                  </a:lnTo>
                  <a:lnTo>
                    <a:pt x="342900" y="129103"/>
                  </a:lnTo>
                  <a:lnTo>
                    <a:pt x="292100" y="148772"/>
                  </a:lnTo>
                  <a:lnTo>
                    <a:pt x="254000" y="170077"/>
                  </a:lnTo>
                  <a:lnTo>
                    <a:pt x="203199" y="193061"/>
                  </a:lnTo>
                  <a:lnTo>
                    <a:pt x="165099" y="217768"/>
                  </a:lnTo>
                  <a:lnTo>
                    <a:pt x="126999" y="244241"/>
                  </a:lnTo>
                  <a:lnTo>
                    <a:pt x="76199" y="302659"/>
                  </a:lnTo>
                  <a:lnTo>
                    <a:pt x="50799" y="334692"/>
                  </a:lnTo>
                  <a:lnTo>
                    <a:pt x="25399" y="368665"/>
                  </a:lnTo>
                  <a:lnTo>
                    <a:pt x="12699" y="404622"/>
                  </a:lnTo>
                  <a:lnTo>
                    <a:pt x="0" y="429768"/>
                  </a:lnTo>
                  <a:lnTo>
                    <a:pt x="0" y="530352"/>
                  </a:lnTo>
                  <a:lnTo>
                    <a:pt x="12700" y="555498"/>
                  </a:lnTo>
                  <a:lnTo>
                    <a:pt x="12699" y="457962"/>
                  </a:lnTo>
                  <a:lnTo>
                    <a:pt x="25399" y="434340"/>
                  </a:lnTo>
                  <a:lnTo>
                    <a:pt x="25399" y="413004"/>
                  </a:lnTo>
                  <a:lnTo>
                    <a:pt x="38099" y="390144"/>
                  </a:lnTo>
                  <a:lnTo>
                    <a:pt x="38099" y="390906"/>
                  </a:lnTo>
                  <a:lnTo>
                    <a:pt x="50799" y="368808"/>
                  </a:lnTo>
                  <a:lnTo>
                    <a:pt x="50799" y="369570"/>
                  </a:lnTo>
                  <a:lnTo>
                    <a:pt x="63499" y="347472"/>
                  </a:lnTo>
                  <a:lnTo>
                    <a:pt x="63499" y="348234"/>
                  </a:lnTo>
                  <a:lnTo>
                    <a:pt x="76199" y="326136"/>
                  </a:lnTo>
                  <a:lnTo>
                    <a:pt x="76199" y="326898"/>
                  </a:lnTo>
                  <a:lnTo>
                    <a:pt x="101599" y="305562"/>
                  </a:lnTo>
                  <a:lnTo>
                    <a:pt x="101599" y="306324"/>
                  </a:lnTo>
                  <a:lnTo>
                    <a:pt x="114299" y="285750"/>
                  </a:lnTo>
                  <a:lnTo>
                    <a:pt x="139699" y="265938"/>
                  </a:lnTo>
                  <a:lnTo>
                    <a:pt x="165099" y="246888"/>
                  </a:lnTo>
                  <a:lnTo>
                    <a:pt x="203199" y="227838"/>
                  </a:lnTo>
                  <a:lnTo>
                    <a:pt x="203199" y="228600"/>
                  </a:lnTo>
                  <a:lnTo>
                    <a:pt x="228600" y="209550"/>
                  </a:lnTo>
                  <a:lnTo>
                    <a:pt x="228600" y="210312"/>
                  </a:lnTo>
                  <a:lnTo>
                    <a:pt x="254000" y="192786"/>
                  </a:lnTo>
                  <a:lnTo>
                    <a:pt x="330200" y="159258"/>
                  </a:lnTo>
                  <a:lnTo>
                    <a:pt x="330200" y="160020"/>
                  </a:lnTo>
                  <a:lnTo>
                    <a:pt x="368300" y="144018"/>
                  </a:lnTo>
                  <a:lnTo>
                    <a:pt x="406400" y="129540"/>
                  </a:lnTo>
                  <a:lnTo>
                    <a:pt x="444500" y="115824"/>
                  </a:lnTo>
                  <a:lnTo>
                    <a:pt x="482600" y="102870"/>
                  </a:lnTo>
                  <a:lnTo>
                    <a:pt x="533400" y="90678"/>
                  </a:lnTo>
                  <a:lnTo>
                    <a:pt x="571500" y="79248"/>
                  </a:lnTo>
                  <a:lnTo>
                    <a:pt x="571500" y="80010"/>
                  </a:lnTo>
                  <a:lnTo>
                    <a:pt x="622300" y="69342"/>
                  </a:lnTo>
                  <a:lnTo>
                    <a:pt x="673100" y="60198"/>
                  </a:lnTo>
                  <a:lnTo>
                    <a:pt x="723900" y="51816"/>
                  </a:lnTo>
                  <a:lnTo>
                    <a:pt x="774700" y="44196"/>
                  </a:lnTo>
                  <a:lnTo>
                    <a:pt x="825500" y="38100"/>
                  </a:lnTo>
                  <a:lnTo>
                    <a:pt x="876300" y="32766"/>
                  </a:lnTo>
                  <a:lnTo>
                    <a:pt x="927100" y="29212"/>
                  </a:lnTo>
                  <a:lnTo>
                    <a:pt x="977900" y="26515"/>
                  </a:lnTo>
                  <a:lnTo>
                    <a:pt x="1016000" y="24696"/>
                  </a:lnTo>
                  <a:lnTo>
                    <a:pt x="1066800" y="23779"/>
                  </a:lnTo>
                  <a:lnTo>
                    <a:pt x="1117600" y="23788"/>
                  </a:lnTo>
                  <a:lnTo>
                    <a:pt x="1168400" y="24745"/>
                  </a:lnTo>
                  <a:lnTo>
                    <a:pt x="1219200" y="26674"/>
                  </a:lnTo>
                  <a:lnTo>
                    <a:pt x="1270000" y="29598"/>
                  </a:lnTo>
                  <a:lnTo>
                    <a:pt x="1320800" y="33541"/>
                  </a:lnTo>
                  <a:lnTo>
                    <a:pt x="1371600" y="38525"/>
                  </a:lnTo>
                  <a:lnTo>
                    <a:pt x="1409700" y="44574"/>
                  </a:lnTo>
                  <a:lnTo>
                    <a:pt x="1460500" y="51711"/>
                  </a:lnTo>
                  <a:lnTo>
                    <a:pt x="1511300" y="59959"/>
                  </a:lnTo>
                  <a:lnTo>
                    <a:pt x="1562100" y="69342"/>
                  </a:lnTo>
                  <a:lnTo>
                    <a:pt x="1612900" y="80010"/>
                  </a:lnTo>
                  <a:lnTo>
                    <a:pt x="1612900" y="79248"/>
                  </a:lnTo>
                  <a:lnTo>
                    <a:pt x="1651000" y="90678"/>
                  </a:lnTo>
                  <a:lnTo>
                    <a:pt x="1701800" y="102870"/>
                  </a:lnTo>
                  <a:lnTo>
                    <a:pt x="1739900" y="115824"/>
                  </a:lnTo>
                  <a:lnTo>
                    <a:pt x="1778000" y="129540"/>
                  </a:lnTo>
                  <a:lnTo>
                    <a:pt x="1816100" y="144018"/>
                  </a:lnTo>
                  <a:lnTo>
                    <a:pt x="1854200" y="160020"/>
                  </a:lnTo>
                  <a:lnTo>
                    <a:pt x="1854200" y="159258"/>
                  </a:lnTo>
                  <a:lnTo>
                    <a:pt x="1930400" y="192786"/>
                  </a:lnTo>
                  <a:lnTo>
                    <a:pt x="1955800" y="210312"/>
                  </a:lnTo>
                  <a:lnTo>
                    <a:pt x="1955800" y="209550"/>
                  </a:lnTo>
                  <a:lnTo>
                    <a:pt x="1981200" y="228600"/>
                  </a:lnTo>
                  <a:lnTo>
                    <a:pt x="1981200" y="227838"/>
                  </a:lnTo>
                  <a:lnTo>
                    <a:pt x="2019300" y="246888"/>
                  </a:lnTo>
                  <a:lnTo>
                    <a:pt x="2044700" y="265938"/>
                  </a:lnTo>
                  <a:lnTo>
                    <a:pt x="2057400" y="285750"/>
                  </a:lnTo>
                  <a:lnTo>
                    <a:pt x="2082800" y="306324"/>
                  </a:lnTo>
                  <a:lnTo>
                    <a:pt x="2082800" y="305562"/>
                  </a:lnTo>
                  <a:lnTo>
                    <a:pt x="2108200" y="326898"/>
                  </a:lnTo>
                  <a:lnTo>
                    <a:pt x="2108200" y="326136"/>
                  </a:lnTo>
                  <a:lnTo>
                    <a:pt x="2120900" y="348234"/>
                  </a:lnTo>
                  <a:lnTo>
                    <a:pt x="2120900" y="347472"/>
                  </a:lnTo>
                  <a:lnTo>
                    <a:pt x="2133600" y="369570"/>
                  </a:lnTo>
                  <a:lnTo>
                    <a:pt x="2133600" y="368808"/>
                  </a:lnTo>
                  <a:lnTo>
                    <a:pt x="2146300" y="390906"/>
                  </a:lnTo>
                  <a:lnTo>
                    <a:pt x="2146300" y="390144"/>
                  </a:lnTo>
                  <a:lnTo>
                    <a:pt x="2159000" y="413004"/>
                  </a:lnTo>
                  <a:lnTo>
                    <a:pt x="2159000" y="434340"/>
                  </a:lnTo>
                  <a:lnTo>
                    <a:pt x="2171700" y="457962"/>
                  </a:lnTo>
                  <a:lnTo>
                    <a:pt x="2171700" y="563105"/>
                  </a:lnTo>
                  <a:lnTo>
                    <a:pt x="2184400" y="544514"/>
                  </a:lnTo>
                  <a:close/>
                </a:path>
                <a:path w="2184400" h="960755">
                  <a:moveTo>
                    <a:pt x="2171700" y="563105"/>
                  </a:moveTo>
                  <a:lnTo>
                    <a:pt x="2171700" y="502158"/>
                  </a:lnTo>
                  <a:lnTo>
                    <a:pt x="2159000" y="525780"/>
                  </a:lnTo>
                  <a:lnTo>
                    <a:pt x="2159000" y="547116"/>
                  </a:lnTo>
                  <a:lnTo>
                    <a:pt x="2146300" y="569976"/>
                  </a:lnTo>
                  <a:lnTo>
                    <a:pt x="2146300" y="568452"/>
                  </a:lnTo>
                  <a:lnTo>
                    <a:pt x="2133600" y="591312"/>
                  </a:lnTo>
                  <a:lnTo>
                    <a:pt x="2133600" y="590550"/>
                  </a:lnTo>
                  <a:lnTo>
                    <a:pt x="2120900" y="612648"/>
                  </a:lnTo>
                  <a:lnTo>
                    <a:pt x="2120900" y="611886"/>
                  </a:lnTo>
                  <a:lnTo>
                    <a:pt x="2108200" y="633984"/>
                  </a:lnTo>
                  <a:lnTo>
                    <a:pt x="2108200" y="633222"/>
                  </a:lnTo>
                  <a:lnTo>
                    <a:pt x="2082800" y="654558"/>
                  </a:lnTo>
                  <a:lnTo>
                    <a:pt x="2082800" y="653796"/>
                  </a:lnTo>
                  <a:lnTo>
                    <a:pt x="2057400" y="674370"/>
                  </a:lnTo>
                  <a:lnTo>
                    <a:pt x="2044700" y="694182"/>
                  </a:lnTo>
                  <a:lnTo>
                    <a:pt x="2044700" y="693420"/>
                  </a:lnTo>
                  <a:lnTo>
                    <a:pt x="2019300" y="713232"/>
                  </a:lnTo>
                  <a:lnTo>
                    <a:pt x="1981200" y="732282"/>
                  </a:lnTo>
                  <a:lnTo>
                    <a:pt x="1981200" y="731520"/>
                  </a:lnTo>
                  <a:lnTo>
                    <a:pt x="1955800" y="749808"/>
                  </a:lnTo>
                  <a:lnTo>
                    <a:pt x="1930400" y="767334"/>
                  </a:lnTo>
                  <a:lnTo>
                    <a:pt x="1892300" y="784098"/>
                  </a:lnTo>
                  <a:lnTo>
                    <a:pt x="1854200" y="800100"/>
                  </a:lnTo>
                  <a:lnTo>
                    <a:pt x="1778000" y="830580"/>
                  </a:lnTo>
                  <a:lnTo>
                    <a:pt x="1778000" y="829818"/>
                  </a:lnTo>
                  <a:lnTo>
                    <a:pt x="1739900" y="844296"/>
                  </a:lnTo>
                  <a:lnTo>
                    <a:pt x="1701800" y="857250"/>
                  </a:lnTo>
                  <a:lnTo>
                    <a:pt x="1651000" y="869442"/>
                  </a:lnTo>
                  <a:lnTo>
                    <a:pt x="1651000" y="868680"/>
                  </a:lnTo>
                  <a:lnTo>
                    <a:pt x="1612900" y="880110"/>
                  </a:lnTo>
                  <a:lnTo>
                    <a:pt x="1562100" y="890778"/>
                  </a:lnTo>
                  <a:lnTo>
                    <a:pt x="1511300" y="899922"/>
                  </a:lnTo>
                  <a:lnTo>
                    <a:pt x="1460500" y="908304"/>
                  </a:lnTo>
                  <a:lnTo>
                    <a:pt x="1409700" y="915924"/>
                  </a:lnTo>
                  <a:lnTo>
                    <a:pt x="1409700" y="915162"/>
                  </a:lnTo>
                  <a:lnTo>
                    <a:pt x="1358900" y="922019"/>
                  </a:lnTo>
                  <a:lnTo>
                    <a:pt x="1308100" y="926836"/>
                  </a:lnTo>
                  <a:lnTo>
                    <a:pt x="1270000" y="930660"/>
                  </a:lnTo>
                  <a:lnTo>
                    <a:pt x="1219200" y="933506"/>
                  </a:lnTo>
                  <a:lnTo>
                    <a:pt x="1168400" y="935389"/>
                  </a:lnTo>
                  <a:lnTo>
                    <a:pt x="1117600" y="936326"/>
                  </a:lnTo>
                  <a:lnTo>
                    <a:pt x="1066800" y="936332"/>
                  </a:lnTo>
                  <a:lnTo>
                    <a:pt x="1016000" y="935422"/>
                  </a:lnTo>
                  <a:lnTo>
                    <a:pt x="965200" y="933612"/>
                  </a:lnTo>
                  <a:lnTo>
                    <a:pt x="876300" y="927354"/>
                  </a:lnTo>
                  <a:lnTo>
                    <a:pt x="825500" y="922019"/>
                  </a:lnTo>
                  <a:lnTo>
                    <a:pt x="774700" y="915162"/>
                  </a:lnTo>
                  <a:lnTo>
                    <a:pt x="774700" y="915924"/>
                  </a:lnTo>
                  <a:lnTo>
                    <a:pt x="723900" y="908304"/>
                  </a:lnTo>
                  <a:lnTo>
                    <a:pt x="673100" y="899922"/>
                  </a:lnTo>
                  <a:lnTo>
                    <a:pt x="622300" y="890778"/>
                  </a:lnTo>
                  <a:lnTo>
                    <a:pt x="571500" y="880110"/>
                  </a:lnTo>
                  <a:lnTo>
                    <a:pt x="533400" y="868680"/>
                  </a:lnTo>
                  <a:lnTo>
                    <a:pt x="533400" y="869442"/>
                  </a:lnTo>
                  <a:lnTo>
                    <a:pt x="482600" y="857250"/>
                  </a:lnTo>
                  <a:lnTo>
                    <a:pt x="444500" y="844296"/>
                  </a:lnTo>
                  <a:lnTo>
                    <a:pt x="406400" y="829818"/>
                  </a:lnTo>
                  <a:lnTo>
                    <a:pt x="406400" y="830580"/>
                  </a:lnTo>
                  <a:lnTo>
                    <a:pt x="330200" y="800100"/>
                  </a:lnTo>
                  <a:lnTo>
                    <a:pt x="292100" y="784098"/>
                  </a:lnTo>
                  <a:lnTo>
                    <a:pt x="254000" y="767334"/>
                  </a:lnTo>
                  <a:lnTo>
                    <a:pt x="203200" y="731520"/>
                  </a:lnTo>
                  <a:lnTo>
                    <a:pt x="203200" y="732282"/>
                  </a:lnTo>
                  <a:lnTo>
                    <a:pt x="165100" y="713232"/>
                  </a:lnTo>
                  <a:lnTo>
                    <a:pt x="139700" y="693420"/>
                  </a:lnTo>
                  <a:lnTo>
                    <a:pt x="139700" y="694182"/>
                  </a:lnTo>
                  <a:lnTo>
                    <a:pt x="114300" y="674370"/>
                  </a:lnTo>
                  <a:lnTo>
                    <a:pt x="101600" y="653796"/>
                  </a:lnTo>
                  <a:lnTo>
                    <a:pt x="101600" y="654558"/>
                  </a:lnTo>
                  <a:lnTo>
                    <a:pt x="76200" y="633222"/>
                  </a:lnTo>
                  <a:lnTo>
                    <a:pt x="76200" y="633984"/>
                  </a:lnTo>
                  <a:lnTo>
                    <a:pt x="63500" y="611886"/>
                  </a:lnTo>
                  <a:lnTo>
                    <a:pt x="63500" y="612648"/>
                  </a:lnTo>
                  <a:lnTo>
                    <a:pt x="50800" y="590550"/>
                  </a:lnTo>
                  <a:lnTo>
                    <a:pt x="50800" y="591312"/>
                  </a:lnTo>
                  <a:lnTo>
                    <a:pt x="38100" y="568452"/>
                  </a:lnTo>
                  <a:lnTo>
                    <a:pt x="38100" y="569976"/>
                  </a:lnTo>
                  <a:lnTo>
                    <a:pt x="25400" y="547116"/>
                  </a:lnTo>
                  <a:lnTo>
                    <a:pt x="25400" y="525780"/>
                  </a:lnTo>
                  <a:lnTo>
                    <a:pt x="12700" y="502158"/>
                  </a:lnTo>
                  <a:lnTo>
                    <a:pt x="12700" y="579120"/>
                  </a:lnTo>
                  <a:lnTo>
                    <a:pt x="38100" y="614255"/>
                  </a:lnTo>
                  <a:lnTo>
                    <a:pt x="63500" y="647369"/>
                  </a:lnTo>
                  <a:lnTo>
                    <a:pt x="88900" y="678511"/>
                  </a:lnTo>
                  <a:lnTo>
                    <a:pt x="127000" y="707727"/>
                  </a:lnTo>
                  <a:lnTo>
                    <a:pt x="165100" y="735065"/>
                  </a:lnTo>
                  <a:lnTo>
                    <a:pt x="203200" y="760572"/>
                  </a:lnTo>
                  <a:lnTo>
                    <a:pt x="241300" y="784296"/>
                  </a:lnTo>
                  <a:lnTo>
                    <a:pt x="279400" y="806284"/>
                  </a:lnTo>
                  <a:lnTo>
                    <a:pt x="330200" y="826584"/>
                  </a:lnTo>
                  <a:lnTo>
                    <a:pt x="381000" y="845243"/>
                  </a:lnTo>
                  <a:lnTo>
                    <a:pt x="419100" y="862308"/>
                  </a:lnTo>
                  <a:lnTo>
                    <a:pt x="469900" y="877828"/>
                  </a:lnTo>
                  <a:lnTo>
                    <a:pt x="533400" y="891849"/>
                  </a:lnTo>
                  <a:lnTo>
                    <a:pt x="584200" y="904419"/>
                  </a:lnTo>
                  <a:lnTo>
                    <a:pt x="635000" y="915586"/>
                  </a:lnTo>
                  <a:lnTo>
                    <a:pt x="685800" y="925396"/>
                  </a:lnTo>
                  <a:lnTo>
                    <a:pt x="736600" y="933898"/>
                  </a:lnTo>
                  <a:lnTo>
                    <a:pt x="787400" y="941139"/>
                  </a:lnTo>
                  <a:lnTo>
                    <a:pt x="838200" y="947166"/>
                  </a:lnTo>
                  <a:lnTo>
                    <a:pt x="889000" y="952027"/>
                  </a:lnTo>
                  <a:lnTo>
                    <a:pt x="939800" y="955769"/>
                  </a:lnTo>
                  <a:lnTo>
                    <a:pt x="977900" y="958439"/>
                  </a:lnTo>
                  <a:lnTo>
                    <a:pt x="1028700" y="960086"/>
                  </a:lnTo>
                  <a:lnTo>
                    <a:pt x="1066800" y="960756"/>
                  </a:lnTo>
                  <a:lnTo>
                    <a:pt x="1104900" y="960498"/>
                  </a:lnTo>
                  <a:lnTo>
                    <a:pt x="1143000" y="959358"/>
                  </a:lnTo>
                  <a:lnTo>
                    <a:pt x="1206500" y="957834"/>
                  </a:lnTo>
                  <a:lnTo>
                    <a:pt x="1257300" y="954786"/>
                  </a:lnTo>
                  <a:lnTo>
                    <a:pt x="1295400" y="952767"/>
                  </a:lnTo>
                  <a:lnTo>
                    <a:pt x="1333500" y="949631"/>
                  </a:lnTo>
                  <a:lnTo>
                    <a:pt x="1371600" y="945332"/>
                  </a:lnTo>
                  <a:lnTo>
                    <a:pt x="1409700" y="939823"/>
                  </a:lnTo>
                  <a:lnTo>
                    <a:pt x="1460500" y="933060"/>
                  </a:lnTo>
                  <a:lnTo>
                    <a:pt x="1511300" y="924995"/>
                  </a:lnTo>
                  <a:lnTo>
                    <a:pt x="1549400" y="915585"/>
                  </a:lnTo>
                  <a:lnTo>
                    <a:pt x="1600200" y="904781"/>
                  </a:lnTo>
                  <a:lnTo>
                    <a:pt x="1651000" y="892540"/>
                  </a:lnTo>
                  <a:lnTo>
                    <a:pt x="1701800" y="878815"/>
                  </a:lnTo>
                  <a:lnTo>
                    <a:pt x="1752600" y="863560"/>
                  </a:lnTo>
                  <a:lnTo>
                    <a:pt x="1803400" y="846729"/>
                  </a:lnTo>
                  <a:lnTo>
                    <a:pt x="1854200" y="828277"/>
                  </a:lnTo>
                  <a:lnTo>
                    <a:pt x="1892300" y="808158"/>
                  </a:lnTo>
                  <a:lnTo>
                    <a:pt x="1943100" y="786327"/>
                  </a:lnTo>
                  <a:lnTo>
                    <a:pt x="1981200" y="762736"/>
                  </a:lnTo>
                  <a:lnTo>
                    <a:pt x="2019300" y="737341"/>
                  </a:lnTo>
                  <a:lnTo>
                    <a:pt x="2057400" y="710096"/>
                  </a:lnTo>
                  <a:lnTo>
                    <a:pt x="2095500" y="680955"/>
                  </a:lnTo>
                  <a:lnTo>
                    <a:pt x="2120900" y="649872"/>
                  </a:lnTo>
                  <a:lnTo>
                    <a:pt x="2146300" y="616801"/>
                  </a:lnTo>
                  <a:lnTo>
                    <a:pt x="2159000" y="581697"/>
                  </a:lnTo>
                  <a:lnTo>
                    <a:pt x="2171700" y="563105"/>
                  </a:lnTo>
                  <a:close/>
                </a:path>
              </a:pathLst>
            </a:custGeom>
            <a:solidFill>
              <a:srgbClr val="000000"/>
            </a:solidFill>
          </p:spPr>
          <p:txBody>
            <a:bodyPr wrap="square" lIns="0" tIns="0" rIns="0" bIns="0" rtlCol="0"/>
            <a:lstStyle/>
            <a:p>
              <a:endParaRPr sz="2182"/>
            </a:p>
          </p:txBody>
        </p:sp>
      </p:grpSp>
      <p:sp>
        <p:nvSpPr>
          <p:cNvPr id="12" name="object 12"/>
          <p:cNvSpPr txBox="1"/>
          <p:nvPr/>
        </p:nvSpPr>
        <p:spPr>
          <a:xfrm>
            <a:off x="3866649" y="1410239"/>
            <a:ext cx="1654079" cy="874506"/>
          </a:xfrm>
          <a:prstGeom prst="rect">
            <a:avLst/>
          </a:prstGeom>
        </p:spPr>
        <p:txBody>
          <a:bodyPr vert="horz" wrap="square" lIns="0" tIns="16164" rIns="0" bIns="0" rtlCol="0">
            <a:spAutoFit/>
          </a:bodyPr>
          <a:lstStyle/>
          <a:p>
            <a:pPr marL="15394" marR="6157" algn="ctr">
              <a:spcBef>
                <a:spcPts val="127"/>
              </a:spcBef>
            </a:pPr>
            <a:r>
              <a:rPr sz="1394" b="1">
                <a:latin typeface="Calibri"/>
                <a:cs typeface="Calibri"/>
              </a:rPr>
              <a:t>The </a:t>
            </a:r>
            <a:r>
              <a:rPr sz="1394" b="1" spc="-6">
                <a:latin typeface="Calibri"/>
                <a:cs typeface="Calibri"/>
              </a:rPr>
              <a:t>small fissures </a:t>
            </a:r>
            <a:r>
              <a:rPr sz="1394" b="1">
                <a:latin typeface="Calibri"/>
                <a:cs typeface="Calibri"/>
              </a:rPr>
              <a:t>and </a:t>
            </a:r>
            <a:r>
              <a:rPr sz="1394" b="1" spc="-297">
                <a:latin typeface="Calibri"/>
                <a:cs typeface="Calibri"/>
              </a:rPr>
              <a:t> </a:t>
            </a:r>
            <a:r>
              <a:rPr sz="1394" b="1" spc="-6">
                <a:latin typeface="Calibri"/>
                <a:cs typeface="Calibri"/>
              </a:rPr>
              <a:t>cracks </a:t>
            </a:r>
            <a:r>
              <a:rPr sz="1394" b="1">
                <a:latin typeface="Calibri"/>
                <a:cs typeface="Calibri"/>
              </a:rPr>
              <a:t>along a </a:t>
            </a:r>
            <a:r>
              <a:rPr sz="1394" b="1" spc="-6">
                <a:latin typeface="Calibri"/>
                <a:cs typeface="Calibri"/>
              </a:rPr>
              <a:t>wall </a:t>
            </a:r>
            <a:r>
              <a:rPr sz="1394" b="1">
                <a:latin typeface="Calibri"/>
                <a:cs typeface="Calibri"/>
              </a:rPr>
              <a:t> </a:t>
            </a:r>
            <a:r>
              <a:rPr sz="1394" b="1" spc="-6">
                <a:latin typeface="Calibri"/>
                <a:cs typeface="Calibri"/>
              </a:rPr>
              <a:t>indicate </a:t>
            </a:r>
            <a:r>
              <a:rPr sz="1394" b="1">
                <a:latin typeface="Calibri"/>
                <a:cs typeface="Calibri"/>
              </a:rPr>
              <a:t>a </a:t>
            </a:r>
            <a:r>
              <a:rPr sz="1394" b="1" spc="-6">
                <a:latin typeface="Calibri"/>
                <a:cs typeface="Calibri"/>
              </a:rPr>
              <a:t>weakness </a:t>
            </a:r>
            <a:r>
              <a:rPr sz="1394" b="1">
                <a:latin typeface="Calibri"/>
                <a:cs typeface="Calibri"/>
              </a:rPr>
              <a:t> and</a:t>
            </a:r>
            <a:r>
              <a:rPr sz="1394" b="1" spc="-24">
                <a:latin typeface="Calibri"/>
                <a:cs typeface="Calibri"/>
              </a:rPr>
              <a:t> </a:t>
            </a:r>
            <a:r>
              <a:rPr sz="1394" b="1">
                <a:latin typeface="Calibri"/>
                <a:cs typeface="Calibri"/>
              </a:rPr>
              <a:t>a</a:t>
            </a:r>
            <a:r>
              <a:rPr sz="1394" b="1" spc="-19">
                <a:latin typeface="Calibri"/>
                <a:cs typeface="Calibri"/>
              </a:rPr>
              <a:t> </a:t>
            </a:r>
            <a:r>
              <a:rPr sz="1394" b="1" spc="-6">
                <a:latin typeface="Calibri"/>
                <a:cs typeface="Calibri"/>
              </a:rPr>
              <a:t>collapse</a:t>
            </a:r>
            <a:endParaRPr sz="1394">
              <a:latin typeface="Calibri"/>
              <a:cs typeface="Calibri"/>
            </a:endParaRPr>
          </a:p>
        </p:txBody>
      </p:sp>
      <p:sp>
        <p:nvSpPr>
          <p:cNvPr id="13" name="object 13"/>
          <p:cNvSpPr txBox="1"/>
          <p:nvPr/>
        </p:nvSpPr>
        <p:spPr>
          <a:xfrm>
            <a:off x="8181570" y="1269538"/>
            <a:ext cx="3466715" cy="849390"/>
          </a:xfrm>
          <a:prstGeom prst="rect">
            <a:avLst/>
          </a:prstGeom>
          <a:solidFill>
            <a:srgbClr val="FFFFFF"/>
          </a:solidFill>
        </p:spPr>
        <p:txBody>
          <a:bodyPr vert="horz" wrap="square" lIns="0" tIns="30788" rIns="0" bIns="0" rtlCol="0">
            <a:spAutoFit/>
          </a:bodyPr>
          <a:lstStyle/>
          <a:p>
            <a:pPr marL="91597" marR="296341">
              <a:lnSpc>
                <a:spcPct val="102400"/>
              </a:lnSpc>
              <a:spcBef>
                <a:spcPts val="243"/>
              </a:spcBef>
            </a:pPr>
            <a:r>
              <a:rPr sz="1758" b="1" spc="19">
                <a:latin typeface="Calibri"/>
                <a:cs typeface="Calibri"/>
              </a:rPr>
              <a:t>The</a:t>
            </a:r>
            <a:r>
              <a:rPr sz="1758" b="1">
                <a:latin typeface="Calibri"/>
                <a:cs typeface="Calibri"/>
              </a:rPr>
              <a:t> </a:t>
            </a:r>
            <a:r>
              <a:rPr sz="1758" b="1" spc="6">
                <a:latin typeface="Calibri"/>
                <a:cs typeface="Calibri"/>
              </a:rPr>
              <a:t>resulting</a:t>
            </a:r>
            <a:r>
              <a:rPr sz="1758" b="1" spc="12">
                <a:latin typeface="Calibri"/>
                <a:cs typeface="Calibri"/>
              </a:rPr>
              <a:t> </a:t>
            </a:r>
            <a:r>
              <a:rPr sz="1758" b="1" spc="6">
                <a:latin typeface="Calibri"/>
                <a:cs typeface="Calibri"/>
              </a:rPr>
              <a:t>overhang</a:t>
            </a:r>
            <a:r>
              <a:rPr sz="1758" b="1" spc="12">
                <a:latin typeface="Calibri"/>
                <a:cs typeface="Calibri"/>
              </a:rPr>
              <a:t> </a:t>
            </a:r>
            <a:r>
              <a:rPr sz="1758" b="1">
                <a:latin typeface="Calibri"/>
                <a:cs typeface="Calibri"/>
              </a:rPr>
              <a:t>creates</a:t>
            </a:r>
            <a:r>
              <a:rPr sz="1758" b="1" spc="12">
                <a:latin typeface="Calibri"/>
                <a:cs typeface="Calibri"/>
              </a:rPr>
              <a:t> </a:t>
            </a:r>
            <a:r>
              <a:rPr sz="1758" b="1" spc="19">
                <a:latin typeface="Calibri"/>
                <a:cs typeface="Calibri"/>
              </a:rPr>
              <a:t>a </a:t>
            </a:r>
            <a:r>
              <a:rPr sz="1758" b="1" spc="-382">
                <a:latin typeface="Calibri"/>
                <a:cs typeface="Calibri"/>
              </a:rPr>
              <a:t> </a:t>
            </a:r>
            <a:r>
              <a:rPr sz="1758" b="1" spc="12">
                <a:latin typeface="Calibri"/>
                <a:cs typeface="Calibri"/>
              </a:rPr>
              <a:t>dangerous </a:t>
            </a:r>
            <a:r>
              <a:rPr sz="1758" b="1" spc="19">
                <a:latin typeface="Calibri"/>
                <a:cs typeface="Calibri"/>
              </a:rPr>
              <a:t>and </a:t>
            </a:r>
            <a:r>
              <a:rPr sz="1758" b="1" spc="6">
                <a:latin typeface="Calibri"/>
                <a:cs typeface="Calibri"/>
              </a:rPr>
              <a:t>difficult rescue </a:t>
            </a:r>
            <a:r>
              <a:rPr sz="1758" b="1" spc="12">
                <a:latin typeface="Calibri"/>
                <a:cs typeface="Calibri"/>
              </a:rPr>
              <a:t> </a:t>
            </a:r>
            <a:r>
              <a:rPr sz="1758" b="1" spc="6">
                <a:latin typeface="Calibri"/>
                <a:cs typeface="Calibri"/>
              </a:rPr>
              <a:t>effort</a:t>
            </a:r>
            <a:endParaRPr sz="1758">
              <a:latin typeface="Calibri"/>
              <a:cs typeface="Calibri"/>
            </a:endParaRPr>
          </a:p>
        </p:txBody>
      </p:sp>
      <p:sp>
        <p:nvSpPr>
          <p:cNvPr id="15" name="TextBox 14">
            <a:extLst>
              <a:ext uri="{FF2B5EF4-FFF2-40B4-BE49-F238E27FC236}">
                <a16:creationId xmlns:a16="http://schemas.microsoft.com/office/drawing/2014/main" id="{3DDA7A1C-DB51-58CC-24B7-BE43EB0FF674}"/>
              </a:ext>
            </a:extLst>
          </p:cNvPr>
          <p:cNvSpPr txBox="1"/>
          <p:nvPr/>
        </p:nvSpPr>
        <p:spPr>
          <a:xfrm>
            <a:off x="2587843" y="5968229"/>
            <a:ext cx="7127149" cy="461665"/>
          </a:xfrm>
          <a:prstGeom prst="rect">
            <a:avLst/>
          </a:prstGeom>
          <a:noFill/>
        </p:spPr>
        <p:txBody>
          <a:bodyPr wrap="square" rtlCol="0">
            <a:spAutoFit/>
          </a:bodyPr>
          <a:lstStyle/>
          <a:p>
            <a:pPr algn="ctr"/>
            <a:r>
              <a:rPr lang="en-US" sz="2400" b="1">
                <a:latin typeface="Aptos" panose="020B0004020202020204" pitchFamily="34" charset="0"/>
              </a:rPr>
              <a:t>Excavation and Trenching Training</a:t>
            </a:r>
          </a:p>
        </p:txBody>
      </p:sp>
      <p:pic>
        <p:nvPicPr>
          <p:cNvPr id="16" name="Picture 15">
            <a:extLst>
              <a:ext uri="{FF2B5EF4-FFF2-40B4-BE49-F238E27FC236}">
                <a16:creationId xmlns:a16="http://schemas.microsoft.com/office/drawing/2014/main" id="{408D450E-0D04-53DB-C891-95FCD634E43B}"/>
              </a:ext>
            </a:extLst>
          </p:cNvPr>
          <p:cNvPicPr>
            <a:picLocks noChangeAspect="1" noChangeArrowheads="1"/>
          </p:cNvPicPr>
          <p:nvPr/>
        </p:nvPicPr>
        <p:blipFill>
          <a:blip r:embed="rId7"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9458538"/>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screen">
            <a:extLst>
              <a:ext uri="{28A0092B-C50C-407E-A947-70E740481C1C}">
                <a14:useLocalDpi xmlns:a14="http://schemas.microsoft.com/office/drawing/2010/main"/>
              </a:ext>
            </a:extLst>
          </a:blip>
          <a:stretch>
            <a:fillRect/>
          </a:stretch>
        </p:blipFill>
        <p:spPr>
          <a:xfrm>
            <a:off x="4768273" y="260261"/>
            <a:ext cx="2655454" cy="645620"/>
          </a:xfrm>
          <a:prstGeom prst="rect">
            <a:avLst/>
          </a:prstGeom>
        </p:spPr>
      </p:pic>
      <p:grpSp>
        <p:nvGrpSpPr>
          <p:cNvPr id="3" name="object 3"/>
          <p:cNvGrpSpPr/>
          <p:nvPr/>
        </p:nvGrpSpPr>
        <p:grpSpPr>
          <a:xfrm>
            <a:off x="649942" y="1126469"/>
            <a:ext cx="10726497" cy="4581604"/>
            <a:chOff x="496823" y="2003376"/>
            <a:chExt cx="8849360" cy="3779823"/>
          </a:xfrm>
        </p:grpSpPr>
        <p:pic>
          <p:nvPicPr>
            <p:cNvPr id="4" name="object 4"/>
            <p:cNvPicPr/>
            <p:nvPr/>
          </p:nvPicPr>
          <p:blipFill>
            <a:blip r:embed="rId3" cstate="screen">
              <a:extLst>
                <a:ext uri="{28A0092B-C50C-407E-A947-70E740481C1C}">
                  <a14:useLocalDpi xmlns:a14="http://schemas.microsoft.com/office/drawing/2010/main"/>
                </a:ext>
              </a:extLst>
            </a:blip>
            <a:stretch>
              <a:fillRect/>
            </a:stretch>
          </p:blipFill>
          <p:spPr>
            <a:xfrm>
              <a:off x="523493" y="2042159"/>
              <a:ext cx="4331208" cy="3712464"/>
            </a:xfrm>
            <a:prstGeom prst="rect">
              <a:avLst/>
            </a:prstGeom>
          </p:spPr>
        </p:pic>
        <p:pic>
          <p:nvPicPr>
            <p:cNvPr id="5" name="object 5"/>
            <p:cNvPicPr/>
            <p:nvPr/>
          </p:nvPicPr>
          <p:blipFill>
            <a:blip r:embed="rId4" cstate="screen">
              <a:extLst>
                <a:ext uri="{28A0092B-C50C-407E-A947-70E740481C1C}">
                  <a14:useLocalDpi xmlns:a14="http://schemas.microsoft.com/office/drawing/2010/main"/>
                </a:ext>
              </a:extLst>
            </a:blip>
            <a:stretch>
              <a:fillRect/>
            </a:stretch>
          </p:blipFill>
          <p:spPr>
            <a:xfrm>
              <a:off x="496823" y="2017014"/>
              <a:ext cx="4387596" cy="3765804"/>
            </a:xfrm>
            <a:prstGeom prst="rect">
              <a:avLst/>
            </a:prstGeom>
          </p:spPr>
        </p:pic>
        <p:sp>
          <p:nvSpPr>
            <p:cNvPr id="6" name="object 6"/>
            <p:cNvSpPr/>
            <p:nvPr/>
          </p:nvSpPr>
          <p:spPr>
            <a:xfrm>
              <a:off x="496823" y="2017014"/>
              <a:ext cx="4387850" cy="3766185"/>
            </a:xfrm>
            <a:custGeom>
              <a:avLst/>
              <a:gdLst/>
              <a:ahLst/>
              <a:cxnLst/>
              <a:rect l="l" t="t" r="r" b="b"/>
              <a:pathLst>
                <a:path w="4387850" h="3766185">
                  <a:moveTo>
                    <a:pt x="4387596" y="3765804"/>
                  </a:moveTo>
                  <a:lnTo>
                    <a:pt x="4387596" y="0"/>
                  </a:lnTo>
                  <a:lnTo>
                    <a:pt x="0" y="0"/>
                  </a:lnTo>
                  <a:lnTo>
                    <a:pt x="0" y="3765804"/>
                  </a:lnTo>
                  <a:lnTo>
                    <a:pt x="16002" y="3765804"/>
                  </a:lnTo>
                  <a:lnTo>
                    <a:pt x="16002" y="31242"/>
                  </a:lnTo>
                  <a:lnTo>
                    <a:pt x="31241" y="15240"/>
                  </a:lnTo>
                  <a:lnTo>
                    <a:pt x="31241" y="31242"/>
                  </a:lnTo>
                  <a:lnTo>
                    <a:pt x="4355592" y="31242"/>
                  </a:lnTo>
                  <a:lnTo>
                    <a:pt x="4355592" y="15240"/>
                  </a:lnTo>
                  <a:lnTo>
                    <a:pt x="4371594" y="31242"/>
                  </a:lnTo>
                  <a:lnTo>
                    <a:pt x="4371594" y="3765804"/>
                  </a:lnTo>
                  <a:lnTo>
                    <a:pt x="4387596" y="3765804"/>
                  </a:lnTo>
                  <a:close/>
                </a:path>
                <a:path w="4387850" h="3766185">
                  <a:moveTo>
                    <a:pt x="31241" y="31242"/>
                  </a:moveTo>
                  <a:lnTo>
                    <a:pt x="31241" y="15240"/>
                  </a:lnTo>
                  <a:lnTo>
                    <a:pt x="16002" y="31242"/>
                  </a:lnTo>
                  <a:lnTo>
                    <a:pt x="31241" y="31242"/>
                  </a:lnTo>
                  <a:close/>
                </a:path>
                <a:path w="4387850" h="3766185">
                  <a:moveTo>
                    <a:pt x="31242" y="3733800"/>
                  </a:moveTo>
                  <a:lnTo>
                    <a:pt x="31241" y="31242"/>
                  </a:lnTo>
                  <a:lnTo>
                    <a:pt x="16002" y="31242"/>
                  </a:lnTo>
                  <a:lnTo>
                    <a:pt x="16002" y="3733800"/>
                  </a:lnTo>
                  <a:lnTo>
                    <a:pt x="31242" y="3733800"/>
                  </a:lnTo>
                  <a:close/>
                </a:path>
                <a:path w="4387850" h="3766185">
                  <a:moveTo>
                    <a:pt x="4371594" y="3733800"/>
                  </a:moveTo>
                  <a:lnTo>
                    <a:pt x="16002" y="3733800"/>
                  </a:lnTo>
                  <a:lnTo>
                    <a:pt x="31242" y="3749802"/>
                  </a:lnTo>
                  <a:lnTo>
                    <a:pt x="31242" y="3765804"/>
                  </a:lnTo>
                  <a:lnTo>
                    <a:pt x="4355592" y="3765804"/>
                  </a:lnTo>
                  <a:lnTo>
                    <a:pt x="4355592" y="3749802"/>
                  </a:lnTo>
                  <a:lnTo>
                    <a:pt x="4371594" y="3733800"/>
                  </a:lnTo>
                  <a:close/>
                </a:path>
                <a:path w="4387850" h="3766185">
                  <a:moveTo>
                    <a:pt x="31242" y="3765804"/>
                  </a:moveTo>
                  <a:lnTo>
                    <a:pt x="31242" y="3749802"/>
                  </a:lnTo>
                  <a:lnTo>
                    <a:pt x="16002" y="3733800"/>
                  </a:lnTo>
                  <a:lnTo>
                    <a:pt x="16002" y="3765804"/>
                  </a:lnTo>
                  <a:lnTo>
                    <a:pt x="31242" y="3765804"/>
                  </a:lnTo>
                  <a:close/>
                </a:path>
                <a:path w="4387850" h="3766185">
                  <a:moveTo>
                    <a:pt x="4371594" y="31242"/>
                  </a:moveTo>
                  <a:lnTo>
                    <a:pt x="4355592" y="15240"/>
                  </a:lnTo>
                  <a:lnTo>
                    <a:pt x="4355592" y="31242"/>
                  </a:lnTo>
                  <a:lnTo>
                    <a:pt x="4371594" y="31242"/>
                  </a:lnTo>
                  <a:close/>
                </a:path>
                <a:path w="4387850" h="3766185">
                  <a:moveTo>
                    <a:pt x="4371594" y="3733800"/>
                  </a:moveTo>
                  <a:lnTo>
                    <a:pt x="4371594" y="31242"/>
                  </a:lnTo>
                  <a:lnTo>
                    <a:pt x="4355592" y="31242"/>
                  </a:lnTo>
                  <a:lnTo>
                    <a:pt x="4355592" y="3733800"/>
                  </a:lnTo>
                  <a:lnTo>
                    <a:pt x="4371594" y="3733800"/>
                  </a:lnTo>
                  <a:close/>
                </a:path>
                <a:path w="4387850" h="3766185">
                  <a:moveTo>
                    <a:pt x="4371594" y="3765804"/>
                  </a:moveTo>
                  <a:lnTo>
                    <a:pt x="4371594" y="3733800"/>
                  </a:lnTo>
                  <a:lnTo>
                    <a:pt x="4355592" y="3749802"/>
                  </a:lnTo>
                  <a:lnTo>
                    <a:pt x="4355592" y="3765804"/>
                  </a:lnTo>
                  <a:lnTo>
                    <a:pt x="4371594" y="3765804"/>
                  </a:lnTo>
                  <a:close/>
                </a:path>
              </a:pathLst>
            </a:custGeom>
            <a:solidFill>
              <a:srgbClr val="000000"/>
            </a:solidFill>
          </p:spPr>
          <p:txBody>
            <a:bodyPr wrap="square" lIns="0" tIns="0" rIns="0" bIns="0" rtlCol="0"/>
            <a:lstStyle/>
            <a:p>
              <a:endParaRPr sz="2182"/>
            </a:p>
          </p:txBody>
        </p:sp>
        <p:pic>
          <p:nvPicPr>
            <p:cNvPr id="7" name="object 7"/>
            <p:cNvPicPr/>
            <p:nvPr/>
          </p:nvPicPr>
          <p:blipFill>
            <a:blip r:embed="rId5" cstate="screen">
              <a:extLst>
                <a:ext uri="{28A0092B-C50C-407E-A947-70E740481C1C}">
                  <a14:useLocalDpi xmlns:a14="http://schemas.microsoft.com/office/drawing/2010/main"/>
                </a:ext>
              </a:extLst>
            </a:blip>
            <a:stretch>
              <a:fillRect/>
            </a:stretch>
          </p:blipFill>
          <p:spPr>
            <a:xfrm>
              <a:off x="4908041" y="2042159"/>
              <a:ext cx="4411217" cy="3712464"/>
            </a:xfrm>
            <a:prstGeom prst="rect">
              <a:avLst/>
            </a:prstGeom>
          </p:spPr>
        </p:pic>
        <p:pic>
          <p:nvPicPr>
            <p:cNvPr id="8" name="object 8"/>
            <p:cNvPicPr/>
            <p:nvPr/>
          </p:nvPicPr>
          <p:blipFill>
            <a:blip r:embed="rId6" cstate="screen">
              <a:extLst>
                <a:ext uri="{28A0092B-C50C-407E-A947-70E740481C1C}">
                  <a14:useLocalDpi xmlns:a14="http://schemas.microsoft.com/office/drawing/2010/main"/>
                </a:ext>
              </a:extLst>
            </a:blip>
            <a:stretch>
              <a:fillRect/>
            </a:stretch>
          </p:blipFill>
          <p:spPr>
            <a:xfrm>
              <a:off x="4860799" y="2003376"/>
              <a:ext cx="4463796" cy="3765804"/>
            </a:xfrm>
            <a:prstGeom prst="rect">
              <a:avLst/>
            </a:prstGeom>
          </p:spPr>
        </p:pic>
        <p:sp>
          <p:nvSpPr>
            <p:cNvPr id="9" name="object 9"/>
            <p:cNvSpPr/>
            <p:nvPr/>
          </p:nvSpPr>
          <p:spPr>
            <a:xfrm>
              <a:off x="4882133" y="2017014"/>
              <a:ext cx="4464050" cy="3766185"/>
            </a:xfrm>
            <a:custGeom>
              <a:avLst/>
              <a:gdLst/>
              <a:ahLst/>
              <a:cxnLst/>
              <a:rect l="l" t="t" r="r" b="b"/>
              <a:pathLst>
                <a:path w="4464050" h="3766185">
                  <a:moveTo>
                    <a:pt x="4463796" y="3765804"/>
                  </a:moveTo>
                  <a:lnTo>
                    <a:pt x="4463796" y="0"/>
                  </a:lnTo>
                  <a:lnTo>
                    <a:pt x="0" y="0"/>
                  </a:lnTo>
                  <a:lnTo>
                    <a:pt x="0" y="3765804"/>
                  </a:lnTo>
                  <a:lnTo>
                    <a:pt x="16001" y="3765804"/>
                  </a:lnTo>
                  <a:lnTo>
                    <a:pt x="16001" y="31242"/>
                  </a:lnTo>
                  <a:lnTo>
                    <a:pt x="31241" y="15240"/>
                  </a:lnTo>
                  <a:lnTo>
                    <a:pt x="31241" y="31242"/>
                  </a:lnTo>
                  <a:lnTo>
                    <a:pt x="4432554" y="31242"/>
                  </a:lnTo>
                  <a:lnTo>
                    <a:pt x="4432554" y="15240"/>
                  </a:lnTo>
                  <a:lnTo>
                    <a:pt x="4448556" y="31242"/>
                  </a:lnTo>
                  <a:lnTo>
                    <a:pt x="4448556" y="3765804"/>
                  </a:lnTo>
                  <a:lnTo>
                    <a:pt x="4463796" y="3765804"/>
                  </a:lnTo>
                  <a:close/>
                </a:path>
                <a:path w="4464050" h="3766185">
                  <a:moveTo>
                    <a:pt x="31241" y="31242"/>
                  </a:moveTo>
                  <a:lnTo>
                    <a:pt x="31241" y="15240"/>
                  </a:lnTo>
                  <a:lnTo>
                    <a:pt x="16001" y="31242"/>
                  </a:lnTo>
                  <a:lnTo>
                    <a:pt x="31241" y="31242"/>
                  </a:lnTo>
                  <a:close/>
                </a:path>
                <a:path w="4464050" h="3766185">
                  <a:moveTo>
                    <a:pt x="31241" y="3733800"/>
                  </a:moveTo>
                  <a:lnTo>
                    <a:pt x="31241" y="31242"/>
                  </a:lnTo>
                  <a:lnTo>
                    <a:pt x="16001" y="31242"/>
                  </a:lnTo>
                  <a:lnTo>
                    <a:pt x="16001" y="3733800"/>
                  </a:lnTo>
                  <a:lnTo>
                    <a:pt x="31241" y="3733800"/>
                  </a:lnTo>
                  <a:close/>
                </a:path>
                <a:path w="4464050" h="3766185">
                  <a:moveTo>
                    <a:pt x="4448556" y="3733800"/>
                  </a:moveTo>
                  <a:lnTo>
                    <a:pt x="16001" y="3733800"/>
                  </a:lnTo>
                  <a:lnTo>
                    <a:pt x="31241" y="3749802"/>
                  </a:lnTo>
                  <a:lnTo>
                    <a:pt x="31241" y="3765804"/>
                  </a:lnTo>
                  <a:lnTo>
                    <a:pt x="4432554" y="3765804"/>
                  </a:lnTo>
                  <a:lnTo>
                    <a:pt x="4432554" y="3749802"/>
                  </a:lnTo>
                  <a:lnTo>
                    <a:pt x="4448556" y="3733800"/>
                  </a:lnTo>
                  <a:close/>
                </a:path>
                <a:path w="4464050" h="3766185">
                  <a:moveTo>
                    <a:pt x="31241" y="3765804"/>
                  </a:moveTo>
                  <a:lnTo>
                    <a:pt x="31241" y="3749802"/>
                  </a:lnTo>
                  <a:lnTo>
                    <a:pt x="16001" y="3733800"/>
                  </a:lnTo>
                  <a:lnTo>
                    <a:pt x="16001" y="3765804"/>
                  </a:lnTo>
                  <a:lnTo>
                    <a:pt x="31241" y="3765804"/>
                  </a:lnTo>
                  <a:close/>
                </a:path>
                <a:path w="4464050" h="3766185">
                  <a:moveTo>
                    <a:pt x="4448556" y="31242"/>
                  </a:moveTo>
                  <a:lnTo>
                    <a:pt x="4432554" y="15240"/>
                  </a:lnTo>
                  <a:lnTo>
                    <a:pt x="4432554" y="31242"/>
                  </a:lnTo>
                  <a:lnTo>
                    <a:pt x="4448556" y="31242"/>
                  </a:lnTo>
                  <a:close/>
                </a:path>
                <a:path w="4464050" h="3766185">
                  <a:moveTo>
                    <a:pt x="4448556" y="3733800"/>
                  </a:moveTo>
                  <a:lnTo>
                    <a:pt x="4448556" y="31242"/>
                  </a:lnTo>
                  <a:lnTo>
                    <a:pt x="4432554" y="31242"/>
                  </a:lnTo>
                  <a:lnTo>
                    <a:pt x="4432554" y="3733800"/>
                  </a:lnTo>
                  <a:lnTo>
                    <a:pt x="4448556" y="3733800"/>
                  </a:lnTo>
                  <a:close/>
                </a:path>
                <a:path w="4464050" h="3766185">
                  <a:moveTo>
                    <a:pt x="4448556" y="3765804"/>
                  </a:moveTo>
                  <a:lnTo>
                    <a:pt x="4448556" y="3733800"/>
                  </a:lnTo>
                  <a:lnTo>
                    <a:pt x="4432554" y="3749802"/>
                  </a:lnTo>
                  <a:lnTo>
                    <a:pt x="4432554" y="3765804"/>
                  </a:lnTo>
                  <a:lnTo>
                    <a:pt x="4448556" y="3765804"/>
                  </a:lnTo>
                  <a:close/>
                </a:path>
              </a:pathLst>
            </a:custGeom>
            <a:solidFill>
              <a:srgbClr val="000000"/>
            </a:solidFill>
          </p:spPr>
          <p:txBody>
            <a:bodyPr wrap="square" lIns="0" tIns="0" rIns="0" bIns="0" rtlCol="0"/>
            <a:lstStyle/>
            <a:p>
              <a:endParaRPr sz="2182"/>
            </a:p>
          </p:txBody>
        </p:sp>
        <p:sp>
          <p:nvSpPr>
            <p:cNvPr id="10" name="object 10"/>
            <p:cNvSpPr/>
            <p:nvPr/>
          </p:nvSpPr>
          <p:spPr>
            <a:xfrm>
              <a:off x="2292096" y="2173223"/>
              <a:ext cx="2560320" cy="1101090"/>
            </a:xfrm>
            <a:custGeom>
              <a:avLst/>
              <a:gdLst/>
              <a:ahLst/>
              <a:cxnLst/>
              <a:rect l="l" t="t" r="r" b="b"/>
              <a:pathLst>
                <a:path w="2560320" h="1101089">
                  <a:moveTo>
                    <a:pt x="2560320" y="550164"/>
                  </a:moveTo>
                  <a:lnTo>
                    <a:pt x="2553703" y="494017"/>
                  </a:lnTo>
                  <a:lnTo>
                    <a:pt x="2534310" y="439458"/>
                  </a:lnTo>
                  <a:lnTo>
                    <a:pt x="2533650" y="438238"/>
                  </a:lnTo>
                  <a:lnTo>
                    <a:pt x="2533650" y="26670"/>
                  </a:lnTo>
                  <a:lnTo>
                    <a:pt x="1673783" y="26670"/>
                  </a:lnTo>
                  <a:lnTo>
                    <a:pt x="1660880" y="24790"/>
                  </a:lnTo>
                  <a:lnTo>
                    <a:pt x="1600123" y="17360"/>
                  </a:lnTo>
                  <a:lnTo>
                    <a:pt x="1538185" y="11201"/>
                  </a:lnTo>
                  <a:lnTo>
                    <a:pt x="1475143" y="6362"/>
                  </a:lnTo>
                  <a:lnTo>
                    <a:pt x="1411058" y="2857"/>
                  </a:lnTo>
                  <a:lnTo>
                    <a:pt x="1346047" y="723"/>
                  </a:lnTo>
                  <a:lnTo>
                    <a:pt x="1280160" y="0"/>
                  </a:lnTo>
                  <a:lnTo>
                    <a:pt x="1214259" y="723"/>
                  </a:lnTo>
                  <a:lnTo>
                    <a:pt x="1149248" y="2857"/>
                  </a:lnTo>
                  <a:lnTo>
                    <a:pt x="1085164" y="6362"/>
                  </a:lnTo>
                  <a:lnTo>
                    <a:pt x="1022121" y="11201"/>
                  </a:lnTo>
                  <a:lnTo>
                    <a:pt x="960183" y="17360"/>
                  </a:lnTo>
                  <a:lnTo>
                    <a:pt x="899426" y="24790"/>
                  </a:lnTo>
                  <a:lnTo>
                    <a:pt x="886510" y="26670"/>
                  </a:lnTo>
                  <a:lnTo>
                    <a:pt x="582168" y="26670"/>
                  </a:lnTo>
                  <a:lnTo>
                    <a:pt x="582168" y="89217"/>
                  </a:lnTo>
                  <a:lnTo>
                    <a:pt x="564349" y="94119"/>
                  </a:lnTo>
                  <a:lnTo>
                    <a:pt x="514159" y="109474"/>
                  </a:lnTo>
                  <a:lnTo>
                    <a:pt x="465797" y="125818"/>
                  </a:lnTo>
                  <a:lnTo>
                    <a:pt x="419354" y="143129"/>
                  </a:lnTo>
                  <a:lnTo>
                    <a:pt x="374904" y="161353"/>
                  </a:lnTo>
                  <a:lnTo>
                    <a:pt x="332511" y="180479"/>
                  </a:lnTo>
                  <a:lnTo>
                    <a:pt x="292277" y="200456"/>
                  </a:lnTo>
                  <a:lnTo>
                    <a:pt x="254279" y="221246"/>
                  </a:lnTo>
                  <a:lnTo>
                    <a:pt x="218592" y="242824"/>
                  </a:lnTo>
                  <a:lnTo>
                    <a:pt x="185293" y="265137"/>
                  </a:lnTo>
                  <a:lnTo>
                    <a:pt x="154482" y="288188"/>
                  </a:lnTo>
                  <a:lnTo>
                    <a:pt x="100584" y="336257"/>
                  </a:lnTo>
                  <a:lnTo>
                    <a:pt x="57531" y="386778"/>
                  </a:lnTo>
                  <a:lnTo>
                    <a:pt x="25996" y="439458"/>
                  </a:lnTo>
                  <a:lnTo>
                    <a:pt x="6604" y="494017"/>
                  </a:lnTo>
                  <a:lnTo>
                    <a:pt x="0" y="550164"/>
                  </a:lnTo>
                  <a:lnTo>
                    <a:pt x="1663" y="578497"/>
                  </a:lnTo>
                  <a:lnTo>
                    <a:pt x="14744" y="634022"/>
                  </a:lnTo>
                  <a:lnTo>
                    <a:pt x="40284" y="687781"/>
                  </a:lnTo>
                  <a:lnTo>
                    <a:pt x="77660" y="739508"/>
                  </a:lnTo>
                  <a:lnTo>
                    <a:pt x="126212" y="788924"/>
                  </a:lnTo>
                  <a:lnTo>
                    <a:pt x="185293" y="835748"/>
                  </a:lnTo>
                  <a:lnTo>
                    <a:pt x="218592" y="858100"/>
                  </a:lnTo>
                  <a:lnTo>
                    <a:pt x="254279" y="879703"/>
                  </a:lnTo>
                  <a:lnTo>
                    <a:pt x="292277" y="900518"/>
                  </a:lnTo>
                  <a:lnTo>
                    <a:pt x="332511" y="920508"/>
                  </a:lnTo>
                  <a:lnTo>
                    <a:pt x="374904" y="939647"/>
                  </a:lnTo>
                  <a:lnTo>
                    <a:pt x="419354" y="957897"/>
                  </a:lnTo>
                  <a:lnTo>
                    <a:pt x="465797" y="975220"/>
                  </a:lnTo>
                  <a:lnTo>
                    <a:pt x="514159" y="991577"/>
                  </a:lnTo>
                  <a:lnTo>
                    <a:pt x="564349" y="1006944"/>
                  </a:lnTo>
                  <a:lnTo>
                    <a:pt x="616292" y="1021283"/>
                  </a:lnTo>
                  <a:lnTo>
                    <a:pt x="669899" y="1034554"/>
                  </a:lnTo>
                  <a:lnTo>
                    <a:pt x="725093" y="1046734"/>
                  </a:lnTo>
                  <a:lnTo>
                    <a:pt x="781812" y="1057770"/>
                  </a:lnTo>
                  <a:lnTo>
                    <a:pt x="839939" y="1067638"/>
                  </a:lnTo>
                  <a:lnTo>
                    <a:pt x="899426" y="1076312"/>
                  </a:lnTo>
                  <a:lnTo>
                    <a:pt x="960183" y="1083741"/>
                  </a:lnTo>
                  <a:lnTo>
                    <a:pt x="1022121" y="1089888"/>
                  </a:lnTo>
                  <a:lnTo>
                    <a:pt x="1085164" y="1094740"/>
                  </a:lnTo>
                  <a:lnTo>
                    <a:pt x="1149248" y="1098245"/>
                  </a:lnTo>
                  <a:lnTo>
                    <a:pt x="1214259" y="1100378"/>
                  </a:lnTo>
                  <a:lnTo>
                    <a:pt x="1280160" y="1101090"/>
                  </a:lnTo>
                  <a:lnTo>
                    <a:pt x="1346047" y="1100378"/>
                  </a:lnTo>
                  <a:lnTo>
                    <a:pt x="1411058" y="1098245"/>
                  </a:lnTo>
                  <a:lnTo>
                    <a:pt x="1475143" y="1094740"/>
                  </a:lnTo>
                  <a:lnTo>
                    <a:pt x="1538185" y="1089888"/>
                  </a:lnTo>
                  <a:lnTo>
                    <a:pt x="1600123" y="1083741"/>
                  </a:lnTo>
                  <a:lnTo>
                    <a:pt x="1660880" y="1076312"/>
                  </a:lnTo>
                  <a:lnTo>
                    <a:pt x="1720367" y="1067638"/>
                  </a:lnTo>
                  <a:lnTo>
                    <a:pt x="1778508" y="1057770"/>
                  </a:lnTo>
                  <a:lnTo>
                    <a:pt x="1835213" y="1046734"/>
                  </a:lnTo>
                  <a:lnTo>
                    <a:pt x="1890407" y="1034554"/>
                  </a:lnTo>
                  <a:lnTo>
                    <a:pt x="1944014" y="1021283"/>
                  </a:lnTo>
                  <a:lnTo>
                    <a:pt x="1995957" y="1006944"/>
                  </a:lnTo>
                  <a:lnTo>
                    <a:pt x="2046147" y="991577"/>
                  </a:lnTo>
                  <a:lnTo>
                    <a:pt x="2094509" y="975220"/>
                  </a:lnTo>
                  <a:lnTo>
                    <a:pt x="2140953" y="957897"/>
                  </a:lnTo>
                  <a:lnTo>
                    <a:pt x="2180082" y="941832"/>
                  </a:lnTo>
                  <a:lnTo>
                    <a:pt x="2522982" y="941832"/>
                  </a:lnTo>
                  <a:lnTo>
                    <a:pt x="2528316" y="941832"/>
                  </a:lnTo>
                  <a:lnTo>
                    <a:pt x="2533650" y="941832"/>
                  </a:lnTo>
                  <a:lnTo>
                    <a:pt x="2533650" y="662368"/>
                  </a:lnTo>
                  <a:lnTo>
                    <a:pt x="2534310" y="661136"/>
                  </a:lnTo>
                  <a:lnTo>
                    <a:pt x="2545562" y="634022"/>
                  </a:lnTo>
                  <a:lnTo>
                    <a:pt x="2553703" y="606463"/>
                  </a:lnTo>
                  <a:lnTo>
                    <a:pt x="2558643" y="578497"/>
                  </a:lnTo>
                  <a:lnTo>
                    <a:pt x="2560320" y="550164"/>
                  </a:lnTo>
                  <a:close/>
                </a:path>
              </a:pathLst>
            </a:custGeom>
            <a:solidFill>
              <a:srgbClr val="FFFFFF"/>
            </a:solidFill>
          </p:spPr>
          <p:txBody>
            <a:bodyPr wrap="square" lIns="0" tIns="0" rIns="0" bIns="0" rtlCol="0"/>
            <a:lstStyle/>
            <a:p>
              <a:endParaRPr sz="2182"/>
            </a:p>
          </p:txBody>
        </p:sp>
        <p:sp>
          <p:nvSpPr>
            <p:cNvPr id="11" name="object 11"/>
            <p:cNvSpPr/>
            <p:nvPr/>
          </p:nvSpPr>
          <p:spPr>
            <a:xfrm>
              <a:off x="2283713" y="2165604"/>
              <a:ext cx="2565400" cy="1116330"/>
            </a:xfrm>
            <a:custGeom>
              <a:avLst/>
              <a:gdLst/>
              <a:ahLst/>
              <a:cxnLst/>
              <a:rect l="l" t="t" r="r" b="b"/>
              <a:pathLst>
                <a:path w="2565400" h="1116329">
                  <a:moveTo>
                    <a:pt x="2565400" y="632799"/>
                  </a:moveTo>
                  <a:lnTo>
                    <a:pt x="2565400" y="499872"/>
                  </a:lnTo>
                  <a:lnTo>
                    <a:pt x="2552700" y="455556"/>
                  </a:lnTo>
                  <a:lnTo>
                    <a:pt x="2527300" y="413990"/>
                  </a:lnTo>
                  <a:lnTo>
                    <a:pt x="2501900" y="375189"/>
                  </a:lnTo>
                  <a:lnTo>
                    <a:pt x="2463800" y="339164"/>
                  </a:lnTo>
                  <a:lnTo>
                    <a:pt x="2438400" y="305929"/>
                  </a:lnTo>
                  <a:lnTo>
                    <a:pt x="2400300" y="275499"/>
                  </a:lnTo>
                  <a:lnTo>
                    <a:pt x="2349500" y="247886"/>
                  </a:lnTo>
                  <a:lnTo>
                    <a:pt x="2311400" y="223105"/>
                  </a:lnTo>
                  <a:lnTo>
                    <a:pt x="2273300" y="201168"/>
                  </a:lnTo>
                  <a:lnTo>
                    <a:pt x="2235200" y="181356"/>
                  </a:lnTo>
                  <a:lnTo>
                    <a:pt x="2184400" y="161544"/>
                  </a:lnTo>
                  <a:lnTo>
                    <a:pt x="2146300" y="143019"/>
                  </a:lnTo>
                  <a:lnTo>
                    <a:pt x="2095500" y="125820"/>
                  </a:lnTo>
                  <a:lnTo>
                    <a:pt x="2044700" y="109909"/>
                  </a:lnTo>
                  <a:lnTo>
                    <a:pt x="2006600" y="95248"/>
                  </a:lnTo>
                  <a:lnTo>
                    <a:pt x="1955800" y="81800"/>
                  </a:lnTo>
                  <a:lnTo>
                    <a:pt x="1905000" y="69525"/>
                  </a:lnTo>
                  <a:lnTo>
                    <a:pt x="1854200" y="58388"/>
                  </a:lnTo>
                  <a:lnTo>
                    <a:pt x="1803400" y="48348"/>
                  </a:lnTo>
                  <a:lnTo>
                    <a:pt x="1765300" y="39370"/>
                  </a:lnTo>
                  <a:lnTo>
                    <a:pt x="1714500" y="31415"/>
                  </a:lnTo>
                  <a:lnTo>
                    <a:pt x="1663700" y="24445"/>
                  </a:lnTo>
                  <a:lnTo>
                    <a:pt x="1612900" y="18422"/>
                  </a:lnTo>
                  <a:lnTo>
                    <a:pt x="1562100" y="13309"/>
                  </a:lnTo>
                  <a:lnTo>
                    <a:pt x="1511300" y="9067"/>
                  </a:lnTo>
                  <a:lnTo>
                    <a:pt x="1460500" y="5659"/>
                  </a:lnTo>
                  <a:lnTo>
                    <a:pt x="1409700" y="3048"/>
                  </a:lnTo>
                  <a:lnTo>
                    <a:pt x="1346200" y="762"/>
                  </a:lnTo>
                  <a:lnTo>
                    <a:pt x="1282700" y="0"/>
                  </a:lnTo>
                  <a:lnTo>
                    <a:pt x="1219200" y="762"/>
                  </a:lnTo>
                  <a:lnTo>
                    <a:pt x="1155700" y="3048"/>
                  </a:lnTo>
                  <a:lnTo>
                    <a:pt x="1104900" y="5659"/>
                  </a:lnTo>
                  <a:lnTo>
                    <a:pt x="1054100" y="9067"/>
                  </a:lnTo>
                  <a:lnTo>
                    <a:pt x="1003300" y="13309"/>
                  </a:lnTo>
                  <a:lnTo>
                    <a:pt x="952500" y="18422"/>
                  </a:lnTo>
                  <a:lnTo>
                    <a:pt x="901700" y="24445"/>
                  </a:lnTo>
                  <a:lnTo>
                    <a:pt x="850900" y="31415"/>
                  </a:lnTo>
                  <a:lnTo>
                    <a:pt x="800100" y="39370"/>
                  </a:lnTo>
                  <a:lnTo>
                    <a:pt x="749300" y="48348"/>
                  </a:lnTo>
                  <a:lnTo>
                    <a:pt x="711200" y="58388"/>
                  </a:lnTo>
                  <a:lnTo>
                    <a:pt x="660400" y="69525"/>
                  </a:lnTo>
                  <a:lnTo>
                    <a:pt x="609600" y="81800"/>
                  </a:lnTo>
                  <a:lnTo>
                    <a:pt x="558800" y="95248"/>
                  </a:lnTo>
                  <a:lnTo>
                    <a:pt x="508000" y="109909"/>
                  </a:lnTo>
                  <a:lnTo>
                    <a:pt x="469900" y="125820"/>
                  </a:lnTo>
                  <a:lnTo>
                    <a:pt x="419100" y="143019"/>
                  </a:lnTo>
                  <a:lnTo>
                    <a:pt x="368299" y="161544"/>
                  </a:lnTo>
                  <a:lnTo>
                    <a:pt x="292100" y="201168"/>
                  </a:lnTo>
                  <a:lnTo>
                    <a:pt x="254000" y="222788"/>
                  </a:lnTo>
                  <a:lnTo>
                    <a:pt x="215900" y="247442"/>
                  </a:lnTo>
                  <a:lnTo>
                    <a:pt x="165099" y="275070"/>
                  </a:lnTo>
                  <a:lnTo>
                    <a:pt x="126999" y="305611"/>
                  </a:lnTo>
                  <a:lnTo>
                    <a:pt x="101599" y="339003"/>
                  </a:lnTo>
                  <a:lnTo>
                    <a:pt x="63499" y="375186"/>
                  </a:lnTo>
                  <a:lnTo>
                    <a:pt x="38099" y="414099"/>
                  </a:lnTo>
                  <a:lnTo>
                    <a:pt x="12699" y="455681"/>
                  </a:lnTo>
                  <a:lnTo>
                    <a:pt x="0" y="499872"/>
                  </a:lnTo>
                  <a:lnTo>
                    <a:pt x="0" y="630174"/>
                  </a:lnTo>
                  <a:lnTo>
                    <a:pt x="12700" y="653097"/>
                  </a:lnTo>
                  <a:lnTo>
                    <a:pt x="12699" y="503682"/>
                  </a:lnTo>
                  <a:lnTo>
                    <a:pt x="25399" y="489966"/>
                  </a:lnTo>
                  <a:lnTo>
                    <a:pt x="25399" y="464058"/>
                  </a:lnTo>
                  <a:lnTo>
                    <a:pt x="38099" y="450342"/>
                  </a:lnTo>
                  <a:lnTo>
                    <a:pt x="38099" y="451104"/>
                  </a:lnTo>
                  <a:lnTo>
                    <a:pt x="50799" y="424434"/>
                  </a:lnTo>
                  <a:lnTo>
                    <a:pt x="50799" y="425196"/>
                  </a:lnTo>
                  <a:lnTo>
                    <a:pt x="63499" y="398526"/>
                  </a:lnTo>
                  <a:lnTo>
                    <a:pt x="63499" y="399288"/>
                  </a:lnTo>
                  <a:lnTo>
                    <a:pt x="114299" y="348996"/>
                  </a:lnTo>
                  <a:lnTo>
                    <a:pt x="114299" y="349758"/>
                  </a:lnTo>
                  <a:lnTo>
                    <a:pt x="126999" y="325374"/>
                  </a:lnTo>
                  <a:lnTo>
                    <a:pt x="165099" y="301752"/>
                  </a:lnTo>
                  <a:lnTo>
                    <a:pt x="190499" y="278892"/>
                  </a:lnTo>
                  <a:lnTo>
                    <a:pt x="190499" y="279654"/>
                  </a:lnTo>
                  <a:lnTo>
                    <a:pt x="228600" y="256794"/>
                  </a:lnTo>
                  <a:lnTo>
                    <a:pt x="228600" y="257556"/>
                  </a:lnTo>
                  <a:lnTo>
                    <a:pt x="254000" y="242824"/>
                  </a:lnTo>
                  <a:lnTo>
                    <a:pt x="254000" y="235458"/>
                  </a:lnTo>
                  <a:lnTo>
                    <a:pt x="292100" y="214884"/>
                  </a:lnTo>
                  <a:lnTo>
                    <a:pt x="342900" y="195072"/>
                  </a:lnTo>
                  <a:lnTo>
                    <a:pt x="380999" y="176022"/>
                  </a:lnTo>
                  <a:lnTo>
                    <a:pt x="419100" y="157734"/>
                  </a:lnTo>
                  <a:lnTo>
                    <a:pt x="419100" y="158496"/>
                  </a:lnTo>
                  <a:lnTo>
                    <a:pt x="469900" y="140970"/>
                  </a:lnTo>
                  <a:lnTo>
                    <a:pt x="520700" y="124968"/>
                  </a:lnTo>
                  <a:lnTo>
                    <a:pt x="571500" y="109728"/>
                  </a:lnTo>
                  <a:lnTo>
                    <a:pt x="622300" y="95250"/>
                  </a:lnTo>
                  <a:lnTo>
                    <a:pt x="673100" y="81534"/>
                  </a:lnTo>
                  <a:lnTo>
                    <a:pt x="673100" y="82296"/>
                  </a:lnTo>
                  <a:lnTo>
                    <a:pt x="723900" y="70104"/>
                  </a:lnTo>
                  <a:lnTo>
                    <a:pt x="787400" y="58674"/>
                  </a:lnTo>
                  <a:lnTo>
                    <a:pt x="838200" y="50005"/>
                  </a:lnTo>
                  <a:lnTo>
                    <a:pt x="889000" y="42370"/>
                  </a:lnTo>
                  <a:lnTo>
                    <a:pt x="939800" y="35749"/>
                  </a:lnTo>
                  <a:lnTo>
                    <a:pt x="990600" y="30121"/>
                  </a:lnTo>
                  <a:lnTo>
                    <a:pt x="1041400" y="25464"/>
                  </a:lnTo>
                  <a:lnTo>
                    <a:pt x="1092200" y="21757"/>
                  </a:lnTo>
                  <a:lnTo>
                    <a:pt x="1143000" y="18981"/>
                  </a:lnTo>
                  <a:lnTo>
                    <a:pt x="1193800" y="17115"/>
                  </a:lnTo>
                  <a:lnTo>
                    <a:pt x="1244600" y="16137"/>
                  </a:lnTo>
                  <a:lnTo>
                    <a:pt x="1295400" y="16027"/>
                  </a:lnTo>
                  <a:lnTo>
                    <a:pt x="1346200" y="16764"/>
                  </a:lnTo>
                  <a:lnTo>
                    <a:pt x="1409700" y="18288"/>
                  </a:lnTo>
                  <a:lnTo>
                    <a:pt x="1473200" y="22098"/>
                  </a:lnTo>
                  <a:lnTo>
                    <a:pt x="1536700" y="26670"/>
                  </a:lnTo>
                  <a:lnTo>
                    <a:pt x="1600200" y="32766"/>
                  </a:lnTo>
                  <a:lnTo>
                    <a:pt x="1663700" y="40386"/>
                  </a:lnTo>
                  <a:lnTo>
                    <a:pt x="1727200" y="48768"/>
                  </a:lnTo>
                  <a:lnTo>
                    <a:pt x="1778000" y="58674"/>
                  </a:lnTo>
                  <a:lnTo>
                    <a:pt x="1841500" y="70104"/>
                  </a:lnTo>
                  <a:lnTo>
                    <a:pt x="1892300" y="82296"/>
                  </a:lnTo>
                  <a:lnTo>
                    <a:pt x="1892300" y="81534"/>
                  </a:lnTo>
                  <a:lnTo>
                    <a:pt x="1943100" y="95250"/>
                  </a:lnTo>
                  <a:lnTo>
                    <a:pt x="1993900" y="109728"/>
                  </a:lnTo>
                  <a:lnTo>
                    <a:pt x="2044700" y="124968"/>
                  </a:lnTo>
                  <a:lnTo>
                    <a:pt x="2095500" y="140970"/>
                  </a:lnTo>
                  <a:lnTo>
                    <a:pt x="2146300" y="158496"/>
                  </a:lnTo>
                  <a:lnTo>
                    <a:pt x="2146300" y="157734"/>
                  </a:lnTo>
                  <a:lnTo>
                    <a:pt x="2184400" y="176022"/>
                  </a:lnTo>
                  <a:lnTo>
                    <a:pt x="2222500" y="195072"/>
                  </a:lnTo>
                  <a:lnTo>
                    <a:pt x="2260600" y="214884"/>
                  </a:lnTo>
                  <a:lnTo>
                    <a:pt x="2298700" y="235458"/>
                  </a:lnTo>
                  <a:lnTo>
                    <a:pt x="2336800" y="257556"/>
                  </a:lnTo>
                  <a:lnTo>
                    <a:pt x="2336800" y="256794"/>
                  </a:lnTo>
                  <a:lnTo>
                    <a:pt x="2374900" y="279654"/>
                  </a:lnTo>
                  <a:lnTo>
                    <a:pt x="2374900" y="278892"/>
                  </a:lnTo>
                  <a:lnTo>
                    <a:pt x="2400300" y="301752"/>
                  </a:lnTo>
                  <a:lnTo>
                    <a:pt x="2425700" y="325374"/>
                  </a:lnTo>
                  <a:lnTo>
                    <a:pt x="2451100" y="349758"/>
                  </a:lnTo>
                  <a:lnTo>
                    <a:pt x="2451100" y="348996"/>
                  </a:lnTo>
                  <a:lnTo>
                    <a:pt x="2501900" y="399288"/>
                  </a:lnTo>
                  <a:lnTo>
                    <a:pt x="2501900" y="398526"/>
                  </a:lnTo>
                  <a:lnTo>
                    <a:pt x="2514600" y="425196"/>
                  </a:lnTo>
                  <a:lnTo>
                    <a:pt x="2514600" y="424434"/>
                  </a:lnTo>
                  <a:lnTo>
                    <a:pt x="2527300" y="451104"/>
                  </a:lnTo>
                  <a:lnTo>
                    <a:pt x="2527300" y="450342"/>
                  </a:lnTo>
                  <a:lnTo>
                    <a:pt x="2540000" y="464058"/>
                  </a:lnTo>
                  <a:lnTo>
                    <a:pt x="2540000" y="489966"/>
                  </a:lnTo>
                  <a:lnTo>
                    <a:pt x="2552700" y="503682"/>
                  </a:lnTo>
                  <a:lnTo>
                    <a:pt x="2552700" y="654153"/>
                  </a:lnTo>
                  <a:lnTo>
                    <a:pt x="2565400" y="632799"/>
                  </a:lnTo>
                  <a:close/>
                </a:path>
                <a:path w="2565400" h="1116329">
                  <a:moveTo>
                    <a:pt x="266700" y="880872"/>
                  </a:moveTo>
                  <a:lnTo>
                    <a:pt x="228600" y="858774"/>
                  </a:lnTo>
                  <a:lnTo>
                    <a:pt x="228600" y="859536"/>
                  </a:lnTo>
                  <a:lnTo>
                    <a:pt x="190500" y="836676"/>
                  </a:lnTo>
                  <a:lnTo>
                    <a:pt x="190500" y="837438"/>
                  </a:lnTo>
                  <a:lnTo>
                    <a:pt x="165100" y="813816"/>
                  </a:lnTo>
                  <a:lnTo>
                    <a:pt x="165100" y="814578"/>
                  </a:lnTo>
                  <a:lnTo>
                    <a:pt x="127000" y="790956"/>
                  </a:lnTo>
                  <a:lnTo>
                    <a:pt x="114300" y="766572"/>
                  </a:lnTo>
                  <a:lnTo>
                    <a:pt x="114300" y="767334"/>
                  </a:lnTo>
                  <a:lnTo>
                    <a:pt x="63500" y="717042"/>
                  </a:lnTo>
                  <a:lnTo>
                    <a:pt x="63500" y="717804"/>
                  </a:lnTo>
                  <a:lnTo>
                    <a:pt x="50800" y="691134"/>
                  </a:lnTo>
                  <a:lnTo>
                    <a:pt x="50800" y="691896"/>
                  </a:lnTo>
                  <a:lnTo>
                    <a:pt x="38100" y="665226"/>
                  </a:lnTo>
                  <a:lnTo>
                    <a:pt x="38100" y="665988"/>
                  </a:lnTo>
                  <a:lnTo>
                    <a:pt x="25400" y="652272"/>
                  </a:lnTo>
                  <a:lnTo>
                    <a:pt x="25400" y="626364"/>
                  </a:lnTo>
                  <a:lnTo>
                    <a:pt x="12700" y="612648"/>
                  </a:lnTo>
                  <a:lnTo>
                    <a:pt x="12700" y="653097"/>
                  </a:lnTo>
                  <a:lnTo>
                    <a:pt x="50800" y="718719"/>
                  </a:lnTo>
                  <a:lnTo>
                    <a:pt x="76200" y="758335"/>
                  </a:lnTo>
                  <a:lnTo>
                    <a:pt x="114300" y="794934"/>
                  </a:lnTo>
                  <a:lnTo>
                    <a:pt x="152400" y="828579"/>
                  </a:lnTo>
                  <a:lnTo>
                    <a:pt x="190500" y="859337"/>
                  </a:lnTo>
                  <a:lnTo>
                    <a:pt x="241300" y="887271"/>
                  </a:lnTo>
                  <a:lnTo>
                    <a:pt x="254000" y="895663"/>
                  </a:lnTo>
                  <a:lnTo>
                    <a:pt x="254000" y="880110"/>
                  </a:lnTo>
                  <a:lnTo>
                    <a:pt x="266700" y="880872"/>
                  </a:lnTo>
                  <a:close/>
                </a:path>
                <a:path w="2565400" h="1116329">
                  <a:moveTo>
                    <a:pt x="266700" y="235458"/>
                  </a:moveTo>
                  <a:lnTo>
                    <a:pt x="254000" y="235458"/>
                  </a:lnTo>
                  <a:lnTo>
                    <a:pt x="254000" y="242824"/>
                  </a:lnTo>
                  <a:lnTo>
                    <a:pt x="266700" y="235458"/>
                  </a:lnTo>
                  <a:close/>
                </a:path>
                <a:path w="2565400" h="1116329">
                  <a:moveTo>
                    <a:pt x="2552700" y="654153"/>
                  </a:moveTo>
                  <a:lnTo>
                    <a:pt x="2552700" y="612648"/>
                  </a:lnTo>
                  <a:lnTo>
                    <a:pt x="2540000" y="626364"/>
                  </a:lnTo>
                  <a:lnTo>
                    <a:pt x="2540000" y="652272"/>
                  </a:lnTo>
                  <a:lnTo>
                    <a:pt x="2527300" y="665988"/>
                  </a:lnTo>
                  <a:lnTo>
                    <a:pt x="2527300" y="665226"/>
                  </a:lnTo>
                  <a:lnTo>
                    <a:pt x="2514600" y="691896"/>
                  </a:lnTo>
                  <a:lnTo>
                    <a:pt x="2514600" y="691134"/>
                  </a:lnTo>
                  <a:lnTo>
                    <a:pt x="2501900" y="717804"/>
                  </a:lnTo>
                  <a:lnTo>
                    <a:pt x="2501900" y="717042"/>
                  </a:lnTo>
                  <a:lnTo>
                    <a:pt x="2451100" y="767334"/>
                  </a:lnTo>
                  <a:lnTo>
                    <a:pt x="2451100" y="766572"/>
                  </a:lnTo>
                  <a:lnTo>
                    <a:pt x="2425700" y="790956"/>
                  </a:lnTo>
                  <a:lnTo>
                    <a:pt x="2400300" y="814578"/>
                  </a:lnTo>
                  <a:lnTo>
                    <a:pt x="2400300" y="813816"/>
                  </a:lnTo>
                  <a:lnTo>
                    <a:pt x="2374900" y="837438"/>
                  </a:lnTo>
                  <a:lnTo>
                    <a:pt x="2374900" y="836676"/>
                  </a:lnTo>
                  <a:lnTo>
                    <a:pt x="2336800" y="859536"/>
                  </a:lnTo>
                  <a:lnTo>
                    <a:pt x="2336800" y="858774"/>
                  </a:lnTo>
                  <a:lnTo>
                    <a:pt x="2298700" y="880872"/>
                  </a:lnTo>
                  <a:lnTo>
                    <a:pt x="2298700" y="880110"/>
                  </a:lnTo>
                  <a:lnTo>
                    <a:pt x="2260600" y="901446"/>
                  </a:lnTo>
                  <a:lnTo>
                    <a:pt x="2222500" y="921258"/>
                  </a:lnTo>
                  <a:lnTo>
                    <a:pt x="2184400" y="940308"/>
                  </a:lnTo>
                  <a:lnTo>
                    <a:pt x="2146300" y="957834"/>
                  </a:lnTo>
                  <a:lnTo>
                    <a:pt x="2095500" y="975360"/>
                  </a:lnTo>
                  <a:lnTo>
                    <a:pt x="2044700" y="991362"/>
                  </a:lnTo>
                  <a:lnTo>
                    <a:pt x="1993900" y="1006602"/>
                  </a:lnTo>
                  <a:lnTo>
                    <a:pt x="1943100" y="1021080"/>
                  </a:lnTo>
                  <a:lnTo>
                    <a:pt x="1892300" y="1034034"/>
                  </a:lnTo>
                  <a:lnTo>
                    <a:pt x="1841500" y="1046226"/>
                  </a:lnTo>
                  <a:lnTo>
                    <a:pt x="1778000" y="1057656"/>
                  </a:lnTo>
                  <a:lnTo>
                    <a:pt x="1727200" y="1067562"/>
                  </a:lnTo>
                  <a:lnTo>
                    <a:pt x="1663700" y="1075944"/>
                  </a:lnTo>
                  <a:lnTo>
                    <a:pt x="1600200" y="1083564"/>
                  </a:lnTo>
                  <a:lnTo>
                    <a:pt x="1536700" y="1089660"/>
                  </a:lnTo>
                  <a:lnTo>
                    <a:pt x="1473200" y="1094232"/>
                  </a:lnTo>
                  <a:lnTo>
                    <a:pt x="1409700" y="1098042"/>
                  </a:lnTo>
                  <a:lnTo>
                    <a:pt x="1346200" y="1099566"/>
                  </a:lnTo>
                  <a:lnTo>
                    <a:pt x="1295400" y="1100302"/>
                  </a:lnTo>
                  <a:lnTo>
                    <a:pt x="1244600" y="1100192"/>
                  </a:lnTo>
                  <a:lnTo>
                    <a:pt x="1193800" y="1099214"/>
                  </a:lnTo>
                  <a:lnTo>
                    <a:pt x="1143000" y="1097348"/>
                  </a:lnTo>
                  <a:lnTo>
                    <a:pt x="1092200" y="1094572"/>
                  </a:lnTo>
                  <a:lnTo>
                    <a:pt x="1041400" y="1090865"/>
                  </a:lnTo>
                  <a:lnTo>
                    <a:pt x="990600" y="1086208"/>
                  </a:lnTo>
                  <a:lnTo>
                    <a:pt x="939800" y="1080580"/>
                  </a:lnTo>
                  <a:lnTo>
                    <a:pt x="889000" y="1073959"/>
                  </a:lnTo>
                  <a:lnTo>
                    <a:pt x="838200" y="1066324"/>
                  </a:lnTo>
                  <a:lnTo>
                    <a:pt x="787400" y="1057656"/>
                  </a:lnTo>
                  <a:lnTo>
                    <a:pt x="723900" y="1046226"/>
                  </a:lnTo>
                  <a:lnTo>
                    <a:pt x="673100" y="1034034"/>
                  </a:lnTo>
                  <a:lnTo>
                    <a:pt x="622300" y="1021080"/>
                  </a:lnTo>
                  <a:lnTo>
                    <a:pt x="571500" y="1006602"/>
                  </a:lnTo>
                  <a:lnTo>
                    <a:pt x="520700" y="991362"/>
                  </a:lnTo>
                  <a:lnTo>
                    <a:pt x="469900" y="975360"/>
                  </a:lnTo>
                  <a:lnTo>
                    <a:pt x="419100" y="957834"/>
                  </a:lnTo>
                  <a:lnTo>
                    <a:pt x="381000" y="940308"/>
                  </a:lnTo>
                  <a:lnTo>
                    <a:pt x="342900" y="921258"/>
                  </a:lnTo>
                  <a:lnTo>
                    <a:pt x="292100" y="901446"/>
                  </a:lnTo>
                  <a:lnTo>
                    <a:pt x="254000" y="880110"/>
                  </a:lnTo>
                  <a:lnTo>
                    <a:pt x="254000" y="895663"/>
                  </a:lnTo>
                  <a:lnTo>
                    <a:pt x="279400" y="912448"/>
                  </a:lnTo>
                  <a:lnTo>
                    <a:pt x="330200" y="934931"/>
                  </a:lnTo>
                  <a:lnTo>
                    <a:pt x="368300" y="954786"/>
                  </a:lnTo>
                  <a:lnTo>
                    <a:pt x="419100" y="973074"/>
                  </a:lnTo>
                  <a:lnTo>
                    <a:pt x="469900" y="989838"/>
                  </a:lnTo>
                  <a:lnTo>
                    <a:pt x="508000" y="1006273"/>
                  </a:lnTo>
                  <a:lnTo>
                    <a:pt x="558800" y="1021418"/>
                  </a:lnTo>
                  <a:lnTo>
                    <a:pt x="609600" y="1035305"/>
                  </a:lnTo>
                  <a:lnTo>
                    <a:pt x="660400" y="1047966"/>
                  </a:lnTo>
                  <a:lnTo>
                    <a:pt x="711200" y="1059434"/>
                  </a:lnTo>
                  <a:lnTo>
                    <a:pt x="762000" y="1069744"/>
                  </a:lnTo>
                  <a:lnTo>
                    <a:pt x="812800" y="1078927"/>
                  </a:lnTo>
                  <a:lnTo>
                    <a:pt x="863600" y="1087016"/>
                  </a:lnTo>
                  <a:lnTo>
                    <a:pt x="914400" y="1094046"/>
                  </a:lnTo>
                  <a:lnTo>
                    <a:pt x="977900" y="1100047"/>
                  </a:lnTo>
                  <a:lnTo>
                    <a:pt x="1028700" y="1105055"/>
                  </a:lnTo>
                  <a:lnTo>
                    <a:pt x="1079500" y="1109101"/>
                  </a:lnTo>
                  <a:lnTo>
                    <a:pt x="1130300" y="1112218"/>
                  </a:lnTo>
                  <a:lnTo>
                    <a:pt x="1181100" y="1114440"/>
                  </a:lnTo>
                  <a:lnTo>
                    <a:pt x="1231900" y="1115800"/>
                  </a:lnTo>
                  <a:lnTo>
                    <a:pt x="1282700" y="1116330"/>
                  </a:lnTo>
                  <a:lnTo>
                    <a:pt x="1346200" y="1115568"/>
                  </a:lnTo>
                  <a:lnTo>
                    <a:pt x="1409700" y="1113282"/>
                  </a:lnTo>
                  <a:lnTo>
                    <a:pt x="1473200" y="1110234"/>
                  </a:lnTo>
                  <a:lnTo>
                    <a:pt x="1536700" y="1104900"/>
                  </a:lnTo>
                  <a:lnTo>
                    <a:pt x="1587500" y="1100025"/>
                  </a:lnTo>
                  <a:lnTo>
                    <a:pt x="1638300" y="1094253"/>
                  </a:lnTo>
                  <a:lnTo>
                    <a:pt x="1689100" y="1087536"/>
                  </a:lnTo>
                  <a:lnTo>
                    <a:pt x="1739900" y="1079822"/>
                  </a:lnTo>
                  <a:lnTo>
                    <a:pt x="1790700" y="1071064"/>
                  </a:lnTo>
                  <a:lnTo>
                    <a:pt x="1841500" y="1061211"/>
                  </a:lnTo>
                  <a:lnTo>
                    <a:pt x="1892300" y="1050215"/>
                  </a:lnTo>
                  <a:lnTo>
                    <a:pt x="1943100" y="1038026"/>
                  </a:lnTo>
                  <a:lnTo>
                    <a:pt x="1993900" y="1024595"/>
                  </a:lnTo>
                  <a:lnTo>
                    <a:pt x="2044700" y="1009872"/>
                  </a:lnTo>
                  <a:lnTo>
                    <a:pt x="2082800" y="993809"/>
                  </a:lnTo>
                  <a:lnTo>
                    <a:pt x="2133600" y="976356"/>
                  </a:lnTo>
                  <a:lnTo>
                    <a:pt x="2184400" y="957463"/>
                  </a:lnTo>
                  <a:lnTo>
                    <a:pt x="2235200" y="937081"/>
                  </a:lnTo>
                  <a:lnTo>
                    <a:pt x="2273300" y="915162"/>
                  </a:lnTo>
                  <a:lnTo>
                    <a:pt x="2349500" y="872490"/>
                  </a:lnTo>
                  <a:lnTo>
                    <a:pt x="2387600" y="847153"/>
                  </a:lnTo>
                  <a:lnTo>
                    <a:pt x="2425700" y="818702"/>
                  </a:lnTo>
                  <a:lnTo>
                    <a:pt x="2463800" y="787224"/>
                  </a:lnTo>
                  <a:lnTo>
                    <a:pt x="2489200" y="752808"/>
                  </a:lnTo>
                  <a:lnTo>
                    <a:pt x="2514600" y="715540"/>
                  </a:lnTo>
                  <a:lnTo>
                    <a:pt x="2540000" y="675508"/>
                  </a:lnTo>
                  <a:lnTo>
                    <a:pt x="2552700" y="654153"/>
                  </a:lnTo>
                  <a:close/>
                </a:path>
              </a:pathLst>
            </a:custGeom>
            <a:solidFill>
              <a:srgbClr val="000000"/>
            </a:solidFill>
          </p:spPr>
          <p:txBody>
            <a:bodyPr wrap="square" lIns="0" tIns="0" rIns="0" bIns="0" rtlCol="0"/>
            <a:lstStyle/>
            <a:p>
              <a:endParaRPr sz="2182"/>
            </a:p>
          </p:txBody>
        </p:sp>
      </p:grpSp>
      <p:sp>
        <p:nvSpPr>
          <p:cNvPr id="12" name="object 12"/>
          <p:cNvSpPr txBox="1"/>
          <p:nvPr/>
        </p:nvSpPr>
        <p:spPr>
          <a:xfrm>
            <a:off x="3505508" y="1504449"/>
            <a:ext cx="1651770" cy="261156"/>
          </a:xfrm>
          <a:prstGeom prst="rect">
            <a:avLst/>
          </a:prstGeom>
        </p:spPr>
        <p:txBody>
          <a:bodyPr vert="horz" wrap="square" lIns="0" tIns="18473" rIns="0" bIns="0" rtlCol="0">
            <a:spAutoFit/>
          </a:bodyPr>
          <a:lstStyle/>
          <a:p>
            <a:pPr marL="15394">
              <a:spcBef>
                <a:spcPts val="146"/>
              </a:spcBef>
            </a:pPr>
            <a:r>
              <a:rPr sz="1576" b="1" spc="6">
                <a:latin typeface="Calibri"/>
                <a:cs typeface="Calibri"/>
              </a:rPr>
              <a:t>The</a:t>
            </a:r>
            <a:r>
              <a:rPr sz="1576" b="1" spc="-19">
                <a:latin typeface="Calibri"/>
                <a:cs typeface="Calibri"/>
              </a:rPr>
              <a:t> </a:t>
            </a:r>
            <a:r>
              <a:rPr sz="1576" b="1">
                <a:latin typeface="Calibri"/>
                <a:cs typeface="Calibri"/>
              </a:rPr>
              <a:t>spoil</a:t>
            </a:r>
            <a:r>
              <a:rPr sz="1576" b="1" spc="-19">
                <a:latin typeface="Calibri"/>
                <a:cs typeface="Calibri"/>
              </a:rPr>
              <a:t> </a:t>
            </a:r>
            <a:r>
              <a:rPr sz="1576" b="1" spc="6">
                <a:latin typeface="Calibri"/>
                <a:cs typeface="Calibri"/>
              </a:rPr>
              <a:t>pile</a:t>
            </a:r>
            <a:r>
              <a:rPr sz="1576" b="1" spc="-30">
                <a:latin typeface="Calibri"/>
                <a:cs typeface="Calibri"/>
              </a:rPr>
              <a:t> </a:t>
            </a:r>
            <a:r>
              <a:rPr sz="1576" b="1" spc="6">
                <a:latin typeface="Calibri"/>
                <a:cs typeface="Calibri"/>
              </a:rPr>
              <a:t>is</a:t>
            </a:r>
            <a:r>
              <a:rPr sz="1576" b="1" spc="-12">
                <a:latin typeface="Calibri"/>
                <a:cs typeface="Calibri"/>
              </a:rPr>
              <a:t> </a:t>
            </a:r>
            <a:r>
              <a:rPr sz="1576" b="1">
                <a:latin typeface="Calibri"/>
                <a:cs typeface="Calibri"/>
              </a:rPr>
              <a:t>too</a:t>
            </a:r>
            <a:endParaRPr sz="1576">
              <a:latin typeface="Calibri"/>
              <a:cs typeface="Calibri"/>
            </a:endParaRPr>
          </a:p>
        </p:txBody>
      </p:sp>
      <p:sp>
        <p:nvSpPr>
          <p:cNvPr id="13" name="object 13"/>
          <p:cNvSpPr txBox="1"/>
          <p:nvPr/>
        </p:nvSpPr>
        <p:spPr>
          <a:xfrm>
            <a:off x="3417766" y="1748289"/>
            <a:ext cx="1827260" cy="261156"/>
          </a:xfrm>
          <a:prstGeom prst="rect">
            <a:avLst/>
          </a:prstGeom>
        </p:spPr>
        <p:txBody>
          <a:bodyPr vert="horz" wrap="square" lIns="0" tIns="18473" rIns="0" bIns="0" rtlCol="0">
            <a:spAutoFit/>
          </a:bodyPr>
          <a:lstStyle/>
          <a:p>
            <a:pPr marL="15394">
              <a:spcBef>
                <a:spcPts val="146"/>
              </a:spcBef>
            </a:pPr>
            <a:r>
              <a:rPr sz="1576" b="1">
                <a:latin typeface="Calibri"/>
                <a:cs typeface="Calibri"/>
              </a:rPr>
              <a:t>close</a:t>
            </a:r>
            <a:r>
              <a:rPr sz="1576" b="1" spc="-19">
                <a:latin typeface="Calibri"/>
                <a:cs typeface="Calibri"/>
              </a:rPr>
              <a:t> </a:t>
            </a:r>
            <a:r>
              <a:rPr sz="1576" b="1">
                <a:latin typeface="Calibri"/>
                <a:cs typeface="Calibri"/>
              </a:rPr>
              <a:t>to</a:t>
            </a:r>
            <a:r>
              <a:rPr sz="1576" b="1" spc="-19">
                <a:latin typeface="Calibri"/>
                <a:cs typeface="Calibri"/>
              </a:rPr>
              <a:t> </a:t>
            </a:r>
            <a:r>
              <a:rPr sz="1576" b="1" spc="6">
                <a:latin typeface="Calibri"/>
                <a:cs typeface="Calibri"/>
              </a:rPr>
              <a:t>the</a:t>
            </a:r>
            <a:r>
              <a:rPr sz="1576" b="1" spc="-19">
                <a:latin typeface="Calibri"/>
                <a:cs typeface="Calibri"/>
              </a:rPr>
              <a:t> </a:t>
            </a:r>
            <a:r>
              <a:rPr sz="1576" b="1" spc="6">
                <a:latin typeface="Calibri"/>
                <a:cs typeface="Calibri"/>
              </a:rPr>
              <a:t>edge</a:t>
            </a:r>
            <a:r>
              <a:rPr sz="1576" b="1" spc="-19">
                <a:latin typeface="Calibri"/>
                <a:cs typeface="Calibri"/>
              </a:rPr>
              <a:t> </a:t>
            </a:r>
            <a:r>
              <a:rPr sz="1576" b="1" spc="12">
                <a:latin typeface="Calibri"/>
                <a:cs typeface="Calibri"/>
              </a:rPr>
              <a:t>and</a:t>
            </a:r>
            <a:endParaRPr sz="1576">
              <a:latin typeface="Calibri"/>
              <a:cs typeface="Calibri"/>
            </a:endParaRPr>
          </a:p>
        </p:txBody>
      </p:sp>
      <p:sp>
        <p:nvSpPr>
          <p:cNvPr id="14" name="object 14"/>
          <p:cNvSpPr txBox="1"/>
          <p:nvPr/>
        </p:nvSpPr>
        <p:spPr>
          <a:xfrm>
            <a:off x="3362333" y="1992129"/>
            <a:ext cx="1935788" cy="496758"/>
          </a:xfrm>
          <a:prstGeom prst="rect">
            <a:avLst/>
          </a:prstGeom>
        </p:spPr>
        <p:txBody>
          <a:bodyPr vert="horz" wrap="square" lIns="0" tIns="14624" rIns="0" bIns="0" rtlCol="0">
            <a:spAutoFit/>
          </a:bodyPr>
          <a:lstStyle/>
          <a:p>
            <a:pPr marL="290952" marR="6157" indent="-276329">
              <a:lnSpc>
                <a:spcPct val="101499"/>
              </a:lnSpc>
              <a:spcBef>
                <a:spcPts val="116"/>
              </a:spcBef>
            </a:pPr>
            <a:r>
              <a:rPr sz="1576" b="1" spc="6">
                <a:latin typeface="Calibri"/>
                <a:cs typeface="Calibri"/>
              </a:rPr>
              <a:t>vehicle</a:t>
            </a:r>
            <a:r>
              <a:rPr sz="1576" b="1" spc="-36">
                <a:latin typeface="Calibri"/>
                <a:cs typeface="Calibri"/>
              </a:rPr>
              <a:t> </a:t>
            </a:r>
            <a:r>
              <a:rPr sz="1576" b="1">
                <a:latin typeface="Calibri"/>
                <a:cs typeface="Calibri"/>
              </a:rPr>
              <a:t>vibration</a:t>
            </a:r>
            <a:r>
              <a:rPr sz="1576" b="1" spc="-24">
                <a:latin typeface="Calibri"/>
                <a:cs typeface="Calibri"/>
              </a:rPr>
              <a:t> </a:t>
            </a:r>
            <a:r>
              <a:rPr sz="1576" b="1">
                <a:latin typeface="Calibri"/>
                <a:cs typeface="Calibri"/>
              </a:rPr>
              <a:t>could </a:t>
            </a:r>
            <a:r>
              <a:rPr sz="1576" b="1" spc="-334">
                <a:latin typeface="Calibri"/>
                <a:cs typeface="Calibri"/>
              </a:rPr>
              <a:t> </a:t>
            </a:r>
            <a:r>
              <a:rPr sz="1576" b="1" spc="6">
                <a:latin typeface="Calibri"/>
                <a:cs typeface="Calibri"/>
              </a:rPr>
              <a:t>cause</a:t>
            </a:r>
            <a:r>
              <a:rPr sz="1576" b="1" spc="-12">
                <a:latin typeface="Calibri"/>
                <a:cs typeface="Calibri"/>
              </a:rPr>
              <a:t> </a:t>
            </a:r>
            <a:r>
              <a:rPr sz="1576" b="1" spc="6">
                <a:latin typeface="Calibri"/>
                <a:cs typeface="Calibri"/>
              </a:rPr>
              <a:t>a</a:t>
            </a:r>
            <a:r>
              <a:rPr sz="1576" b="1" spc="-12">
                <a:latin typeface="Calibri"/>
                <a:cs typeface="Calibri"/>
              </a:rPr>
              <a:t> </a:t>
            </a:r>
            <a:r>
              <a:rPr sz="1576" b="1" spc="6">
                <a:latin typeface="Calibri"/>
                <a:cs typeface="Calibri"/>
              </a:rPr>
              <a:t>collapse</a:t>
            </a:r>
            <a:endParaRPr sz="1576">
              <a:latin typeface="Calibri"/>
              <a:cs typeface="Calibri"/>
            </a:endParaRPr>
          </a:p>
        </p:txBody>
      </p:sp>
      <p:sp>
        <p:nvSpPr>
          <p:cNvPr id="15" name="object 15"/>
          <p:cNvSpPr txBox="1"/>
          <p:nvPr/>
        </p:nvSpPr>
        <p:spPr>
          <a:xfrm>
            <a:off x="7257935" y="1262149"/>
            <a:ext cx="4033212" cy="573481"/>
          </a:xfrm>
          <a:prstGeom prst="rect">
            <a:avLst/>
          </a:prstGeom>
          <a:solidFill>
            <a:srgbClr val="FFFFFF"/>
          </a:solidFill>
        </p:spPr>
        <p:txBody>
          <a:bodyPr vert="horz" wrap="square" lIns="0" tIns="30788" rIns="0" bIns="0" rtlCol="0">
            <a:spAutoFit/>
          </a:bodyPr>
          <a:lstStyle/>
          <a:p>
            <a:pPr marL="90826" marR="233224">
              <a:lnSpc>
                <a:spcPct val="102400"/>
              </a:lnSpc>
              <a:spcBef>
                <a:spcPts val="243"/>
              </a:spcBef>
            </a:pPr>
            <a:r>
              <a:rPr sz="1758" b="1" spc="19">
                <a:latin typeface="Calibri"/>
                <a:cs typeface="Calibri"/>
              </a:rPr>
              <a:t>The </a:t>
            </a:r>
            <a:r>
              <a:rPr sz="1758" b="1" spc="12">
                <a:latin typeface="Calibri"/>
                <a:cs typeface="Calibri"/>
              </a:rPr>
              <a:t>remaining spoil pile must </a:t>
            </a:r>
            <a:r>
              <a:rPr sz="1758" b="1" spc="19">
                <a:latin typeface="Calibri"/>
                <a:cs typeface="Calibri"/>
              </a:rPr>
              <a:t>be </a:t>
            </a:r>
            <a:r>
              <a:rPr sz="1758" b="1" spc="24">
                <a:latin typeface="Calibri"/>
                <a:cs typeface="Calibri"/>
              </a:rPr>
              <a:t> </a:t>
            </a:r>
            <a:r>
              <a:rPr sz="1758" b="1" spc="12">
                <a:latin typeface="Calibri"/>
                <a:cs typeface="Calibri"/>
              </a:rPr>
              <a:t>removed</a:t>
            </a:r>
            <a:r>
              <a:rPr sz="1758" b="1" spc="-6">
                <a:latin typeface="Calibri"/>
                <a:cs typeface="Calibri"/>
              </a:rPr>
              <a:t> </a:t>
            </a:r>
            <a:r>
              <a:rPr sz="1758" b="1" spc="12">
                <a:latin typeface="Calibri"/>
                <a:cs typeface="Calibri"/>
              </a:rPr>
              <a:t>prior</a:t>
            </a:r>
            <a:r>
              <a:rPr sz="1758" b="1" spc="-19">
                <a:latin typeface="Calibri"/>
                <a:cs typeface="Calibri"/>
              </a:rPr>
              <a:t> </a:t>
            </a:r>
            <a:r>
              <a:rPr sz="1758" b="1" spc="6">
                <a:latin typeface="Calibri"/>
                <a:cs typeface="Calibri"/>
              </a:rPr>
              <a:t>to</a:t>
            </a:r>
            <a:r>
              <a:rPr sz="1758" b="1" spc="-12">
                <a:latin typeface="Calibri"/>
                <a:cs typeface="Calibri"/>
              </a:rPr>
              <a:t> </a:t>
            </a:r>
            <a:r>
              <a:rPr sz="1758" b="1" spc="19">
                <a:latin typeface="Calibri"/>
                <a:cs typeface="Calibri"/>
              </a:rPr>
              <a:t>a</a:t>
            </a:r>
            <a:r>
              <a:rPr sz="1758" b="1" spc="6">
                <a:latin typeface="Calibri"/>
                <a:cs typeface="Calibri"/>
              </a:rPr>
              <a:t> safe</a:t>
            </a:r>
            <a:r>
              <a:rPr sz="1758" b="1" spc="-6">
                <a:latin typeface="Calibri"/>
                <a:cs typeface="Calibri"/>
              </a:rPr>
              <a:t> </a:t>
            </a:r>
            <a:r>
              <a:rPr sz="1758" b="1" spc="12">
                <a:latin typeface="Calibri"/>
                <a:cs typeface="Calibri"/>
              </a:rPr>
              <a:t>rescue</a:t>
            </a:r>
            <a:r>
              <a:rPr sz="1758" b="1" spc="-24">
                <a:latin typeface="Calibri"/>
                <a:cs typeface="Calibri"/>
              </a:rPr>
              <a:t> </a:t>
            </a:r>
            <a:r>
              <a:rPr sz="1758" b="1" spc="6">
                <a:latin typeface="Calibri"/>
                <a:cs typeface="Calibri"/>
              </a:rPr>
              <a:t>attempt</a:t>
            </a:r>
            <a:endParaRPr sz="1758">
              <a:latin typeface="Calibri"/>
              <a:cs typeface="Calibri"/>
            </a:endParaRPr>
          </a:p>
        </p:txBody>
      </p:sp>
      <p:sp>
        <p:nvSpPr>
          <p:cNvPr id="17" name="TextBox 16">
            <a:extLst>
              <a:ext uri="{FF2B5EF4-FFF2-40B4-BE49-F238E27FC236}">
                <a16:creationId xmlns:a16="http://schemas.microsoft.com/office/drawing/2014/main" id="{50F24D20-5DFC-0851-45E7-6BD0454F3B31}"/>
              </a:ext>
            </a:extLst>
          </p:cNvPr>
          <p:cNvSpPr txBox="1"/>
          <p:nvPr/>
        </p:nvSpPr>
        <p:spPr>
          <a:xfrm>
            <a:off x="2532425" y="6089381"/>
            <a:ext cx="7127149" cy="461665"/>
          </a:xfrm>
          <a:prstGeom prst="rect">
            <a:avLst/>
          </a:prstGeom>
          <a:noFill/>
        </p:spPr>
        <p:txBody>
          <a:bodyPr wrap="square" rtlCol="0">
            <a:spAutoFit/>
          </a:bodyPr>
          <a:lstStyle/>
          <a:p>
            <a:pPr algn="ctr"/>
            <a:r>
              <a:rPr lang="en-US" sz="2400" b="1">
                <a:latin typeface="Aptos" panose="020B0004020202020204" pitchFamily="34" charset="0"/>
              </a:rPr>
              <a:t>Excavation and Trenching Training</a:t>
            </a:r>
          </a:p>
        </p:txBody>
      </p:sp>
      <p:pic>
        <p:nvPicPr>
          <p:cNvPr id="18" name="Picture 17">
            <a:extLst>
              <a:ext uri="{FF2B5EF4-FFF2-40B4-BE49-F238E27FC236}">
                <a16:creationId xmlns:a16="http://schemas.microsoft.com/office/drawing/2014/main" id="{6A72EE50-D074-5A92-E077-E1B23F36757F}"/>
              </a:ext>
            </a:extLst>
          </p:cNvPr>
          <p:cNvPicPr>
            <a:picLocks noChangeAspect="1" noChangeArrowheads="1"/>
          </p:cNvPicPr>
          <p:nvPr/>
        </p:nvPicPr>
        <p:blipFill>
          <a:blip r:embed="rId7"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8500398"/>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5B26AB-409B-938B-4492-02575C357BED}"/>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063B7D31-A69F-4649-E2B2-FE11BA46D4E6}"/>
              </a:ext>
            </a:extLst>
          </p:cNvPr>
          <p:cNvSpPr/>
          <p:nvPr/>
        </p:nvSpPr>
        <p:spPr>
          <a:xfrm>
            <a:off x="6096000" y="936249"/>
            <a:ext cx="5983224" cy="3139321"/>
          </a:xfrm>
          <a:prstGeom prst="rect">
            <a:avLst/>
          </a:prstGeom>
        </p:spPr>
        <p:txBody>
          <a:bodyPr wrap="square">
            <a:spAutoFit/>
          </a:bodyPr>
          <a:lstStyle/>
          <a:p>
            <a:r>
              <a:rPr lang="en-US" dirty="0"/>
              <a:t>Who is responsible for my safety at Work?</a:t>
            </a:r>
          </a:p>
          <a:p>
            <a:endParaRPr lang="en-US" dirty="0"/>
          </a:p>
          <a:p>
            <a:pPr marL="342900" indent="-342900">
              <a:buFont typeface="Arial" panose="020B0604020202020204" pitchFamily="34" charset="0"/>
              <a:buChar char="•"/>
            </a:pPr>
            <a:r>
              <a:rPr lang="en-US" dirty="0"/>
              <a:t>Employer is responsible to for ensuring the health and safety of workers and the public.  They do this by providing:</a:t>
            </a:r>
          </a:p>
          <a:p>
            <a:pPr marL="800100" lvl="1" indent="-342900">
              <a:buFont typeface="Wingdings" panose="05000000000000000000" pitchFamily="2" charset="2"/>
              <a:buChar char="Ø"/>
            </a:pPr>
            <a:r>
              <a:rPr lang="en-US" dirty="0"/>
              <a:t>Competent supervisors</a:t>
            </a:r>
          </a:p>
          <a:p>
            <a:pPr marL="800100" lvl="1" indent="-342900">
              <a:buFont typeface="Wingdings" panose="05000000000000000000" pitchFamily="2" charset="2"/>
              <a:buChar char="Ø"/>
            </a:pPr>
            <a:r>
              <a:rPr lang="en-US" dirty="0"/>
              <a:t>Training</a:t>
            </a:r>
          </a:p>
          <a:p>
            <a:pPr marL="800100" lvl="1" indent="-342900">
              <a:buFont typeface="Wingdings" panose="05000000000000000000" pitchFamily="2" charset="2"/>
              <a:buChar char="Ø"/>
            </a:pPr>
            <a:r>
              <a:rPr lang="en-US" dirty="0"/>
              <a:t>All of the policies, procedures, practices, tools and equipment to perform the job safely</a:t>
            </a:r>
          </a:p>
          <a:p>
            <a:pPr marL="342900" indent="-342900">
              <a:buFont typeface="Arial" panose="020B0604020202020204" pitchFamily="34" charset="0"/>
              <a:buChar char="•"/>
            </a:pPr>
            <a:r>
              <a:rPr lang="en-US" dirty="0"/>
              <a:t>Workers are responsible to follow and implement the above and look out for their coworkers and the public</a:t>
            </a:r>
          </a:p>
        </p:txBody>
      </p:sp>
      <p:sp>
        <p:nvSpPr>
          <p:cNvPr id="17" name="Rectangle 16">
            <a:extLst>
              <a:ext uri="{FF2B5EF4-FFF2-40B4-BE49-F238E27FC236}">
                <a16:creationId xmlns:a16="http://schemas.microsoft.com/office/drawing/2014/main" id="{2ED6BB59-67C3-BF77-B426-B2FD137E5518}"/>
              </a:ext>
            </a:extLst>
          </p:cNvPr>
          <p:cNvSpPr/>
          <p:nvPr/>
        </p:nvSpPr>
        <p:spPr>
          <a:xfrm>
            <a:off x="295066" y="936249"/>
            <a:ext cx="4002354" cy="2088329"/>
          </a:xfrm>
          <a:prstGeom prst="rect">
            <a:avLst/>
          </a:prstGeom>
        </p:spPr>
        <p:txBody>
          <a:bodyPr wrap="square">
            <a:spAutoFit/>
          </a:bodyPr>
          <a:lstStyle/>
          <a:p>
            <a:pPr>
              <a:lnSpc>
                <a:spcPct val="90000"/>
              </a:lnSpc>
            </a:pPr>
            <a:r>
              <a:rPr lang="en-US" dirty="0"/>
              <a:t>Your rights are:</a:t>
            </a:r>
          </a:p>
          <a:p>
            <a:pPr>
              <a:lnSpc>
                <a:spcPct val="90000"/>
              </a:lnSpc>
            </a:pPr>
            <a:endParaRPr lang="en-US" dirty="0"/>
          </a:p>
          <a:p>
            <a:pPr marL="342900" indent="-342900">
              <a:lnSpc>
                <a:spcPct val="90000"/>
              </a:lnSpc>
              <a:buFont typeface="Arial" panose="020B0604020202020204" pitchFamily="34" charset="0"/>
              <a:buChar char="•"/>
            </a:pPr>
            <a:r>
              <a:rPr lang="en-US" dirty="0"/>
              <a:t>To know about hazards in the workplace</a:t>
            </a:r>
          </a:p>
          <a:p>
            <a:pPr marL="342900" indent="-342900">
              <a:lnSpc>
                <a:spcPct val="90000"/>
              </a:lnSpc>
              <a:buFont typeface="Arial" panose="020B0604020202020204" pitchFamily="34" charset="0"/>
              <a:buChar char="•"/>
            </a:pPr>
            <a:r>
              <a:rPr lang="en-US" dirty="0"/>
              <a:t>To participate in health and safety activities in the workplace</a:t>
            </a:r>
          </a:p>
          <a:p>
            <a:pPr marL="342900" indent="-342900">
              <a:lnSpc>
                <a:spcPct val="90000"/>
              </a:lnSpc>
              <a:buFont typeface="Arial" panose="020B0604020202020204" pitchFamily="34" charset="0"/>
              <a:buChar char="•"/>
            </a:pPr>
            <a:r>
              <a:rPr lang="en-US" dirty="0"/>
              <a:t>To refuse unsafe work without getting punished or fired</a:t>
            </a:r>
          </a:p>
        </p:txBody>
      </p:sp>
      <p:sp>
        <p:nvSpPr>
          <p:cNvPr id="18" name="Rectangle 17">
            <a:extLst>
              <a:ext uri="{FF2B5EF4-FFF2-40B4-BE49-F238E27FC236}">
                <a16:creationId xmlns:a16="http://schemas.microsoft.com/office/drawing/2014/main" id="{B7E56E9C-7243-1177-5705-31FCA9DBB3F9}"/>
              </a:ext>
            </a:extLst>
          </p:cNvPr>
          <p:cNvSpPr/>
          <p:nvPr/>
        </p:nvSpPr>
        <p:spPr>
          <a:xfrm>
            <a:off x="295066" y="3273877"/>
            <a:ext cx="6330176" cy="3584123"/>
          </a:xfrm>
          <a:prstGeom prst="rect">
            <a:avLst/>
          </a:prstGeom>
        </p:spPr>
        <p:txBody>
          <a:bodyPr wrap="square">
            <a:spAutoFit/>
          </a:bodyPr>
          <a:lstStyle/>
          <a:p>
            <a:pPr>
              <a:lnSpc>
                <a:spcPct val="90000"/>
              </a:lnSpc>
            </a:pPr>
            <a:r>
              <a:rPr lang="en-US" dirty="0"/>
              <a:t>Right to refuse unsafe work:</a:t>
            </a:r>
          </a:p>
          <a:p>
            <a:pPr>
              <a:lnSpc>
                <a:spcPct val="90000"/>
              </a:lnSpc>
            </a:pPr>
            <a:endParaRPr lang="en-US" dirty="0"/>
          </a:p>
          <a:p>
            <a:pPr marL="342900" indent="-342900">
              <a:lnSpc>
                <a:spcPct val="90000"/>
              </a:lnSpc>
              <a:buFont typeface="Arial" panose="020B0604020202020204" pitchFamily="34" charset="0"/>
              <a:buChar char="•"/>
            </a:pPr>
            <a:r>
              <a:rPr lang="en-US" dirty="0"/>
              <a:t>Worker feels work is unsafe</a:t>
            </a:r>
          </a:p>
          <a:p>
            <a:pPr marL="800100" lvl="1" indent="-342900">
              <a:lnSpc>
                <a:spcPct val="90000"/>
              </a:lnSpc>
              <a:buFont typeface="Wingdings" panose="05000000000000000000" pitchFamily="2" charset="2"/>
              <a:buChar char="Ø"/>
            </a:pPr>
            <a:r>
              <a:rPr lang="en-US" dirty="0"/>
              <a:t>Contacts supervisor</a:t>
            </a:r>
          </a:p>
          <a:p>
            <a:pPr marL="342900" indent="-342900">
              <a:lnSpc>
                <a:spcPct val="90000"/>
              </a:lnSpc>
              <a:buFont typeface="Arial" panose="020B0604020202020204" pitchFamily="34" charset="0"/>
              <a:buChar char="•"/>
            </a:pPr>
            <a:r>
              <a:rPr lang="en-US" dirty="0"/>
              <a:t>Supervisor and Worker review work to be done:</a:t>
            </a:r>
          </a:p>
          <a:p>
            <a:pPr marL="800100" lvl="1" indent="-342900">
              <a:lnSpc>
                <a:spcPct val="90000"/>
              </a:lnSpc>
              <a:buFont typeface="Wingdings" panose="05000000000000000000" pitchFamily="2" charset="2"/>
              <a:buChar char="Ø"/>
            </a:pPr>
            <a:r>
              <a:rPr lang="en-US" dirty="0"/>
              <a:t>Supervisor agrees work is stopped until hazards controlled</a:t>
            </a:r>
          </a:p>
          <a:p>
            <a:pPr marL="342900" indent="-342900">
              <a:lnSpc>
                <a:spcPct val="90000"/>
              </a:lnSpc>
              <a:buFont typeface="Arial" panose="020B0604020202020204" pitchFamily="34" charset="0"/>
              <a:buChar char="•"/>
            </a:pPr>
            <a:r>
              <a:rPr lang="en-US" dirty="0"/>
              <a:t>Supervisor disagrees</a:t>
            </a:r>
          </a:p>
          <a:p>
            <a:pPr marL="800100" lvl="1" indent="-342900">
              <a:lnSpc>
                <a:spcPct val="90000"/>
              </a:lnSpc>
              <a:buFont typeface="Wingdings" panose="05000000000000000000" pitchFamily="2" charset="2"/>
              <a:buChar char="Ø"/>
            </a:pPr>
            <a:r>
              <a:rPr lang="en-US" dirty="0"/>
              <a:t>Third Party brought in to assess work</a:t>
            </a:r>
          </a:p>
          <a:p>
            <a:pPr marL="342900" indent="-342900">
              <a:lnSpc>
                <a:spcPct val="90000"/>
              </a:lnSpc>
              <a:buFont typeface="Arial" panose="020B0604020202020204" pitchFamily="34" charset="0"/>
              <a:buChar char="•"/>
            </a:pPr>
            <a:r>
              <a:rPr lang="en-US" dirty="0"/>
              <a:t>If Third party agrees with worker work stopped until hazards are controlled</a:t>
            </a:r>
          </a:p>
          <a:p>
            <a:pPr marL="342900" indent="-342900">
              <a:lnSpc>
                <a:spcPct val="90000"/>
              </a:lnSpc>
              <a:buFont typeface="Arial" panose="020B0604020202020204" pitchFamily="34" charset="0"/>
              <a:buChar char="•"/>
            </a:pPr>
            <a:r>
              <a:rPr lang="en-US" dirty="0"/>
              <a:t>If Third party agrees with supervisor, the Worker must be given a written statement addressing his/her concerns as to why the job is safe</a:t>
            </a:r>
          </a:p>
        </p:txBody>
      </p:sp>
      <p:pic>
        <p:nvPicPr>
          <p:cNvPr id="5" name="Picture 4">
            <a:extLst>
              <a:ext uri="{FF2B5EF4-FFF2-40B4-BE49-F238E27FC236}">
                <a16:creationId xmlns:a16="http://schemas.microsoft.com/office/drawing/2014/main" id="{AA1B0082-5767-4402-3393-E0AEEFEEEEEB}"/>
              </a:ext>
            </a:extLst>
          </p:cNvPr>
          <p:cNvPicPr>
            <a:picLocks noChangeAspect="1" noChangeArrowheads="1"/>
          </p:cNvPicPr>
          <p:nvPr/>
        </p:nvPicPr>
        <p:blipFill>
          <a:blip r:embed="rId2"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7026757"/>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screen">
            <a:extLst>
              <a:ext uri="{28A0092B-C50C-407E-A947-70E740481C1C}">
                <a14:useLocalDpi xmlns:a14="http://schemas.microsoft.com/office/drawing/2010/main"/>
              </a:ext>
            </a:extLst>
          </a:blip>
          <a:stretch>
            <a:fillRect/>
          </a:stretch>
        </p:blipFill>
        <p:spPr>
          <a:xfrm>
            <a:off x="2871584" y="473365"/>
            <a:ext cx="6495011" cy="645620"/>
          </a:xfrm>
          <a:prstGeom prst="rect">
            <a:avLst/>
          </a:prstGeom>
        </p:spPr>
      </p:pic>
      <p:sp>
        <p:nvSpPr>
          <p:cNvPr id="3" name="object 3"/>
          <p:cNvSpPr txBox="1"/>
          <p:nvPr/>
        </p:nvSpPr>
        <p:spPr>
          <a:xfrm>
            <a:off x="1500881" y="3011978"/>
            <a:ext cx="2529224" cy="2581622"/>
          </a:xfrm>
          <a:prstGeom prst="rect">
            <a:avLst/>
          </a:prstGeom>
        </p:spPr>
        <p:txBody>
          <a:bodyPr vert="horz" wrap="square" lIns="0" tIns="20782" rIns="0" bIns="0" rtlCol="0">
            <a:spAutoFit/>
          </a:bodyPr>
          <a:lstStyle/>
          <a:p>
            <a:pPr marL="417186" indent="-401792">
              <a:spcBef>
                <a:spcPts val="163"/>
              </a:spcBef>
              <a:buFont typeface="Arial"/>
              <a:buChar char="•"/>
              <a:tabLst>
                <a:tab pos="416417" algn="l"/>
                <a:tab pos="417186" algn="l"/>
              </a:tabLst>
            </a:pPr>
            <a:r>
              <a:rPr sz="1758" b="1" spc="12">
                <a:latin typeface="Arial Narrow"/>
                <a:cs typeface="Arial Narrow"/>
              </a:rPr>
              <a:t>Gasoline</a:t>
            </a:r>
            <a:r>
              <a:rPr sz="1758" b="1" spc="-6">
                <a:latin typeface="Arial Narrow"/>
                <a:cs typeface="Arial Narrow"/>
              </a:rPr>
              <a:t> </a:t>
            </a:r>
            <a:r>
              <a:rPr sz="1758" b="1" spc="12">
                <a:latin typeface="Arial Narrow"/>
                <a:cs typeface="Arial Narrow"/>
              </a:rPr>
              <a:t>vapor</a:t>
            </a:r>
            <a:endParaRPr sz="1758">
              <a:latin typeface="Arial Narrow"/>
              <a:cs typeface="Arial Narrow"/>
            </a:endParaRPr>
          </a:p>
          <a:p>
            <a:pPr>
              <a:spcBef>
                <a:spcPts val="55"/>
              </a:spcBef>
              <a:buFont typeface="Arial"/>
              <a:buChar char="•"/>
            </a:pPr>
            <a:endParaRPr sz="1879">
              <a:latin typeface="Arial Narrow"/>
              <a:cs typeface="Arial Narrow"/>
            </a:endParaRPr>
          </a:p>
          <a:p>
            <a:pPr marL="417186" indent="-401792">
              <a:buFont typeface="Arial"/>
              <a:buChar char="•"/>
              <a:tabLst>
                <a:tab pos="416417" algn="l"/>
                <a:tab pos="417186" algn="l"/>
              </a:tabLst>
            </a:pPr>
            <a:r>
              <a:rPr sz="1758" b="1" spc="12">
                <a:latin typeface="Arial Narrow"/>
                <a:cs typeface="Arial Narrow"/>
              </a:rPr>
              <a:t>Carbon</a:t>
            </a:r>
            <a:r>
              <a:rPr sz="1758" b="1" spc="-19">
                <a:latin typeface="Arial Narrow"/>
                <a:cs typeface="Arial Narrow"/>
              </a:rPr>
              <a:t> </a:t>
            </a:r>
            <a:r>
              <a:rPr sz="1758" b="1" spc="12">
                <a:latin typeface="Arial Narrow"/>
                <a:cs typeface="Arial Narrow"/>
              </a:rPr>
              <a:t>Monoxide</a:t>
            </a:r>
            <a:r>
              <a:rPr sz="1758" b="1" spc="-12">
                <a:latin typeface="Arial Narrow"/>
                <a:cs typeface="Arial Narrow"/>
              </a:rPr>
              <a:t> </a:t>
            </a:r>
            <a:r>
              <a:rPr sz="1758" b="1" spc="12">
                <a:latin typeface="Arial Narrow"/>
                <a:cs typeface="Arial Narrow"/>
              </a:rPr>
              <a:t>(CO)</a:t>
            </a:r>
            <a:endParaRPr sz="1758">
              <a:latin typeface="Arial Narrow"/>
              <a:cs typeface="Arial Narrow"/>
            </a:endParaRPr>
          </a:p>
          <a:p>
            <a:pPr>
              <a:spcBef>
                <a:spcPts val="55"/>
              </a:spcBef>
              <a:buFont typeface="Arial"/>
              <a:buChar char="•"/>
            </a:pPr>
            <a:endParaRPr sz="1879">
              <a:latin typeface="Arial Narrow"/>
              <a:cs typeface="Arial Narrow"/>
            </a:endParaRPr>
          </a:p>
          <a:p>
            <a:pPr marL="417186" indent="-401792">
              <a:buFont typeface="Arial"/>
              <a:buChar char="•"/>
              <a:tabLst>
                <a:tab pos="416417" algn="l"/>
                <a:tab pos="417186" algn="l"/>
              </a:tabLst>
            </a:pPr>
            <a:r>
              <a:rPr sz="1758" b="1" spc="19">
                <a:latin typeface="Arial Narrow"/>
                <a:cs typeface="Arial Narrow"/>
              </a:rPr>
              <a:t>Hydrogen</a:t>
            </a:r>
            <a:r>
              <a:rPr sz="1758" b="1" spc="-24">
                <a:latin typeface="Arial Narrow"/>
                <a:cs typeface="Arial Narrow"/>
              </a:rPr>
              <a:t> </a:t>
            </a:r>
            <a:r>
              <a:rPr sz="1758" b="1" spc="12">
                <a:latin typeface="Arial Narrow"/>
                <a:cs typeface="Arial Narrow"/>
              </a:rPr>
              <a:t>Sulfide</a:t>
            </a:r>
            <a:r>
              <a:rPr sz="1758" b="1" spc="-19">
                <a:latin typeface="Arial Narrow"/>
                <a:cs typeface="Arial Narrow"/>
              </a:rPr>
              <a:t> </a:t>
            </a:r>
            <a:r>
              <a:rPr sz="1758" b="1" spc="19">
                <a:latin typeface="Arial Narrow"/>
                <a:cs typeface="Arial Narrow"/>
              </a:rPr>
              <a:t>(H2S)</a:t>
            </a:r>
            <a:endParaRPr sz="1758">
              <a:latin typeface="Arial Narrow"/>
              <a:cs typeface="Arial Narrow"/>
            </a:endParaRPr>
          </a:p>
          <a:p>
            <a:pPr>
              <a:spcBef>
                <a:spcPts val="55"/>
              </a:spcBef>
              <a:buFont typeface="Arial"/>
              <a:buChar char="•"/>
            </a:pPr>
            <a:endParaRPr sz="1879">
              <a:latin typeface="Arial Narrow"/>
              <a:cs typeface="Arial Narrow"/>
            </a:endParaRPr>
          </a:p>
          <a:p>
            <a:pPr marL="417186" indent="-401792">
              <a:spcBef>
                <a:spcPts val="6"/>
              </a:spcBef>
              <a:buFont typeface="Arial"/>
              <a:buChar char="•"/>
              <a:tabLst>
                <a:tab pos="416417" algn="l"/>
                <a:tab pos="417186" algn="l"/>
              </a:tabLst>
            </a:pPr>
            <a:r>
              <a:rPr sz="1758" b="1" spc="19">
                <a:latin typeface="Arial Narrow"/>
                <a:cs typeface="Arial Narrow"/>
              </a:rPr>
              <a:t>Sulfur</a:t>
            </a:r>
            <a:r>
              <a:rPr sz="1758" b="1" spc="-55">
                <a:latin typeface="Arial Narrow"/>
                <a:cs typeface="Arial Narrow"/>
              </a:rPr>
              <a:t> </a:t>
            </a:r>
            <a:r>
              <a:rPr sz="1758" b="1" spc="19">
                <a:latin typeface="Arial Narrow"/>
                <a:cs typeface="Arial Narrow"/>
              </a:rPr>
              <a:t>dioxide</a:t>
            </a:r>
            <a:r>
              <a:rPr sz="1758" b="1" spc="-55">
                <a:latin typeface="Arial Narrow"/>
                <a:cs typeface="Arial Narrow"/>
              </a:rPr>
              <a:t> </a:t>
            </a:r>
            <a:r>
              <a:rPr sz="1758" b="1" spc="19">
                <a:latin typeface="Arial Narrow"/>
                <a:cs typeface="Arial Narrow"/>
              </a:rPr>
              <a:t>(SO2)</a:t>
            </a:r>
            <a:endParaRPr sz="1758">
              <a:latin typeface="Arial Narrow"/>
              <a:cs typeface="Arial Narrow"/>
            </a:endParaRPr>
          </a:p>
          <a:p>
            <a:pPr>
              <a:spcBef>
                <a:spcPts val="55"/>
              </a:spcBef>
              <a:buFont typeface="Arial"/>
              <a:buChar char="•"/>
            </a:pPr>
            <a:endParaRPr sz="1879">
              <a:latin typeface="Arial Narrow"/>
              <a:cs typeface="Arial Narrow"/>
            </a:endParaRPr>
          </a:p>
          <a:p>
            <a:pPr marL="417186" indent="-401792">
              <a:buFont typeface="Arial"/>
              <a:buChar char="•"/>
              <a:tabLst>
                <a:tab pos="416417" algn="l"/>
                <a:tab pos="417186" algn="l"/>
              </a:tabLst>
            </a:pPr>
            <a:r>
              <a:rPr sz="1758" b="1" spc="19">
                <a:latin typeface="Arial Narrow"/>
                <a:cs typeface="Arial Narrow"/>
              </a:rPr>
              <a:t>Carbon</a:t>
            </a:r>
            <a:r>
              <a:rPr sz="1758" b="1" spc="-42">
                <a:latin typeface="Arial Narrow"/>
                <a:cs typeface="Arial Narrow"/>
              </a:rPr>
              <a:t> </a:t>
            </a:r>
            <a:r>
              <a:rPr sz="1758" b="1" spc="19">
                <a:latin typeface="Arial Narrow"/>
                <a:cs typeface="Arial Narrow"/>
              </a:rPr>
              <a:t>Dioxide</a:t>
            </a:r>
            <a:r>
              <a:rPr sz="1758" b="1" spc="-36">
                <a:latin typeface="Arial Narrow"/>
                <a:cs typeface="Arial Narrow"/>
              </a:rPr>
              <a:t> </a:t>
            </a:r>
            <a:r>
              <a:rPr sz="1758" b="1" spc="12">
                <a:latin typeface="Arial Narrow"/>
                <a:cs typeface="Arial Narrow"/>
              </a:rPr>
              <a:t>(CO2)</a:t>
            </a:r>
            <a:endParaRPr sz="1758">
              <a:latin typeface="Arial Narrow"/>
              <a:cs typeface="Arial Narrow"/>
            </a:endParaRPr>
          </a:p>
        </p:txBody>
      </p:sp>
      <p:sp>
        <p:nvSpPr>
          <p:cNvPr id="4" name="object 4"/>
          <p:cNvSpPr txBox="1"/>
          <p:nvPr/>
        </p:nvSpPr>
        <p:spPr>
          <a:xfrm>
            <a:off x="1537220" y="1888758"/>
            <a:ext cx="3453630" cy="851212"/>
          </a:xfrm>
          <a:prstGeom prst="rect">
            <a:avLst/>
          </a:prstGeom>
        </p:spPr>
        <p:txBody>
          <a:bodyPr vert="horz" wrap="square" lIns="0" tIns="20782" rIns="0" bIns="0" rtlCol="0">
            <a:spAutoFit/>
          </a:bodyPr>
          <a:lstStyle/>
          <a:p>
            <a:pPr marL="417186" indent="-401792">
              <a:spcBef>
                <a:spcPts val="163"/>
              </a:spcBef>
              <a:buFont typeface="Arial"/>
              <a:buChar char="•"/>
              <a:tabLst>
                <a:tab pos="416417" algn="l"/>
                <a:tab pos="417186" algn="l"/>
                <a:tab pos="3357506" algn="l"/>
              </a:tabLst>
            </a:pPr>
            <a:r>
              <a:rPr sz="1758" b="1" spc="12">
                <a:latin typeface="Arial Narrow"/>
                <a:cs typeface="Arial Narrow"/>
              </a:rPr>
              <a:t>Methan</a:t>
            </a:r>
            <a:r>
              <a:rPr sz="1758" b="1" spc="19">
                <a:latin typeface="Arial Narrow"/>
                <a:cs typeface="Arial Narrow"/>
              </a:rPr>
              <a:t>e</a:t>
            </a:r>
            <a:r>
              <a:rPr sz="1758" b="1">
                <a:latin typeface="Arial Narrow"/>
                <a:cs typeface="Arial Narrow"/>
              </a:rPr>
              <a:t>	</a:t>
            </a:r>
            <a:r>
              <a:rPr sz="1758" spc="12">
                <a:latin typeface="Arial"/>
                <a:cs typeface="Arial"/>
              </a:rPr>
              <a:t>•</a:t>
            </a:r>
            <a:endParaRPr sz="1758">
              <a:latin typeface="Arial"/>
              <a:cs typeface="Arial"/>
            </a:endParaRPr>
          </a:p>
          <a:p>
            <a:pPr>
              <a:spcBef>
                <a:spcPts val="49"/>
              </a:spcBef>
              <a:buFont typeface="Arial"/>
              <a:buChar char="•"/>
            </a:pPr>
            <a:endParaRPr sz="1879">
              <a:latin typeface="Arial"/>
              <a:cs typeface="Arial"/>
            </a:endParaRPr>
          </a:p>
          <a:p>
            <a:pPr marL="417186" indent="-401792">
              <a:spcBef>
                <a:spcPts val="6"/>
              </a:spcBef>
              <a:buFont typeface="Arial"/>
              <a:buChar char="•"/>
              <a:tabLst>
                <a:tab pos="416417" algn="l"/>
                <a:tab pos="417186" algn="l"/>
              </a:tabLst>
            </a:pPr>
            <a:r>
              <a:rPr sz="1758" b="1" spc="24">
                <a:latin typeface="Arial Narrow"/>
                <a:cs typeface="Arial Narrow"/>
              </a:rPr>
              <a:t>LPG</a:t>
            </a:r>
            <a:endParaRPr sz="1758">
              <a:latin typeface="Arial Narrow"/>
              <a:cs typeface="Arial Narrow"/>
            </a:endParaRPr>
          </a:p>
        </p:txBody>
      </p:sp>
      <p:sp>
        <p:nvSpPr>
          <p:cNvPr id="5" name="object 5"/>
          <p:cNvSpPr txBox="1"/>
          <p:nvPr/>
        </p:nvSpPr>
        <p:spPr>
          <a:xfrm>
            <a:off x="5087471" y="1912299"/>
            <a:ext cx="2918691" cy="1099679"/>
          </a:xfrm>
          <a:prstGeom prst="rect">
            <a:avLst/>
          </a:prstGeom>
        </p:spPr>
        <p:txBody>
          <a:bodyPr vert="horz" wrap="square" lIns="0" tIns="14624" rIns="0" bIns="0" rtlCol="0">
            <a:spAutoFit/>
          </a:bodyPr>
          <a:lstStyle/>
          <a:p>
            <a:pPr marL="15394" marR="6157">
              <a:lnSpc>
                <a:spcPct val="102400"/>
              </a:lnSpc>
              <a:spcBef>
                <a:spcPts val="116"/>
              </a:spcBef>
            </a:pPr>
            <a:r>
              <a:rPr sz="1758" b="1" spc="19">
                <a:latin typeface="Arial Narrow"/>
                <a:cs typeface="Arial Narrow"/>
              </a:rPr>
              <a:t>When </a:t>
            </a:r>
            <a:r>
              <a:rPr sz="1758" b="1" spc="12">
                <a:latin typeface="Arial Narrow"/>
                <a:cs typeface="Arial Narrow"/>
              </a:rPr>
              <a:t>flammable or toxic vapors </a:t>
            </a:r>
            <a:r>
              <a:rPr sz="1758" b="1" spc="-388">
                <a:latin typeface="Arial Narrow"/>
                <a:cs typeface="Arial Narrow"/>
              </a:rPr>
              <a:t> </a:t>
            </a:r>
            <a:r>
              <a:rPr sz="1758" b="1" spc="12">
                <a:latin typeface="Arial Narrow"/>
                <a:cs typeface="Arial Narrow"/>
              </a:rPr>
              <a:t>are present special precautions </a:t>
            </a:r>
            <a:r>
              <a:rPr sz="1758" b="1" spc="19">
                <a:latin typeface="Arial Narrow"/>
                <a:cs typeface="Arial Narrow"/>
              </a:rPr>
              <a:t> </a:t>
            </a:r>
            <a:r>
              <a:rPr sz="1758" b="1" spc="12">
                <a:latin typeface="Arial Narrow"/>
                <a:cs typeface="Arial Narrow"/>
              </a:rPr>
              <a:t>should </a:t>
            </a:r>
            <a:r>
              <a:rPr sz="1758" b="1" spc="19">
                <a:latin typeface="Arial Narrow"/>
                <a:cs typeface="Arial Narrow"/>
              </a:rPr>
              <a:t>be </a:t>
            </a:r>
            <a:r>
              <a:rPr sz="1758" b="1" spc="12">
                <a:latin typeface="Arial Narrow"/>
                <a:cs typeface="Arial Narrow"/>
              </a:rPr>
              <a:t>taken to ensure the </a:t>
            </a:r>
            <a:r>
              <a:rPr sz="1758" b="1" spc="19">
                <a:latin typeface="Arial Narrow"/>
                <a:cs typeface="Arial Narrow"/>
              </a:rPr>
              <a:t> </a:t>
            </a:r>
            <a:r>
              <a:rPr sz="1758" b="1" spc="12">
                <a:latin typeface="Arial Narrow"/>
                <a:cs typeface="Arial Narrow"/>
              </a:rPr>
              <a:t>atmosphere</a:t>
            </a:r>
            <a:r>
              <a:rPr sz="1758" b="1">
                <a:latin typeface="Arial Narrow"/>
                <a:cs typeface="Arial Narrow"/>
              </a:rPr>
              <a:t> </a:t>
            </a:r>
            <a:r>
              <a:rPr sz="1758" b="1" spc="12">
                <a:latin typeface="Arial Narrow"/>
                <a:cs typeface="Arial Narrow"/>
              </a:rPr>
              <a:t>is</a:t>
            </a:r>
            <a:r>
              <a:rPr sz="1758" b="1">
                <a:latin typeface="Arial Narrow"/>
                <a:cs typeface="Arial Narrow"/>
              </a:rPr>
              <a:t> </a:t>
            </a:r>
            <a:r>
              <a:rPr sz="1758" b="1" spc="12">
                <a:latin typeface="Arial Narrow"/>
                <a:cs typeface="Arial Narrow"/>
              </a:rPr>
              <a:t>safe</a:t>
            </a:r>
            <a:r>
              <a:rPr sz="1758" b="1" spc="6">
                <a:latin typeface="Arial Narrow"/>
                <a:cs typeface="Arial Narrow"/>
              </a:rPr>
              <a:t> </a:t>
            </a:r>
            <a:r>
              <a:rPr sz="1758" b="1" spc="12">
                <a:latin typeface="Arial Narrow"/>
                <a:cs typeface="Arial Narrow"/>
              </a:rPr>
              <a:t>to</a:t>
            </a:r>
            <a:r>
              <a:rPr sz="1758" b="1">
                <a:latin typeface="Arial Narrow"/>
                <a:cs typeface="Arial Narrow"/>
              </a:rPr>
              <a:t> </a:t>
            </a:r>
            <a:r>
              <a:rPr sz="1758" b="1" spc="-6">
                <a:latin typeface="Arial Narrow"/>
                <a:cs typeface="Arial Narrow"/>
              </a:rPr>
              <a:t>enter.</a:t>
            </a:r>
            <a:endParaRPr sz="1758">
              <a:latin typeface="Arial Narrow"/>
              <a:cs typeface="Arial Narrow"/>
            </a:endParaRPr>
          </a:p>
        </p:txBody>
      </p:sp>
      <p:sp>
        <p:nvSpPr>
          <p:cNvPr id="6" name="object 6"/>
          <p:cNvSpPr txBox="1"/>
          <p:nvPr/>
        </p:nvSpPr>
        <p:spPr>
          <a:xfrm>
            <a:off x="4869262" y="3116638"/>
            <a:ext cx="3355109" cy="1099679"/>
          </a:xfrm>
          <a:prstGeom prst="rect">
            <a:avLst/>
          </a:prstGeom>
        </p:spPr>
        <p:txBody>
          <a:bodyPr vert="horz" wrap="square" lIns="0" tIns="14624" rIns="0" bIns="0" rtlCol="0">
            <a:spAutoFit/>
          </a:bodyPr>
          <a:lstStyle/>
          <a:p>
            <a:pPr marL="416417" marR="6157" indent="-401792">
              <a:lnSpc>
                <a:spcPct val="102400"/>
              </a:lnSpc>
              <a:spcBef>
                <a:spcPts val="116"/>
              </a:spcBef>
              <a:buFont typeface="Arial"/>
              <a:buChar char="•"/>
              <a:tabLst>
                <a:tab pos="416417" algn="l"/>
                <a:tab pos="417186" algn="l"/>
              </a:tabLst>
            </a:pPr>
            <a:r>
              <a:rPr sz="1758" b="1" spc="19">
                <a:latin typeface="Arial Narrow"/>
                <a:cs typeface="Arial Narrow"/>
              </a:rPr>
              <a:t>Use </a:t>
            </a:r>
            <a:r>
              <a:rPr sz="1758" b="1" spc="12">
                <a:latin typeface="Arial Narrow"/>
                <a:cs typeface="Arial Narrow"/>
              </a:rPr>
              <a:t>of </a:t>
            </a:r>
            <a:r>
              <a:rPr sz="1758" b="1" spc="19">
                <a:latin typeface="Arial Narrow"/>
                <a:cs typeface="Arial Narrow"/>
              </a:rPr>
              <a:t>a </a:t>
            </a:r>
            <a:r>
              <a:rPr sz="1758" b="1" spc="12">
                <a:latin typeface="Arial Narrow"/>
                <a:cs typeface="Arial Narrow"/>
              </a:rPr>
              <a:t>blower or </a:t>
            </a:r>
            <a:r>
              <a:rPr sz="1758" b="1" spc="19">
                <a:latin typeface="Arial Narrow"/>
                <a:cs typeface="Arial Narrow"/>
              </a:rPr>
              <a:t>an </a:t>
            </a:r>
            <a:r>
              <a:rPr sz="1758" b="1" spc="12">
                <a:latin typeface="Arial Narrow"/>
                <a:cs typeface="Arial Narrow"/>
              </a:rPr>
              <a:t>eductor to </a:t>
            </a:r>
            <a:r>
              <a:rPr sz="1758" b="1" spc="19">
                <a:latin typeface="Arial Narrow"/>
                <a:cs typeface="Arial Narrow"/>
              </a:rPr>
              <a:t> </a:t>
            </a:r>
            <a:r>
              <a:rPr sz="1758" b="1" spc="12">
                <a:latin typeface="Arial Narrow"/>
                <a:cs typeface="Arial Narrow"/>
              </a:rPr>
              <a:t>purge the excavations </a:t>
            </a:r>
            <a:r>
              <a:rPr sz="1758" b="1" spc="19">
                <a:latin typeface="Arial Narrow"/>
                <a:cs typeface="Arial Narrow"/>
              </a:rPr>
              <a:t> </a:t>
            </a:r>
            <a:r>
              <a:rPr sz="1758" b="1" spc="12">
                <a:latin typeface="Arial Narrow"/>
                <a:cs typeface="Arial Narrow"/>
              </a:rPr>
              <a:t>atmosphere </a:t>
            </a:r>
            <a:r>
              <a:rPr sz="1758" b="1" spc="19">
                <a:latin typeface="Arial Narrow"/>
                <a:cs typeface="Arial Narrow"/>
              </a:rPr>
              <a:t>and </a:t>
            </a:r>
            <a:r>
              <a:rPr sz="1758" b="1" spc="12">
                <a:latin typeface="Arial Narrow"/>
                <a:cs typeface="Arial Narrow"/>
              </a:rPr>
              <a:t>ensure </a:t>
            </a:r>
            <a:r>
              <a:rPr sz="1758" b="1" spc="6">
                <a:latin typeface="Arial Narrow"/>
                <a:cs typeface="Arial Narrow"/>
              </a:rPr>
              <a:t>it </a:t>
            </a:r>
            <a:r>
              <a:rPr sz="1758" b="1" spc="12">
                <a:latin typeface="Arial Narrow"/>
                <a:cs typeface="Arial Narrow"/>
              </a:rPr>
              <a:t>is safe </a:t>
            </a:r>
            <a:r>
              <a:rPr sz="1758" b="1" spc="-388">
                <a:latin typeface="Arial Narrow"/>
                <a:cs typeface="Arial Narrow"/>
              </a:rPr>
              <a:t> </a:t>
            </a:r>
            <a:r>
              <a:rPr sz="1758" b="1" spc="12">
                <a:latin typeface="Arial Narrow"/>
                <a:cs typeface="Arial Narrow"/>
              </a:rPr>
              <a:t>to</a:t>
            </a:r>
            <a:r>
              <a:rPr sz="1758" b="1" spc="-12">
                <a:latin typeface="Arial Narrow"/>
                <a:cs typeface="Arial Narrow"/>
              </a:rPr>
              <a:t> </a:t>
            </a:r>
            <a:r>
              <a:rPr sz="1758" b="1" spc="12">
                <a:latin typeface="Arial Narrow"/>
                <a:cs typeface="Arial Narrow"/>
              </a:rPr>
              <a:t>enter </a:t>
            </a:r>
            <a:r>
              <a:rPr sz="1758" b="1" spc="19">
                <a:latin typeface="Arial Narrow"/>
                <a:cs typeface="Arial Narrow"/>
              </a:rPr>
              <a:t>may</a:t>
            </a:r>
            <a:r>
              <a:rPr sz="1758" b="1" spc="6">
                <a:latin typeface="Arial Narrow"/>
                <a:cs typeface="Arial Narrow"/>
              </a:rPr>
              <a:t> </a:t>
            </a:r>
            <a:r>
              <a:rPr sz="1758" b="1" spc="19">
                <a:latin typeface="Arial Narrow"/>
                <a:cs typeface="Arial Narrow"/>
              </a:rPr>
              <a:t>be</a:t>
            </a:r>
            <a:r>
              <a:rPr sz="1758" b="1" spc="12">
                <a:latin typeface="Arial Narrow"/>
                <a:cs typeface="Arial Narrow"/>
              </a:rPr>
              <a:t> </a:t>
            </a:r>
            <a:r>
              <a:rPr sz="1758" b="1" spc="6">
                <a:latin typeface="Arial Narrow"/>
                <a:cs typeface="Arial Narrow"/>
              </a:rPr>
              <a:t>required.</a:t>
            </a:r>
            <a:endParaRPr sz="1758">
              <a:latin typeface="Arial Narrow"/>
              <a:cs typeface="Arial Narrow"/>
            </a:endParaRPr>
          </a:p>
        </p:txBody>
      </p:sp>
      <p:sp>
        <p:nvSpPr>
          <p:cNvPr id="7" name="object 7"/>
          <p:cNvSpPr txBox="1"/>
          <p:nvPr/>
        </p:nvSpPr>
        <p:spPr>
          <a:xfrm>
            <a:off x="4869261" y="4583316"/>
            <a:ext cx="3370503" cy="547861"/>
          </a:xfrm>
          <a:prstGeom prst="rect">
            <a:avLst/>
          </a:prstGeom>
        </p:spPr>
        <p:txBody>
          <a:bodyPr vert="horz" wrap="square" lIns="0" tIns="14624" rIns="0" bIns="0" rtlCol="0">
            <a:spAutoFit/>
          </a:bodyPr>
          <a:lstStyle/>
          <a:p>
            <a:pPr marL="416417" marR="6157" indent="-401792">
              <a:lnSpc>
                <a:spcPct val="102400"/>
              </a:lnSpc>
              <a:spcBef>
                <a:spcPts val="116"/>
              </a:spcBef>
              <a:buFont typeface="Arial"/>
              <a:buChar char="•"/>
              <a:tabLst>
                <a:tab pos="416417" algn="l"/>
                <a:tab pos="417186" algn="l"/>
              </a:tabLst>
            </a:pPr>
            <a:r>
              <a:rPr sz="1758" b="1" spc="12">
                <a:latin typeface="Arial Narrow"/>
                <a:cs typeface="Arial Narrow"/>
              </a:rPr>
              <a:t>Motorized</a:t>
            </a:r>
            <a:r>
              <a:rPr sz="1758" b="1" spc="-24">
                <a:latin typeface="Arial Narrow"/>
                <a:cs typeface="Arial Narrow"/>
              </a:rPr>
              <a:t> </a:t>
            </a:r>
            <a:r>
              <a:rPr sz="1758" b="1" spc="19">
                <a:latin typeface="Arial Narrow"/>
                <a:cs typeface="Arial Narrow"/>
              </a:rPr>
              <a:t>Blowers</a:t>
            </a:r>
            <a:r>
              <a:rPr sz="1758" b="1">
                <a:latin typeface="Arial Narrow"/>
                <a:cs typeface="Arial Narrow"/>
              </a:rPr>
              <a:t> </a:t>
            </a:r>
            <a:r>
              <a:rPr sz="1758" b="1" spc="12">
                <a:latin typeface="Arial Narrow"/>
                <a:cs typeface="Arial Narrow"/>
              </a:rPr>
              <a:t>must</a:t>
            </a:r>
            <a:r>
              <a:rPr sz="1758" b="1" spc="-6">
                <a:latin typeface="Arial Narrow"/>
                <a:cs typeface="Arial Narrow"/>
              </a:rPr>
              <a:t> </a:t>
            </a:r>
            <a:r>
              <a:rPr sz="1758" b="1" spc="19">
                <a:latin typeface="Arial Narrow"/>
                <a:cs typeface="Arial Narrow"/>
              </a:rPr>
              <a:t>be</a:t>
            </a:r>
            <a:r>
              <a:rPr sz="1758" b="1">
                <a:latin typeface="Arial Narrow"/>
                <a:cs typeface="Arial Narrow"/>
              </a:rPr>
              <a:t> </a:t>
            </a:r>
            <a:r>
              <a:rPr sz="1758" b="1" spc="12">
                <a:latin typeface="Arial Narrow"/>
                <a:cs typeface="Arial Narrow"/>
              </a:rPr>
              <a:t>of</a:t>
            </a:r>
            <a:r>
              <a:rPr sz="1758" b="1">
                <a:latin typeface="Arial Narrow"/>
                <a:cs typeface="Arial Narrow"/>
              </a:rPr>
              <a:t> </a:t>
            </a:r>
            <a:r>
              <a:rPr sz="1758" b="1" spc="12">
                <a:latin typeface="Arial Narrow"/>
                <a:cs typeface="Arial Narrow"/>
              </a:rPr>
              <a:t>an </a:t>
            </a:r>
            <a:r>
              <a:rPr sz="1758" b="1" spc="-388">
                <a:latin typeface="Arial Narrow"/>
                <a:cs typeface="Arial Narrow"/>
              </a:rPr>
              <a:t> </a:t>
            </a:r>
            <a:r>
              <a:rPr sz="1758" b="1" spc="12">
                <a:latin typeface="Arial Narrow"/>
                <a:cs typeface="Arial Narrow"/>
              </a:rPr>
              <a:t>explosion</a:t>
            </a:r>
            <a:r>
              <a:rPr sz="1758" b="1" spc="-6">
                <a:latin typeface="Arial Narrow"/>
                <a:cs typeface="Arial Narrow"/>
              </a:rPr>
              <a:t> </a:t>
            </a:r>
            <a:r>
              <a:rPr sz="1758" b="1" spc="12">
                <a:latin typeface="Arial Narrow"/>
                <a:cs typeface="Arial Narrow"/>
              </a:rPr>
              <a:t>proof</a:t>
            </a:r>
            <a:r>
              <a:rPr sz="1758" b="1">
                <a:latin typeface="Arial Narrow"/>
                <a:cs typeface="Arial Narrow"/>
              </a:rPr>
              <a:t> </a:t>
            </a:r>
            <a:r>
              <a:rPr sz="1758" b="1" spc="6">
                <a:latin typeface="Arial Narrow"/>
                <a:cs typeface="Arial Narrow"/>
              </a:rPr>
              <a:t>type.</a:t>
            </a:r>
            <a:endParaRPr sz="1758">
              <a:latin typeface="Arial Narrow"/>
              <a:cs typeface="Arial Narrow"/>
            </a:endParaRPr>
          </a:p>
        </p:txBody>
      </p:sp>
      <p:sp>
        <p:nvSpPr>
          <p:cNvPr id="8" name="object 8"/>
          <p:cNvSpPr txBox="1"/>
          <p:nvPr/>
        </p:nvSpPr>
        <p:spPr>
          <a:xfrm>
            <a:off x="1537221" y="1336450"/>
            <a:ext cx="8642157" cy="291508"/>
          </a:xfrm>
          <a:prstGeom prst="rect">
            <a:avLst/>
          </a:prstGeom>
        </p:spPr>
        <p:txBody>
          <a:bodyPr vert="horz" wrap="square" lIns="0" tIns="20782" rIns="0" bIns="0" rtlCol="0">
            <a:spAutoFit/>
          </a:bodyPr>
          <a:lstStyle/>
          <a:p>
            <a:pPr marL="15394">
              <a:spcBef>
                <a:spcPts val="163"/>
              </a:spcBef>
            </a:pPr>
            <a:r>
              <a:rPr sz="1758" b="1" spc="19">
                <a:latin typeface="Arial Narrow"/>
                <a:cs typeface="Arial Narrow"/>
              </a:rPr>
              <a:t>There</a:t>
            </a:r>
            <a:r>
              <a:rPr sz="1758" b="1" spc="12">
                <a:latin typeface="Arial Narrow"/>
                <a:cs typeface="Arial Narrow"/>
              </a:rPr>
              <a:t> </a:t>
            </a:r>
            <a:r>
              <a:rPr sz="1758" b="1" spc="19">
                <a:latin typeface="Arial Narrow"/>
                <a:cs typeface="Arial Narrow"/>
              </a:rPr>
              <a:t>are </a:t>
            </a:r>
            <a:r>
              <a:rPr sz="1758" b="1" spc="12">
                <a:latin typeface="Arial Narrow"/>
                <a:cs typeface="Arial Narrow"/>
              </a:rPr>
              <a:t>potential</a:t>
            </a:r>
            <a:r>
              <a:rPr sz="1758" b="1" spc="-6">
                <a:latin typeface="Arial Narrow"/>
                <a:cs typeface="Arial Narrow"/>
              </a:rPr>
              <a:t> </a:t>
            </a:r>
            <a:r>
              <a:rPr sz="1758" b="1" spc="12">
                <a:latin typeface="Arial Narrow"/>
                <a:cs typeface="Arial Narrow"/>
              </a:rPr>
              <a:t>for </a:t>
            </a:r>
            <a:r>
              <a:rPr sz="1758" b="1" spc="19">
                <a:latin typeface="Arial Narrow"/>
                <a:cs typeface="Arial Narrow"/>
              </a:rPr>
              <a:t>various flammable</a:t>
            </a:r>
            <a:r>
              <a:rPr sz="1758" b="1">
                <a:latin typeface="Arial Narrow"/>
                <a:cs typeface="Arial Narrow"/>
              </a:rPr>
              <a:t> </a:t>
            </a:r>
            <a:r>
              <a:rPr sz="1758" b="1" spc="19">
                <a:latin typeface="Arial Narrow"/>
                <a:cs typeface="Arial Narrow"/>
              </a:rPr>
              <a:t>or</a:t>
            </a:r>
            <a:r>
              <a:rPr sz="1758" b="1" spc="12">
                <a:latin typeface="Arial Narrow"/>
                <a:cs typeface="Arial Narrow"/>
              </a:rPr>
              <a:t> toxic gases</a:t>
            </a:r>
            <a:r>
              <a:rPr sz="1758" b="1" spc="24">
                <a:latin typeface="Arial Narrow"/>
                <a:cs typeface="Arial Narrow"/>
              </a:rPr>
              <a:t> </a:t>
            </a:r>
            <a:r>
              <a:rPr sz="1758" b="1" spc="12">
                <a:latin typeface="Arial Narrow"/>
                <a:cs typeface="Arial Narrow"/>
              </a:rPr>
              <a:t>to</a:t>
            </a:r>
            <a:r>
              <a:rPr sz="1758" b="1" spc="6">
                <a:latin typeface="Arial Narrow"/>
                <a:cs typeface="Arial Narrow"/>
              </a:rPr>
              <a:t> </a:t>
            </a:r>
            <a:r>
              <a:rPr sz="1758" b="1" spc="19">
                <a:latin typeface="Arial Narrow"/>
                <a:cs typeface="Arial Narrow"/>
              </a:rPr>
              <a:t>be</a:t>
            </a:r>
            <a:r>
              <a:rPr sz="1758" b="1" spc="12">
                <a:latin typeface="Arial Narrow"/>
                <a:cs typeface="Arial Narrow"/>
              </a:rPr>
              <a:t> present in</a:t>
            </a:r>
            <a:r>
              <a:rPr sz="1758" b="1" spc="6">
                <a:latin typeface="Arial Narrow"/>
                <a:cs typeface="Arial Narrow"/>
              </a:rPr>
              <a:t> </a:t>
            </a:r>
            <a:r>
              <a:rPr sz="1758" b="1" spc="19">
                <a:latin typeface="Arial Narrow"/>
                <a:cs typeface="Arial Narrow"/>
              </a:rPr>
              <a:t>an</a:t>
            </a:r>
            <a:r>
              <a:rPr sz="1758" b="1" spc="12">
                <a:latin typeface="Arial Narrow"/>
                <a:cs typeface="Arial Narrow"/>
              </a:rPr>
              <a:t> excavation,</a:t>
            </a:r>
            <a:r>
              <a:rPr sz="1758" b="1" spc="24">
                <a:latin typeface="Arial Narrow"/>
                <a:cs typeface="Arial Narrow"/>
              </a:rPr>
              <a:t> </a:t>
            </a:r>
            <a:r>
              <a:rPr sz="1758" b="1" spc="12">
                <a:latin typeface="Arial Narrow"/>
                <a:cs typeface="Arial Narrow"/>
              </a:rPr>
              <a:t>such</a:t>
            </a:r>
            <a:r>
              <a:rPr sz="1758" b="1" spc="6">
                <a:latin typeface="Arial Narrow"/>
                <a:cs typeface="Arial Narrow"/>
              </a:rPr>
              <a:t> </a:t>
            </a:r>
            <a:r>
              <a:rPr sz="1758" b="1" spc="12">
                <a:latin typeface="Arial Narrow"/>
                <a:cs typeface="Arial Narrow"/>
              </a:rPr>
              <a:t>as:</a:t>
            </a:r>
            <a:endParaRPr sz="1758">
              <a:latin typeface="Arial Narrow"/>
              <a:cs typeface="Arial Narrow"/>
            </a:endParaRPr>
          </a:p>
        </p:txBody>
      </p:sp>
      <p:sp>
        <p:nvSpPr>
          <p:cNvPr id="9" name="TextBox 8">
            <a:extLst>
              <a:ext uri="{FF2B5EF4-FFF2-40B4-BE49-F238E27FC236}">
                <a16:creationId xmlns:a16="http://schemas.microsoft.com/office/drawing/2014/main" id="{D6FCD4FD-CBDA-4E38-22EA-3F2222A808F3}"/>
              </a:ext>
            </a:extLst>
          </p:cNvPr>
          <p:cNvSpPr txBox="1"/>
          <p:nvPr/>
        </p:nvSpPr>
        <p:spPr>
          <a:xfrm>
            <a:off x="2555514" y="6153802"/>
            <a:ext cx="7127149" cy="461665"/>
          </a:xfrm>
          <a:prstGeom prst="rect">
            <a:avLst/>
          </a:prstGeom>
          <a:noFill/>
        </p:spPr>
        <p:txBody>
          <a:bodyPr wrap="square" rtlCol="0">
            <a:spAutoFit/>
          </a:bodyPr>
          <a:lstStyle/>
          <a:p>
            <a:pPr algn="ctr"/>
            <a:r>
              <a:rPr lang="en-US" sz="2400" b="1">
                <a:latin typeface="Aptos" panose="020B0004020202020204" pitchFamily="34" charset="0"/>
              </a:rPr>
              <a:t>Excavation and Trenching Training</a:t>
            </a:r>
          </a:p>
        </p:txBody>
      </p:sp>
      <p:pic>
        <p:nvPicPr>
          <p:cNvPr id="10" name="Picture 9">
            <a:extLst>
              <a:ext uri="{FF2B5EF4-FFF2-40B4-BE49-F238E27FC236}">
                <a16:creationId xmlns:a16="http://schemas.microsoft.com/office/drawing/2014/main" id="{A172C2E8-42D5-05C0-12CC-BAA872B25B8C}"/>
              </a:ext>
            </a:extLst>
          </p:cNvPr>
          <p:cNvPicPr>
            <a:picLocks noChangeAspect="1" noChangeArrowheads="1"/>
          </p:cNvPicPr>
          <p:nvPr/>
        </p:nvPicPr>
        <p:blipFill>
          <a:blip r:embed="rId3"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880353"/>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screen">
            <a:extLst>
              <a:ext uri="{28A0092B-C50C-407E-A947-70E740481C1C}">
                <a14:useLocalDpi xmlns:a14="http://schemas.microsoft.com/office/drawing/2010/main"/>
              </a:ext>
            </a:extLst>
          </a:blip>
          <a:stretch>
            <a:fillRect/>
          </a:stretch>
        </p:blipFill>
        <p:spPr>
          <a:xfrm>
            <a:off x="2007337" y="273126"/>
            <a:ext cx="9839497" cy="645620"/>
          </a:xfrm>
          <a:prstGeom prst="rect">
            <a:avLst/>
          </a:prstGeom>
        </p:spPr>
      </p:pic>
      <p:sp>
        <p:nvSpPr>
          <p:cNvPr id="3" name="object 3"/>
          <p:cNvSpPr txBox="1"/>
          <p:nvPr/>
        </p:nvSpPr>
        <p:spPr>
          <a:xfrm>
            <a:off x="6432177" y="1226341"/>
            <a:ext cx="5287819" cy="4413126"/>
          </a:xfrm>
          <a:prstGeom prst="rect">
            <a:avLst/>
          </a:prstGeom>
        </p:spPr>
        <p:txBody>
          <a:bodyPr vert="horz" wrap="square" lIns="0" tIns="18473" rIns="0" bIns="0" rtlCol="0">
            <a:spAutoFit/>
          </a:bodyPr>
          <a:lstStyle/>
          <a:p>
            <a:pPr marL="15394">
              <a:spcBef>
                <a:spcPts val="146"/>
              </a:spcBef>
            </a:pPr>
            <a:r>
              <a:rPr sz="1576" b="1" spc="6">
                <a:latin typeface="Arial Narrow"/>
                <a:cs typeface="Arial Narrow"/>
              </a:rPr>
              <a:t>By</a:t>
            </a:r>
            <a:r>
              <a:rPr sz="1576" b="1" spc="-12">
                <a:latin typeface="Arial Narrow"/>
                <a:cs typeface="Arial Narrow"/>
              </a:rPr>
              <a:t> </a:t>
            </a:r>
            <a:r>
              <a:rPr sz="1576" b="1">
                <a:latin typeface="Arial Narrow"/>
                <a:cs typeface="Arial Narrow"/>
              </a:rPr>
              <a:t>definition,</a:t>
            </a:r>
            <a:r>
              <a:rPr sz="1576" b="1" spc="-6">
                <a:latin typeface="Arial Narrow"/>
                <a:cs typeface="Arial Narrow"/>
              </a:rPr>
              <a:t> </a:t>
            </a:r>
            <a:r>
              <a:rPr sz="1576" b="1" spc="6">
                <a:latin typeface="Arial Narrow"/>
                <a:cs typeface="Arial Narrow"/>
              </a:rPr>
              <a:t>a</a:t>
            </a:r>
            <a:r>
              <a:rPr sz="1576" b="1" spc="-6">
                <a:latin typeface="Arial Narrow"/>
                <a:cs typeface="Arial Narrow"/>
              </a:rPr>
              <a:t> </a:t>
            </a:r>
            <a:r>
              <a:rPr sz="1576" b="1">
                <a:latin typeface="Arial Narrow"/>
                <a:cs typeface="Arial Narrow"/>
              </a:rPr>
              <a:t>confined</a:t>
            </a:r>
            <a:r>
              <a:rPr sz="1576" b="1" spc="-6">
                <a:latin typeface="Arial Narrow"/>
                <a:cs typeface="Arial Narrow"/>
              </a:rPr>
              <a:t> </a:t>
            </a:r>
            <a:r>
              <a:rPr sz="1576" b="1" spc="6">
                <a:latin typeface="Arial Narrow"/>
                <a:cs typeface="Arial Narrow"/>
              </a:rPr>
              <a:t>space</a:t>
            </a:r>
            <a:r>
              <a:rPr sz="1576" b="1" spc="-6">
                <a:latin typeface="Arial Narrow"/>
                <a:cs typeface="Arial Narrow"/>
              </a:rPr>
              <a:t> </a:t>
            </a:r>
            <a:r>
              <a:rPr sz="1576" b="1" spc="6">
                <a:latin typeface="Arial Narrow"/>
                <a:cs typeface="Arial Narrow"/>
              </a:rPr>
              <a:t>means</a:t>
            </a:r>
            <a:r>
              <a:rPr sz="1576" b="1" spc="-6">
                <a:latin typeface="Arial Narrow"/>
                <a:cs typeface="Arial Narrow"/>
              </a:rPr>
              <a:t> </a:t>
            </a:r>
            <a:r>
              <a:rPr sz="1576" b="1">
                <a:latin typeface="Arial Narrow"/>
                <a:cs typeface="Arial Narrow"/>
              </a:rPr>
              <a:t>the</a:t>
            </a:r>
            <a:r>
              <a:rPr sz="1576" b="1" spc="-6">
                <a:latin typeface="Arial Narrow"/>
                <a:cs typeface="Arial Narrow"/>
              </a:rPr>
              <a:t> </a:t>
            </a:r>
            <a:r>
              <a:rPr sz="1576" b="1" spc="6">
                <a:latin typeface="Arial Narrow"/>
                <a:cs typeface="Arial Narrow"/>
              </a:rPr>
              <a:t>space</a:t>
            </a:r>
            <a:r>
              <a:rPr sz="1576" b="1" spc="-6">
                <a:latin typeface="Arial Narrow"/>
                <a:cs typeface="Arial Narrow"/>
              </a:rPr>
              <a:t> </a:t>
            </a:r>
            <a:r>
              <a:rPr sz="1576" b="1">
                <a:latin typeface="Arial Narrow"/>
                <a:cs typeface="Arial Narrow"/>
              </a:rPr>
              <a:t>is:</a:t>
            </a:r>
            <a:endParaRPr sz="1576">
              <a:latin typeface="Arial Narrow"/>
              <a:cs typeface="Arial Narrow"/>
            </a:endParaRPr>
          </a:p>
          <a:p>
            <a:pPr marL="15394" marR="150094">
              <a:lnSpc>
                <a:spcPct val="101499"/>
              </a:lnSpc>
            </a:pPr>
            <a:r>
              <a:rPr sz="1576" b="1">
                <a:latin typeface="Arial Narrow"/>
                <a:cs typeface="Arial Narrow"/>
              </a:rPr>
              <a:t>•large </a:t>
            </a:r>
            <a:r>
              <a:rPr sz="1576" b="1" spc="6">
                <a:latin typeface="Arial Narrow"/>
                <a:cs typeface="Arial Narrow"/>
              </a:rPr>
              <a:t>enough and so </a:t>
            </a:r>
            <a:r>
              <a:rPr sz="1576" b="1">
                <a:latin typeface="Arial Narrow"/>
                <a:cs typeface="Arial Narrow"/>
              </a:rPr>
              <a:t>configured that </a:t>
            </a:r>
            <a:r>
              <a:rPr sz="1576" b="1" spc="6">
                <a:latin typeface="Arial Narrow"/>
                <a:cs typeface="Arial Narrow"/>
              </a:rPr>
              <a:t>an employee can </a:t>
            </a:r>
            <a:r>
              <a:rPr sz="1576" b="1">
                <a:latin typeface="Arial Narrow"/>
                <a:cs typeface="Arial Narrow"/>
              </a:rPr>
              <a:t>enter and </a:t>
            </a:r>
            <a:r>
              <a:rPr sz="1576" b="1" spc="-346">
                <a:latin typeface="Arial Narrow"/>
                <a:cs typeface="Arial Narrow"/>
              </a:rPr>
              <a:t> </a:t>
            </a:r>
            <a:r>
              <a:rPr sz="1576" b="1">
                <a:latin typeface="Arial Narrow"/>
                <a:cs typeface="Arial Narrow"/>
              </a:rPr>
              <a:t>perform</a:t>
            </a:r>
            <a:r>
              <a:rPr sz="1576" b="1" spc="-12">
                <a:latin typeface="Arial Narrow"/>
                <a:cs typeface="Arial Narrow"/>
              </a:rPr>
              <a:t> </a:t>
            </a:r>
            <a:r>
              <a:rPr sz="1576" b="1">
                <a:latin typeface="Arial Narrow"/>
                <a:cs typeface="Arial Narrow"/>
              </a:rPr>
              <a:t>assigned</a:t>
            </a:r>
            <a:r>
              <a:rPr sz="1576" b="1" spc="-6">
                <a:latin typeface="Arial Narrow"/>
                <a:cs typeface="Arial Narrow"/>
              </a:rPr>
              <a:t> </a:t>
            </a:r>
            <a:r>
              <a:rPr sz="1576" b="1">
                <a:latin typeface="Arial Narrow"/>
                <a:cs typeface="Arial Narrow"/>
              </a:rPr>
              <a:t>work;</a:t>
            </a:r>
            <a:endParaRPr sz="1576">
              <a:latin typeface="Arial Narrow"/>
              <a:cs typeface="Arial Narrow"/>
            </a:endParaRPr>
          </a:p>
          <a:p>
            <a:pPr marL="15394">
              <a:spcBef>
                <a:spcPts val="30"/>
              </a:spcBef>
            </a:pPr>
            <a:r>
              <a:rPr sz="1576" b="1">
                <a:latin typeface="Arial Narrow"/>
                <a:cs typeface="Arial Narrow"/>
              </a:rPr>
              <a:t>•has limited </a:t>
            </a:r>
            <a:r>
              <a:rPr sz="1576" b="1" spc="6">
                <a:latin typeface="Arial Narrow"/>
                <a:cs typeface="Arial Narrow"/>
              </a:rPr>
              <a:t>or </a:t>
            </a:r>
            <a:r>
              <a:rPr sz="1576" b="1">
                <a:latin typeface="Arial Narrow"/>
                <a:cs typeface="Arial Narrow"/>
              </a:rPr>
              <a:t>restricted </a:t>
            </a:r>
            <a:r>
              <a:rPr sz="1576" b="1" spc="6">
                <a:latin typeface="Arial Narrow"/>
                <a:cs typeface="Arial Narrow"/>
              </a:rPr>
              <a:t>means</a:t>
            </a:r>
            <a:r>
              <a:rPr sz="1576" b="1">
                <a:latin typeface="Arial Narrow"/>
                <a:cs typeface="Arial Narrow"/>
              </a:rPr>
              <a:t> for</a:t>
            </a:r>
            <a:r>
              <a:rPr sz="1576" b="1" spc="6">
                <a:latin typeface="Arial Narrow"/>
                <a:cs typeface="Arial Narrow"/>
              </a:rPr>
              <a:t> </a:t>
            </a:r>
            <a:r>
              <a:rPr sz="1576" b="1">
                <a:latin typeface="Arial Narrow"/>
                <a:cs typeface="Arial Narrow"/>
              </a:rPr>
              <a:t>entry </a:t>
            </a:r>
            <a:r>
              <a:rPr sz="1576" b="1" spc="6">
                <a:latin typeface="Arial Narrow"/>
                <a:cs typeface="Arial Narrow"/>
              </a:rPr>
              <a:t>or</a:t>
            </a:r>
            <a:r>
              <a:rPr sz="1576" b="1">
                <a:latin typeface="Arial Narrow"/>
                <a:cs typeface="Arial Narrow"/>
              </a:rPr>
              <a:t> exit;</a:t>
            </a:r>
            <a:endParaRPr sz="1576">
              <a:latin typeface="Arial Narrow"/>
              <a:cs typeface="Arial Narrow"/>
            </a:endParaRPr>
          </a:p>
          <a:p>
            <a:pPr marL="15394">
              <a:spcBef>
                <a:spcPts val="24"/>
              </a:spcBef>
            </a:pPr>
            <a:r>
              <a:rPr sz="1576" b="1">
                <a:latin typeface="Arial Narrow"/>
                <a:cs typeface="Arial Narrow"/>
              </a:rPr>
              <a:t>•is</a:t>
            </a:r>
            <a:r>
              <a:rPr sz="1576" b="1" spc="-6">
                <a:latin typeface="Arial Narrow"/>
                <a:cs typeface="Arial Narrow"/>
              </a:rPr>
              <a:t> </a:t>
            </a:r>
            <a:r>
              <a:rPr sz="1576" b="1" spc="6">
                <a:latin typeface="Arial Narrow"/>
                <a:cs typeface="Arial Narrow"/>
              </a:rPr>
              <a:t>not</a:t>
            </a:r>
            <a:r>
              <a:rPr sz="1576" b="1" spc="-6">
                <a:latin typeface="Arial Narrow"/>
                <a:cs typeface="Arial Narrow"/>
              </a:rPr>
              <a:t> </a:t>
            </a:r>
            <a:r>
              <a:rPr sz="1576" b="1">
                <a:latin typeface="Arial Narrow"/>
                <a:cs typeface="Arial Narrow"/>
              </a:rPr>
              <a:t>designed for</a:t>
            </a:r>
            <a:r>
              <a:rPr sz="1576" b="1" spc="-6">
                <a:latin typeface="Arial Narrow"/>
                <a:cs typeface="Arial Narrow"/>
              </a:rPr>
              <a:t> </a:t>
            </a:r>
            <a:r>
              <a:rPr sz="1576" b="1">
                <a:latin typeface="Arial Narrow"/>
                <a:cs typeface="Arial Narrow"/>
              </a:rPr>
              <a:t>continuous </a:t>
            </a:r>
            <a:r>
              <a:rPr sz="1576" b="1" spc="6">
                <a:latin typeface="Arial Narrow"/>
                <a:cs typeface="Arial Narrow"/>
              </a:rPr>
              <a:t>employee</a:t>
            </a:r>
            <a:r>
              <a:rPr sz="1576" b="1" spc="-6">
                <a:latin typeface="Arial Narrow"/>
                <a:cs typeface="Arial Narrow"/>
              </a:rPr>
              <a:t> occupancy.</a:t>
            </a:r>
            <a:endParaRPr sz="1576">
              <a:latin typeface="Arial Narrow"/>
              <a:cs typeface="Arial Narrow"/>
            </a:endParaRPr>
          </a:p>
          <a:p>
            <a:pPr marL="15394" marR="295571">
              <a:lnSpc>
                <a:spcPct val="101499"/>
              </a:lnSpc>
              <a:spcBef>
                <a:spcPts val="964"/>
              </a:spcBef>
            </a:pPr>
            <a:r>
              <a:rPr sz="1576" b="1" spc="12">
                <a:latin typeface="Arial Narrow"/>
                <a:cs typeface="Arial Narrow"/>
              </a:rPr>
              <a:t>A </a:t>
            </a:r>
            <a:r>
              <a:rPr sz="1576" b="1">
                <a:latin typeface="Arial Narrow"/>
                <a:cs typeface="Arial Narrow"/>
              </a:rPr>
              <a:t>trench excavation </a:t>
            </a:r>
            <a:r>
              <a:rPr sz="1576" b="1" spc="6">
                <a:latin typeface="Arial Narrow"/>
                <a:cs typeface="Arial Narrow"/>
              </a:rPr>
              <a:t>would </a:t>
            </a:r>
            <a:r>
              <a:rPr sz="1576" b="1">
                <a:latin typeface="Arial Narrow"/>
                <a:cs typeface="Arial Narrow"/>
              </a:rPr>
              <a:t>certainly </a:t>
            </a:r>
            <a:r>
              <a:rPr sz="1576" b="1" spc="6">
                <a:latin typeface="Arial Narrow"/>
                <a:cs typeface="Arial Narrow"/>
              </a:rPr>
              <a:t>seem to meet </a:t>
            </a:r>
            <a:r>
              <a:rPr sz="1576" b="1">
                <a:latin typeface="Arial Narrow"/>
                <a:cs typeface="Arial Narrow"/>
              </a:rPr>
              <a:t>the confined </a:t>
            </a:r>
            <a:r>
              <a:rPr sz="1576" b="1" spc="-346">
                <a:latin typeface="Arial Narrow"/>
                <a:cs typeface="Arial Narrow"/>
              </a:rPr>
              <a:t> </a:t>
            </a:r>
            <a:r>
              <a:rPr sz="1576" b="1" spc="6">
                <a:latin typeface="Arial Narrow"/>
                <a:cs typeface="Arial Narrow"/>
              </a:rPr>
              <a:t>space</a:t>
            </a:r>
            <a:r>
              <a:rPr sz="1576" b="1" spc="-6">
                <a:latin typeface="Arial Narrow"/>
                <a:cs typeface="Arial Narrow"/>
              </a:rPr>
              <a:t> </a:t>
            </a:r>
            <a:r>
              <a:rPr sz="1576" b="1">
                <a:latin typeface="Arial Narrow"/>
                <a:cs typeface="Arial Narrow"/>
              </a:rPr>
              <a:t>criteria. </a:t>
            </a:r>
            <a:r>
              <a:rPr sz="1576" b="1" spc="6">
                <a:latin typeface="Arial Narrow"/>
                <a:cs typeface="Arial Narrow"/>
              </a:rPr>
              <a:t>By</a:t>
            </a:r>
            <a:r>
              <a:rPr sz="1576" b="1" spc="-6">
                <a:latin typeface="Arial Narrow"/>
                <a:cs typeface="Arial Narrow"/>
              </a:rPr>
              <a:t> </a:t>
            </a:r>
            <a:r>
              <a:rPr sz="1576" b="1">
                <a:latin typeface="Arial Narrow"/>
                <a:cs typeface="Arial Narrow"/>
              </a:rPr>
              <a:t>definition, </a:t>
            </a:r>
            <a:r>
              <a:rPr sz="1576" b="1" spc="6">
                <a:latin typeface="Arial Narrow"/>
                <a:cs typeface="Arial Narrow"/>
              </a:rPr>
              <a:t>a</a:t>
            </a:r>
            <a:r>
              <a:rPr sz="1576" b="1" spc="-6">
                <a:latin typeface="Arial Narrow"/>
                <a:cs typeface="Arial Narrow"/>
              </a:rPr>
              <a:t> </a:t>
            </a:r>
            <a:r>
              <a:rPr sz="1576" b="1">
                <a:latin typeface="Arial Narrow"/>
                <a:cs typeface="Arial Narrow"/>
              </a:rPr>
              <a:t>trench excavation</a:t>
            </a:r>
            <a:r>
              <a:rPr sz="1576" b="1" spc="-6">
                <a:latin typeface="Arial Narrow"/>
                <a:cs typeface="Arial Narrow"/>
              </a:rPr>
              <a:t> </a:t>
            </a:r>
            <a:r>
              <a:rPr sz="1576" b="1">
                <a:latin typeface="Arial Narrow"/>
                <a:cs typeface="Arial Narrow"/>
              </a:rPr>
              <a:t>means;</a:t>
            </a:r>
            <a:endParaRPr sz="1576">
              <a:latin typeface="Arial Narrow"/>
              <a:cs typeface="Arial Narrow"/>
            </a:endParaRPr>
          </a:p>
          <a:p>
            <a:pPr marL="15394" marR="377162">
              <a:lnSpc>
                <a:spcPct val="101499"/>
              </a:lnSpc>
            </a:pPr>
            <a:r>
              <a:rPr sz="1576" b="1">
                <a:latin typeface="Arial Narrow"/>
                <a:cs typeface="Arial Narrow"/>
              </a:rPr>
              <a:t>•a narrow</a:t>
            </a:r>
            <a:r>
              <a:rPr sz="1576" b="1" spc="19">
                <a:latin typeface="Arial Narrow"/>
                <a:cs typeface="Arial Narrow"/>
              </a:rPr>
              <a:t> </a:t>
            </a:r>
            <a:r>
              <a:rPr sz="1576" b="1">
                <a:latin typeface="Arial Narrow"/>
                <a:cs typeface="Arial Narrow"/>
              </a:rPr>
              <a:t>excavation</a:t>
            </a:r>
            <a:r>
              <a:rPr sz="1576" b="1" spc="-6">
                <a:latin typeface="Arial Narrow"/>
                <a:cs typeface="Arial Narrow"/>
              </a:rPr>
              <a:t> </a:t>
            </a:r>
            <a:r>
              <a:rPr sz="1576" b="1">
                <a:latin typeface="Arial Narrow"/>
                <a:cs typeface="Arial Narrow"/>
              </a:rPr>
              <a:t>(in</a:t>
            </a:r>
            <a:r>
              <a:rPr sz="1576" b="1" spc="6">
                <a:latin typeface="Arial Narrow"/>
                <a:cs typeface="Arial Narrow"/>
              </a:rPr>
              <a:t> </a:t>
            </a:r>
            <a:r>
              <a:rPr sz="1576" b="1">
                <a:latin typeface="Arial Narrow"/>
                <a:cs typeface="Arial Narrow"/>
              </a:rPr>
              <a:t>relation</a:t>
            </a:r>
            <a:r>
              <a:rPr sz="1576" b="1" spc="12">
                <a:latin typeface="Arial Narrow"/>
                <a:cs typeface="Arial Narrow"/>
              </a:rPr>
              <a:t> </a:t>
            </a:r>
            <a:r>
              <a:rPr sz="1576" b="1" spc="6">
                <a:latin typeface="Arial Narrow"/>
                <a:cs typeface="Arial Narrow"/>
              </a:rPr>
              <a:t>to </a:t>
            </a:r>
            <a:r>
              <a:rPr sz="1576" b="1">
                <a:latin typeface="Arial Narrow"/>
                <a:cs typeface="Arial Narrow"/>
              </a:rPr>
              <a:t>its length) </a:t>
            </a:r>
            <a:r>
              <a:rPr sz="1576" b="1" spc="6">
                <a:latin typeface="Arial Narrow"/>
                <a:cs typeface="Arial Narrow"/>
              </a:rPr>
              <a:t>made</a:t>
            </a:r>
            <a:r>
              <a:rPr sz="1576" b="1">
                <a:latin typeface="Arial Narrow"/>
                <a:cs typeface="Arial Narrow"/>
              </a:rPr>
              <a:t> </a:t>
            </a:r>
            <a:r>
              <a:rPr sz="1576" b="1" spc="6">
                <a:latin typeface="Arial Narrow"/>
                <a:cs typeface="Arial Narrow"/>
              </a:rPr>
              <a:t>below </a:t>
            </a:r>
            <a:r>
              <a:rPr sz="1576" b="1">
                <a:latin typeface="Arial Narrow"/>
                <a:cs typeface="Arial Narrow"/>
              </a:rPr>
              <a:t>the </a:t>
            </a:r>
            <a:r>
              <a:rPr sz="1576" b="1" spc="-346">
                <a:latin typeface="Arial Narrow"/>
                <a:cs typeface="Arial Narrow"/>
              </a:rPr>
              <a:t> </a:t>
            </a:r>
            <a:r>
              <a:rPr sz="1576" b="1">
                <a:latin typeface="Arial Narrow"/>
                <a:cs typeface="Arial Narrow"/>
              </a:rPr>
              <a:t>surface</a:t>
            </a:r>
            <a:r>
              <a:rPr sz="1576" b="1" spc="-12">
                <a:latin typeface="Arial Narrow"/>
                <a:cs typeface="Arial Narrow"/>
              </a:rPr>
              <a:t> </a:t>
            </a:r>
            <a:r>
              <a:rPr sz="1576" b="1" spc="6">
                <a:latin typeface="Arial Narrow"/>
                <a:cs typeface="Arial Narrow"/>
              </a:rPr>
              <a:t>of</a:t>
            </a:r>
            <a:r>
              <a:rPr sz="1576" b="1" spc="-6">
                <a:latin typeface="Arial Narrow"/>
                <a:cs typeface="Arial Narrow"/>
              </a:rPr>
              <a:t> </a:t>
            </a:r>
            <a:r>
              <a:rPr sz="1576" b="1">
                <a:latin typeface="Arial Narrow"/>
                <a:cs typeface="Arial Narrow"/>
              </a:rPr>
              <a:t>the ground;</a:t>
            </a:r>
            <a:endParaRPr sz="1576">
              <a:latin typeface="Arial Narrow"/>
              <a:cs typeface="Arial Narrow"/>
            </a:endParaRPr>
          </a:p>
          <a:p>
            <a:pPr marL="15394">
              <a:spcBef>
                <a:spcPts val="30"/>
              </a:spcBef>
            </a:pPr>
            <a:r>
              <a:rPr sz="1576" b="1">
                <a:latin typeface="Arial Narrow"/>
                <a:cs typeface="Arial Narrow"/>
              </a:rPr>
              <a:t>•in general, the</a:t>
            </a:r>
            <a:r>
              <a:rPr sz="1576" b="1" spc="6">
                <a:latin typeface="Arial Narrow"/>
                <a:cs typeface="Arial Narrow"/>
              </a:rPr>
              <a:t> </a:t>
            </a:r>
            <a:r>
              <a:rPr sz="1576" b="1">
                <a:latin typeface="Arial Narrow"/>
                <a:cs typeface="Arial Narrow"/>
              </a:rPr>
              <a:t>depth is greater than</a:t>
            </a:r>
            <a:r>
              <a:rPr sz="1576" b="1" spc="6">
                <a:latin typeface="Arial Narrow"/>
                <a:cs typeface="Arial Narrow"/>
              </a:rPr>
              <a:t> </a:t>
            </a:r>
            <a:r>
              <a:rPr sz="1576" b="1">
                <a:latin typeface="Arial Narrow"/>
                <a:cs typeface="Arial Narrow"/>
              </a:rPr>
              <a:t>the</a:t>
            </a:r>
            <a:r>
              <a:rPr sz="1576" b="1" spc="6">
                <a:latin typeface="Arial Narrow"/>
                <a:cs typeface="Arial Narrow"/>
              </a:rPr>
              <a:t> </a:t>
            </a:r>
            <a:r>
              <a:rPr sz="1576" b="1">
                <a:latin typeface="Arial Narrow"/>
                <a:cs typeface="Arial Narrow"/>
              </a:rPr>
              <a:t>width;</a:t>
            </a:r>
            <a:endParaRPr sz="1576">
              <a:latin typeface="Arial Narrow"/>
              <a:cs typeface="Arial Narrow"/>
            </a:endParaRPr>
          </a:p>
          <a:p>
            <a:pPr marL="15394" marR="137009">
              <a:lnSpc>
                <a:spcPct val="101499"/>
              </a:lnSpc>
            </a:pPr>
            <a:r>
              <a:rPr sz="1576" b="1">
                <a:latin typeface="Arial Narrow"/>
                <a:cs typeface="Arial Narrow"/>
              </a:rPr>
              <a:t>•but</a:t>
            </a:r>
            <a:r>
              <a:rPr sz="1576" b="1" spc="12">
                <a:latin typeface="Arial Narrow"/>
                <a:cs typeface="Arial Narrow"/>
              </a:rPr>
              <a:t> </a:t>
            </a:r>
            <a:r>
              <a:rPr sz="1576" b="1">
                <a:latin typeface="Arial Narrow"/>
                <a:cs typeface="Arial Narrow"/>
              </a:rPr>
              <a:t>the width</a:t>
            </a:r>
            <a:r>
              <a:rPr sz="1576" b="1" spc="12">
                <a:latin typeface="Arial Narrow"/>
                <a:cs typeface="Arial Narrow"/>
              </a:rPr>
              <a:t> </a:t>
            </a:r>
            <a:r>
              <a:rPr sz="1576" b="1" spc="6">
                <a:latin typeface="Arial Narrow"/>
                <a:cs typeface="Arial Narrow"/>
              </a:rPr>
              <a:t>of</a:t>
            </a:r>
            <a:r>
              <a:rPr sz="1576" b="1" spc="12">
                <a:latin typeface="Arial Narrow"/>
                <a:cs typeface="Arial Narrow"/>
              </a:rPr>
              <a:t> </a:t>
            </a:r>
            <a:r>
              <a:rPr sz="1576" b="1" spc="6">
                <a:latin typeface="Arial Narrow"/>
                <a:cs typeface="Arial Narrow"/>
              </a:rPr>
              <a:t>a</a:t>
            </a:r>
            <a:r>
              <a:rPr sz="1576" b="1" spc="12">
                <a:latin typeface="Arial Narrow"/>
                <a:cs typeface="Arial Narrow"/>
              </a:rPr>
              <a:t> </a:t>
            </a:r>
            <a:r>
              <a:rPr sz="1576" b="1">
                <a:latin typeface="Arial Narrow"/>
                <a:cs typeface="Arial Narrow"/>
              </a:rPr>
              <a:t>trench </a:t>
            </a:r>
            <a:r>
              <a:rPr sz="1576" b="1" spc="6">
                <a:latin typeface="Arial Narrow"/>
                <a:cs typeface="Arial Narrow"/>
              </a:rPr>
              <a:t>(measured</a:t>
            </a:r>
            <a:r>
              <a:rPr sz="1576" b="1">
                <a:latin typeface="Arial Narrow"/>
                <a:cs typeface="Arial Narrow"/>
              </a:rPr>
              <a:t> at the</a:t>
            </a:r>
            <a:r>
              <a:rPr sz="1576" b="1" spc="6">
                <a:latin typeface="Arial Narrow"/>
                <a:cs typeface="Arial Narrow"/>
              </a:rPr>
              <a:t> </a:t>
            </a:r>
            <a:r>
              <a:rPr sz="1576" b="1">
                <a:latin typeface="Arial Narrow"/>
                <a:cs typeface="Arial Narrow"/>
              </a:rPr>
              <a:t>bottom)</a:t>
            </a:r>
            <a:r>
              <a:rPr sz="1576" b="1" spc="6">
                <a:latin typeface="Arial Narrow"/>
                <a:cs typeface="Arial Narrow"/>
              </a:rPr>
              <a:t> </a:t>
            </a:r>
            <a:r>
              <a:rPr sz="1576" b="1">
                <a:latin typeface="Arial Narrow"/>
                <a:cs typeface="Arial Narrow"/>
              </a:rPr>
              <a:t>is </a:t>
            </a:r>
            <a:r>
              <a:rPr sz="1576" b="1" spc="6">
                <a:latin typeface="Arial Narrow"/>
                <a:cs typeface="Arial Narrow"/>
              </a:rPr>
              <a:t>not</a:t>
            </a:r>
            <a:r>
              <a:rPr sz="1576" b="1">
                <a:latin typeface="Arial Narrow"/>
                <a:cs typeface="Arial Narrow"/>
              </a:rPr>
              <a:t> greater </a:t>
            </a:r>
            <a:r>
              <a:rPr sz="1576" b="1" spc="-346">
                <a:latin typeface="Arial Narrow"/>
                <a:cs typeface="Arial Narrow"/>
              </a:rPr>
              <a:t> </a:t>
            </a:r>
            <a:r>
              <a:rPr sz="1576" b="1">
                <a:latin typeface="Arial Narrow"/>
                <a:cs typeface="Arial Narrow"/>
              </a:rPr>
              <a:t>than</a:t>
            </a:r>
            <a:r>
              <a:rPr sz="1576" b="1" spc="-12">
                <a:latin typeface="Arial Narrow"/>
                <a:cs typeface="Arial Narrow"/>
              </a:rPr>
              <a:t> </a:t>
            </a:r>
            <a:r>
              <a:rPr sz="1576" b="1" spc="6">
                <a:latin typeface="Arial Narrow"/>
                <a:cs typeface="Arial Narrow"/>
              </a:rPr>
              <a:t>15</a:t>
            </a:r>
            <a:r>
              <a:rPr sz="1576" b="1" spc="-6">
                <a:latin typeface="Arial Narrow"/>
                <a:cs typeface="Arial Narrow"/>
              </a:rPr>
              <a:t> </a:t>
            </a:r>
            <a:r>
              <a:rPr sz="1576" b="1">
                <a:latin typeface="Arial Narrow"/>
                <a:cs typeface="Arial Narrow"/>
              </a:rPr>
              <a:t>feet.</a:t>
            </a:r>
            <a:endParaRPr sz="1576">
              <a:latin typeface="Arial Narrow"/>
              <a:cs typeface="Arial Narrow"/>
            </a:endParaRPr>
          </a:p>
          <a:p>
            <a:pPr marL="15394" marR="6157">
              <a:lnSpc>
                <a:spcPct val="101499"/>
              </a:lnSpc>
              <a:spcBef>
                <a:spcPts val="964"/>
              </a:spcBef>
            </a:pPr>
            <a:r>
              <a:rPr sz="1576" b="1" spc="6">
                <a:latin typeface="Arial Narrow"/>
                <a:cs typeface="Arial Narrow"/>
              </a:rPr>
              <a:t>By now you </a:t>
            </a:r>
            <a:r>
              <a:rPr sz="1576" b="1">
                <a:latin typeface="Arial Narrow"/>
                <a:cs typeface="Arial Narrow"/>
              </a:rPr>
              <a:t>realize that </a:t>
            </a:r>
            <a:r>
              <a:rPr sz="1576" b="1" spc="6">
                <a:latin typeface="Arial Narrow"/>
                <a:cs typeface="Arial Narrow"/>
              </a:rPr>
              <a:t>a </a:t>
            </a:r>
            <a:r>
              <a:rPr sz="1576" b="1">
                <a:latin typeface="Arial Narrow"/>
                <a:cs typeface="Arial Narrow"/>
              </a:rPr>
              <a:t>trench excavation </a:t>
            </a:r>
            <a:r>
              <a:rPr sz="1576" b="1" spc="6">
                <a:latin typeface="Arial Narrow"/>
                <a:cs typeface="Arial Narrow"/>
              </a:rPr>
              <a:t>may </a:t>
            </a:r>
            <a:r>
              <a:rPr sz="1576" b="1">
                <a:latin typeface="Arial Narrow"/>
                <a:cs typeface="Arial Narrow"/>
              </a:rPr>
              <a:t>indeed present </a:t>
            </a:r>
            <a:r>
              <a:rPr sz="1576" b="1" spc="6">
                <a:latin typeface="Arial Narrow"/>
                <a:cs typeface="Arial Narrow"/>
              </a:rPr>
              <a:t> many</a:t>
            </a:r>
            <a:r>
              <a:rPr sz="1576" b="1">
                <a:latin typeface="Arial Narrow"/>
                <a:cs typeface="Arial Narrow"/>
              </a:rPr>
              <a:t> </a:t>
            </a:r>
            <a:r>
              <a:rPr sz="1576" b="1" spc="6">
                <a:latin typeface="Arial Narrow"/>
                <a:cs typeface="Arial Narrow"/>
              </a:rPr>
              <a:t>of </a:t>
            </a:r>
            <a:r>
              <a:rPr sz="1576" b="1">
                <a:latin typeface="Arial Narrow"/>
                <a:cs typeface="Arial Narrow"/>
              </a:rPr>
              <a:t>the hazards</a:t>
            </a:r>
            <a:r>
              <a:rPr sz="1576" b="1" spc="6">
                <a:latin typeface="Arial Narrow"/>
                <a:cs typeface="Arial Narrow"/>
              </a:rPr>
              <a:t> of a</a:t>
            </a:r>
            <a:r>
              <a:rPr sz="1576" b="1">
                <a:latin typeface="Arial Narrow"/>
                <a:cs typeface="Arial Narrow"/>
              </a:rPr>
              <a:t> permit-required</a:t>
            </a:r>
            <a:r>
              <a:rPr sz="1576" b="1" spc="6">
                <a:latin typeface="Arial Narrow"/>
                <a:cs typeface="Arial Narrow"/>
              </a:rPr>
              <a:t> </a:t>
            </a:r>
            <a:r>
              <a:rPr sz="1576" b="1">
                <a:latin typeface="Arial Narrow"/>
                <a:cs typeface="Arial Narrow"/>
              </a:rPr>
              <a:t>confined space.</a:t>
            </a:r>
            <a:r>
              <a:rPr sz="1576" b="1" spc="6">
                <a:latin typeface="Arial Narrow"/>
                <a:cs typeface="Arial Narrow"/>
              </a:rPr>
              <a:t> </a:t>
            </a:r>
            <a:r>
              <a:rPr sz="1576" b="1">
                <a:latin typeface="Arial Narrow"/>
                <a:cs typeface="Arial Narrow"/>
              </a:rPr>
              <a:t>In </a:t>
            </a:r>
            <a:r>
              <a:rPr sz="1576" b="1" spc="6">
                <a:latin typeface="Arial Narrow"/>
                <a:cs typeface="Arial Narrow"/>
              </a:rPr>
              <a:t> </a:t>
            </a:r>
            <a:r>
              <a:rPr sz="1576" b="1">
                <a:latin typeface="Arial Narrow"/>
                <a:cs typeface="Arial Narrow"/>
              </a:rPr>
              <a:t>general</a:t>
            </a:r>
            <a:r>
              <a:rPr sz="1576" b="1" spc="6">
                <a:latin typeface="Arial Narrow"/>
                <a:cs typeface="Arial Narrow"/>
              </a:rPr>
              <a:t> </a:t>
            </a:r>
            <a:r>
              <a:rPr sz="1576" b="1">
                <a:latin typeface="Arial Narrow"/>
                <a:cs typeface="Arial Narrow"/>
              </a:rPr>
              <a:t>practice,</a:t>
            </a:r>
            <a:r>
              <a:rPr sz="1576" b="1" spc="12">
                <a:latin typeface="Arial Narrow"/>
                <a:cs typeface="Arial Narrow"/>
              </a:rPr>
              <a:t> </a:t>
            </a:r>
            <a:r>
              <a:rPr sz="1576" b="1">
                <a:latin typeface="Arial Narrow"/>
                <a:cs typeface="Arial Narrow"/>
              </a:rPr>
              <a:t>all</a:t>
            </a:r>
            <a:r>
              <a:rPr sz="1576" b="1" spc="6">
                <a:latin typeface="Arial Narrow"/>
                <a:cs typeface="Arial Narrow"/>
              </a:rPr>
              <a:t> </a:t>
            </a:r>
            <a:r>
              <a:rPr sz="1576" b="1">
                <a:latin typeface="Arial Narrow"/>
                <a:cs typeface="Arial Narrow"/>
              </a:rPr>
              <a:t>trench</a:t>
            </a:r>
            <a:r>
              <a:rPr sz="1576" b="1" spc="12">
                <a:latin typeface="Arial Narrow"/>
                <a:cs typeface="Arial Narrow"/>
              </a:rPr>
              <a:t> </a:t>
            </a:r>
            <a:r>
              <a:rPr sz="1576" b="1">
                <a:latin typeface="Arial Narrow"/>
                <a:cs typeface="Arial Narrow"/>
              </a:rPr>
              <a:t>excavations</a:t>
            </a:r>
            <a:r>
              <a:rPr sz="1576" b="1" spc="-6">
                <a:latin typeface="Arial Narrow"/>
                <a:cs typeface="Arial Narrow"/>
              </a:rPr>
              <a:t> </a:t>
            </a:r>
            <a:r>
              <a:rPr sz="1576" b="1">
                <a:latin typeface="Arial Narrow"/>
                <a:cs typeface="Arial Narrow"/>
              </a:rPr>
              <a:t>over</a:t>
            </a:r>
            <a:r>
              <a:rPr sz="1576" b="1" spc="12">
                <a:latin typeface="Arial Narrow"/>
                <a:cs typeface="Arial Narrow"/>
              </a:rPr>
              <a:t> </a:t>
            </a:r>
            <a:r>
              <a:rPr sz="1576" b="1" spc="6">
                <a:latin typeface="Arial Narrow"/>
                <a:cs typeface="Arial Narrow"/>
              </a:rPr>
              <a:t>4 </a:t>
            </a:r>
            <a:r>
              <a:rPr sz="1576" b="1">
                <a:latin typeface="Arial Narrow"/>
                <a:cs typeface="Arial Narrow"/>
              </a:rPr>
              <a:t>feet</a:t>
            </a:r>
            <a:r>
              <a:rPr sz="1576" b="1" spc="12">
                <a:latin typeface="Arial Narrow"/>
                <a:cs typeface="Arial Narrow"/>
              </a:rPr>
              <a:t> </a:t>
            </a:r>
            <a:r>
              <a:rPr sz="1576" b="1">
                <a:latin typeface="Arial Narrow"/>
                <a:cs typeface="Arial Narrow"/>
              </a:rPr>
              <a:t>in</a:t>
            </a:r>
            <a:r>
              <a:rPr sz="1576" b="1" spc="12">
                <a:latin typeface="Arial Narrow"/>
                <a:cs typeface="Arial Narrow"/>
              </a:rPr>
              <a:t> </a:t>
            </a:r>
            <a:r>
              <a:rPr sz="1576" b="1">
                <a:latin typeface="Arial Narrow"/>
                <a:cs typeface="Arial Narrow"/>
              </a:rPr>
              <a:t>depth</a:t>
            </a:r>
            <a:r>
              <a:rPr sz="1576" b="1" spc="6">
                <a:latin typeface="Arial Narrow"/>
                <a:cs typeface="Arial Narrow"/>
              </a:rPr>
              <a:t> </a:t>
            </a:r>
            <a:r>
              <a:rPr sz="1576" b="1">
                <a:latin typeface="Arial Narrow"/>
                <a:cs typeface="Arial Narrow"/>
              </a:rPr>
              <a:t>should </a:t>
            </a:r>
            <a:r>
              <a:rPr sz="1576" b="1" spc="-340">
                <a:latin typeface="Arial Narrow"/>
                <a:cs typeface="Arial Narrow"/>
              </a:rPr>
              <a:t> </a:t>
            </a:r>
            <a:r>
              <a:rPr sz="1576" b="1" spc="6">
                <a:latin typeface="Arial Narrow"/>
                <a:cs typeface="Arial Narrow"/>
              </a:rPr>
              <a:t>be </a:t>
            </a:r>
            <a:r>
              <a:rPr sz="1576" b="1">
                <a:latin typeface="Arial Narrow"/>
                <a:cs typeface="Arial Narrow"/>
              </a:rPr>
              <a:t>considered </a:t>
            </a:r>
            <a:r>
              <a:rPr sz="1576" b="1" spc="6">
                <a:latin typeface="Arial Narrow"/>
                <a:cs typeface="Arial Narrow"/>
              </a:rPr>
              <a:t>as </a:t>
            </a:r>
            <a:r>
              <a:rPr sz="1576" b="1">
                <a:latin typeface="Arial Narrow"/>
                <a:cs typeface="Arial Narrow"/>
              </a:rPr>
              <a:t>confined </a:t>
            </a:r>
            <a:r>
              <a:rPr sz="1576" b="1" spc="6">
                <a:latin typeface="Arial Narrow"/>
                <a:cs typeface="Arial Narrow"/>
              </a:rPr>
              <a:t>spaces </a:t>
            </a:r>
            <a:r>
              <a:rPr sz="1576" b="1">
                <a:latin typeface="Arial Narrow"/>
                <a:cs typeface="Arial Narrow"/>
              </a:rPr>
              <a:t>until all </a:t>
            </a:r>
            <a:r>
              <a:rPr sz="1576" b="1" spc="6">
                <a:latin typeface="Arial Narrow"/>
                <a:cs typeface="Arial Narrow"/>
              </a:rPr>
              <a:t>of </a:t>
            </a:r>
            <a:r>
              <a:rPr sz="1576" b="1">
                <a:latin typeface="Arial Narrow"/>
                <a:cs typeface="Arial Narrow"/>
              </a:rPr>
              <a:t>the potential, </a:t>
            </a:r>
            <a:r>
              <a:rPr sz="1576" b="1" spc="6">
                <a:latin typeface="Arial Narrow"/>
                <a:cs typeface="Arial Narrow"/>
              </a:rPr>
              <a:t> </a:t>
            </a:r>
            <a:r>
              <a:rPr sz="1576" b="1">
                <a:latin typeface="Arial Narrow"/>
                <a:cs typeface="Arial Narrow"/>
              </a:rPr>
              <a:t>associated</a:t>
            </a:r>
            <a:r>
              <a:rPr sz="1576" b="1" spc="-6">
                <a:latin typeface="Arial Narrow"/>
                <a:cs typeface="Arial Narrow"/>
              </a:rPr>
              <a:t> </a:t>
            </a:r>
            <a:r>
              <a:rPr sz="1576" b="1">
                <a:latin typeface="Arial Narrow"/>
                <a:cs typeface="Arial Narrow"/>
              </a:rPr>
              <a:t>hazards </a:t>
            </a:r>
            <a:r>
              <a:rPr sz="1576" b="1" spc="6">
                <a:latin typeface="Arial Narrow"/>
                <a:cs typeface="Arial Narrow"/>
              </a:rPr>
              <a:t>have</a:t>
            </a:r>
            <a:r>
              <a:rPr sz="1576" b="1">
                <a:latin typeface="Arial Narrow"/>
                <a:cs typeface="Arial Narrow"/>
              </a:rPr>
              <a:t> </a:t>
            </a:r>
            <a:r>
              <a:rPr sz="1576" b="1" spc="6">
                <a:latin typeface="Arial Narrow"/>
                <a:cs typeface="Arial Narrow"/>
              </a:rPr>
              <a:t>been</a:t>
            </a:r>
            <a:r>
              <a:rPr sz="1576" b="1">
                <a:latin typeface="Arial Narrow"/>
                <a:cs typeface="Arial Narrow"/>
              </a:rPr>
              <a:t> ruled</a:t>
            </a:r>
            <a:r>
              <a:rPr sz="1576" b="1" spc="6">
                <a:latin typeface="Arial Narrow"/>
                <a:cs typeface="Arial Narrow"/>
              </a:rPr>
              <a:t> out</a:t>
            </a:r>
            <a:r>
              <a:rPr sz="1576" b="1">
                <a:latin typeface="Arial Narrow"/>
                <a:cs typeface="Arial Narrow"/>
              </a:rPr>
              <a:t> </a:t>
            </a:r>
            <a:r>
              <a:rPr sz="1576" b="1" spc="6">
                <a:latin typeface="Arial Narrow"/>
                <a:cs typeface="Arial Narrow"/>
              </a:rPr>
              <a:t>by</a:t>
            </a:r>
            <a:r>
              <a:rPr sz="1576" b="1">
                <a:latin typeface="Arial Narrow"/>
                <a:cs typeface="Arial Narrow"/>
              </a:rPr>
              <a:t> </a:t>
            </a:r>
            <a:r>
              <a:rPr sz="1576" b="1" spc="6">
                <a:latin typeface="Arial Narrow"/>
                <a:cs typeface="Arial Narrow"/>
              </a:rPr>
              <a:t>a</a:t>
            </a:r>
            <a:r>
              <a:rPr sz="1576" b="1">
                <a:latin typeface="Arial Narrow"/>
                <a:cs typeface="Arial Narrow"/>
              </a:rPr>
              <a:t> competent person.</a:t>
            </a:r>
            <a:endParaRPr sz="1576">
              <a:latin typeface="Arial Narrow"/>
              <a:cs typeface="Arial Narrow"/>
            </a:endParaRPr>
          </a:p>
        </p:txBody>
      </p:sp>
      <p:pic>
        <p:nvPicPr>
          <p:cNvPr id="6" name="object 6"/>
          <p:cNvPicPr/>
          <p:nvPr/>
        </p:nvPicPr>
        <p:blipFill>
          <a:blip r:embed="rId3" cstate="screen">
            <a:extLst>
              <a:ext uri="{28A0092B-C50C-407E-A947-70E740481C1C}">
                <a14:useLocalDpi xmlns:a14="http://schemas.microsoft.com/office/drawing/2010/main"/>
              </a:ext>
            </a:extLst>
          </a:blip>
          <a:stretch>
            <a:fillRect/>
          </a:stretch>
        </p:blipFill>
        <p:spPr>
          <a:xfrm>
            <a:off x="347286" y="1259377"/>
            <a:ext cx="5940829" cy="4405318"/>
          </a:xfrm>
          <a:prstGeom prst="rect">
            <a:avLst/>
          </a:prstGeom>
        </p:spPr>
      </p:pic>
      <p:sp>
        <p:nvSpPr>
          <p:cNvPr id="5" name="TextBox 4">
            <a:extLst>
              <a:ext uri="{FF2B5EF4-FFF2-40B4-BE49-F238E27FC236}">
                <a16:creationId xmlns:a16="http://schemas.microsoft.com/office/drawing/2014/main" id="{1EF0FE3B-EBC2-C31A-8915-BEACF7F718CA}"/>
              </a:ext>
            </a:extLst>
          </p:cNvPr>
          <p:cNvSpPr txBox="1"/>
          <p:nvPr/>
        </p:nvSpPr>
        <p:spPr>
          <a:xfrm>
            <a:off x="2532425" y="6005326"/>
            <a:ext cx="7127149" cy="461665"/>
          </a:xfrm>
          <a:prstGeom prst="rect">
            <a:avLst/>
          </a:prstGeom>
          <a:noFill/>
        </p:spPr>
        <p:txBody>
          <a:bodyPr wrap="square" rtlCol="0">
            <a:spAutoFit/>
          </a:bodyPr>
          <a:lstStyle/>
          <a:p>
            <a:pPr algn="ctr"/>
            <a:r>
              <a:rPr lang="en-US" sz="2400" b="1">
                <a:latin typeface="Aptos" panose="020B0004020202020204" pitchFamily="34" charset="0"/>
              </a:rPr>
              <a:t>Excavation and Trenching Training</a:t>
            </a:r>
          </a:p>
        </p:txBody>
      </p:sp>
      <p:pic>
        <p:nvPicPr>
          <p:cNvPr id="7" name="Picture 6">
            <a:extLst>
              <a:ext uri="{FF2B5EF4-FFF2-40B4-BE49-F238E27FC236}">
                <a16:creationId xmlns:a16="http://schemas.microsoft.com/office/drawing/2014/main" id="{6498F659-BDDA-8D78-312E-E9634987909A}"/>
              </a:ext>
            </a:extLst>
          </p:cNvPr>
          <p:cNvPicPr>
            <a:picLocks noChangeAspect="1" noChangeArrowheads="1"/>
          </p:cNvPicPr>
          <p:nvPr/>
        </p:nvPicPr>
        <p:blipFill>
          <a:blip r:embed="rId4"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523447"/>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screen">
            <a:extLst>
              <a:ext uri="{28A0092B-C50C-407E-A947-70E740481C1C}">
                <a14:useLocalDpi xmlns:a14="http://schemas.microsoft.com/office/drawing/2010/main"/>
              </a:ext>
            </a:extLst>
          </a:blip>
          <a:stretch>
            <a:fillRect/>
          </a:stretch>
        </p:blipFill>
        <p:spPr>
          <a:xfrm>
            <a:off x="1860694" y="435934"/>
            <a:ext cx="9839497" cy="645620"/>
          </a:xfrm>
          <a:prstGeom prst="rect">
            <a:avLst/>
          </a:prstGeom>
        </p:spPr>
      </p:pic>
      <p:sp>
        <p:nvSpPr>
          <p:cNvPr id="3" name="object 3"/>
          <p:cNvSpPr txBox="1"/>
          <p:nvPr/>
        </p:nvSpPr>
        <p:spPr>
          <a:xfrm>
            <a:off x="483830" y="1143001"/>
            <a:ext cx="11366424" cy="4142933"/>
          </a:xfrm>
          <a:prstGeom prst="rect">
            <a:avLst/>
          </a:prstGeom>
        </p:spPr>
        <p:txBody>
          <a:bodyPr vert="horz" wrap="square" lIns="0" tIns="140085" rIns="0" bIns="0" rtlCol="0">
            <a:spAutoFit/>
          </a:bodyPr>
          <a:lstStyle/>
          <a:p>
            <a:pPr marL="15394">
              <a:spcBef>
                <a:spcPts val="1103"/>
              </a:spcBef>
            </a:pPr>
            <a:r>
              <a:rPr sz="1412" b="1" spc="12">
                <a:latin typeface="Arial Narrow"/>
                <a:cs typeface="Arial Narrow"/>
              </a:rPr>
              <a:t>A</a:t>
            </a:r>
            <a:r>
              <a:rPr sz="1412" b="1" spc="-55">
                <a:latin typeface="Arial Narrow"/>
                <a:cs typeface="Arial Narrow"/>
              </a:rPr>
              <a:t> </a:t>
            </a:r>
            <a:r>
              <a:rPr sz="1412" b="1">
                <a:latin typeface="Arial Narrow"/>
                <a:cs typeface="Arial Narrow"/>
              </a:rPr>
              <a:t>permit-required</a:t>
            </a:r>
            <a:r>
              <a:rPr sz="1412" b="1" spc="12">
                <a:latin typeface="Arial Narrow"/>
                <a:cs typeface="Arial Narrow"/>
              </a:rPr>
              <a:t> </a:t>
            </a:r>
            <a:r>
              <a:rPr sz="1412" b="1">
                <a:latin typeface="Arial Narrow"/>
                <a:cs typeface="Arial Narrow"/>
              </a:rPr>
              <a:t>confined</a:t>
            </a:r>
            <a:r>
              <a:rPr sz="1412" b="1" spc="6">
                <a:latin typeface="Arial Narrow"/>
                <a:cs typeface="Arial Narrow"/>
              </a:rPr>
              <a:t> space has one or more</a:t>
            </a:r>
            <a:r>
              <a:rPr sz="1412" b="1" spc="12">
                <a:latin typeface="Arial Narrow"/>
                <a:cs typeface="Arial Narrow"/>
              </a:rPr>
              <a:t> </a:t>
            </a:r>
            <a:r>
              <a:rPr sz="1412" b="1" spc="6">
                <a:latin typeface="Arial Narrow"/>
                <a:cs typeface="Arial Narrow"/>
              </a:rPr>
              <a:t>of </a:t>
            </a:r>
            <a:r>
              <a:rPr sz="1412" b="1">
                <a:latin typeface="Arial Narrow"/>
                <a:cs typeface="Arial Narrow"/>
              </a:rPr>
              <a:t>the</a:t>
            </a:r>
            <a:r>
              <a:rPr sz="1412" b="1" spc="6">
                <a:latin typeface="Arial Narrow"/>
                <a:cs typeface="Arial Narrow"/>
              </a:rPr>
              <a:t> </a:t>
            </a:r>
            <a:r>
              <a:rPr sz="1412" b="1">
                <a:latin typeface="Arial Narrow"/>
                <a:cs typeface="Arial Narrow"/>
              </a:rPr>
              <a:t>following</a:t>
            </a:r>
            <a:r>
              <a:rPr sz="1412" b="1" spc="6">
                <a:latin typeface="Arial Narrow"/>
                <a:cs typeface="Arial Narrow"/>
              </a:rPr>
              <a:t> </a:t>
            </a:r>
            <a:r>
              <a:rPr sz="1412" b="1">
                <a:latin typeface="Arial Narrow"/>
                <a:cs typeface="Arial Narrow"/>
              </a:rPr>
              <a:t>characteristics:</a:t>
            </a:r>
            <a:endParaRPr sz="1412">
              <a:latin typeface="Arial Narrow"/>
              <a:cs typeface="Arial Narrow"/>
            </a:endParaRPr>
          </a:p>
          <a:p>
            <a:pPr marL="264011" indent="-249388">
              <a:spcBef>
                <a:spcPts val="988"/>
              </a:spcBef>
              <a:buAutoNum type="arabicParenBoth"/>
              <a:tabLst>
                <a:tab pos="264783" algn="l"/>
              </a:tabLst>
            </a:pPr>
            <a:r>
              <a:rPr sz="1412" b="1">
                <a:latin typeface="Arial Narrow"/>
                <a:cs typeface="Arial Narrow"/>
              </a:rPr>
              <a:t>Contains</a:t>
            </a:r>
            <a:r>
              <a:rPr sz="1412" b="1" spc="6">
                <a:latin typeface="Arial Narrow"/>
                <a:cs typeface="Arial Narrow"/>
              </a:rPr>
              <a:t> or has</a:t>
            </a:r>
            <a:r>
              <a:rPr sz="1412" b="1" spc="12">
                <a:latin typeface="Arial Narrow"/>
                <a:cs typeface="Arial Narrow"/>
              </a:rPr>
              <a:t> </a:t>
            </a:r>
            <a:r>
              <a:rPr sz="1412" b="1">
                <a:latin typeface="Arial Narrow"/>
                <a:cs typeface="Arial Narrow"/>
              </a:rPr>
              <a:t>the</a:t>
            </a:r>
            <a:r>
              <a:rPr sz="1412" b="1" spc="6">
                <a:latin typeface="Arial Narrow"/>
                <a:cs typeface="Arial Narrow"/>
              </a:rPr>
              <a:t> </a:t>
            </a:r>
            <a:r>
              <a:rPr sz="1412" b="1">
                <a:latin typeface="Arial Narrow"/>
                <a:cs typeface="Arial Narrow"/>
              </a:rPr>
              <a:t>potential</a:t>
            </a:r>
            <a:r>
              <a:rPr sz="1412" b="1" spc="12">
                <a:latin typeface="Arial Narrow"/>
                <a:cs typeface="Arial Narrow"/>
              </a:rPr>
              <a:t> </a:t>
            </a:r>
            <a:r>
              <a:rPr sz="1412" b="1" spc="6">
                <a:latin typeface="Arial Narrow"/>
                <a:cs typeface="Arial Narrow"/>
              </a:rPr>
              <a:t>to </a:t>
            </a:r>
            <a:r>
              <a:rPr sz="1412" b="1">
                <a:latin typeface="Arial Narrow"/>
                <a:cs typeface="Arial Narrow"/>
              </a:rPr>
              <a:t>contain</a:t>
            </a:r>
            <a:r>
              <a:rPr sz="1412" b="1" spc="12">
                <a:latin typeface="Arial Narrow"/>
                <a:cs typeface="Arial Narrow"/>
              </a:rPr>
              <a:t> </a:t>
            </a:r>
            <a:r>
              <a:rPr sz="1412" b="1" spc="6">
                <a:latin typeface="Arial Narrow"/>
                <a:cs typeface="Arial Narrow"/>
              </a:rPr>
              <a:t>a </a:t>
            </a:r>
            <a:r>
              <a:rPr sz="1412" b="1">
                <a:latin typeface="Arial Narrow"/>
                <a:cs typeface="Arial Narrow"/>
              </a:rPr>
              <a:t>hazardous</a:t>
            </a:r>
            <a:r>
              <a:rPr sz="1412" b="1" spc="12">
                <a:latin typeface="Arial Narrow"/>
                <a:cs typeface="Arial Narrow"/>
              </a:rPr>
              <a:t> </a:t>
            </a:r>
            <a:r>
              <a:rPr sz="1412" b="1">
                <a:latin typeface="Arial Narrow"/>
                <a:cs typeface="Arial Narrow"/>
              </a:rPr>
              <a:t>atmosphere.</a:t>
            </a:r>
            <a:endParaRPr sz="1412">
              <a:latin typeface="Arial Narrow"/>
              <a:cs typeface="Arial Narrow"/>
            </a:endParaRPr>
          </a:p>
          <a:p>
            <a:pPr marL="15394" marR="52340">
              <a:lnSpc>
                <a:spcPct val="101499"/>
              </a:lnSpc>
            </a:pPr>
            <a:r>
              <a:rPr sz="1412" b="1" spc="6">
                <a:latin typeface="Arial Narrow"/>
                <a:cs typeface="Arial Narrow"/>
              </a:rPr>
              <a:t>•Oxygen </a:t>
            </a:r>
            <a:r>
              <a:rPr sz="1412" b="1">
                <a:latin typeface="Arial Narrow"/>
                <a:cs typeface="Arial Narrow"/>
              </a:rPr>
              <a:t>deficient,</a:t>
            </a:r>
            <a:r>
              <a:rPr sz="1412" b="1" spc="12">
                <a:latin typeface="Arial Narrow"/>
                <a:cs typeface="Arial Narrow"/>
              </a:rPr>
              <a:t> </a:t>
            </a:r>
            <a:r>
              <a:rPr sz="1412" b="1">
                <a:latin typeface="Arial Narrow"/>
                <a:cs typeface="Arial Narrow"/>
              </a:rPr>
              <a:t>toxic,</a:t>
            </a:r>
            <a:r>
              <a:rPr sz="1412" b="1" spc="6">
                <a:latin typeface="Arial Narrow"/>
                <a:cs typeface="Arial Narrow"/>
              </a:rPr>
              <a:t> or</a:t>
            </a:r>
            <a:r>
              <a:rPr sz="1412" b="1" spc="24">
                <a:latin typeface="Arial Narrow"/>
                <a:cs typeface="Arial Narrow"/>
              </a:rPr>
              <a:t> </a:t>
            </a:r>
            <a:r>
              <a:rPr sz="1412" b="1">
                <a:latin typeface="Arial Narrow"/>
                <a:cs typeface="Arial Narrow"/>
              </a:rPr>
              <a:t>flammable</a:t>
            </a:r>
            <a:r>
              <a:rPr sz="1412" b="1" spc="12">
                <a:latin typeface="Arial Narrow"/>
                <a:cs typeface="Arial Narrow"/>
              </a:rPr>
              <a:t> </a:t>
            </a:r>
            <a:r>
              <a:rPr sz="1412" b="1">
                <a:latin typeface="Arial Narrow"/>
                <a:cs typeface="Arial Narrow"/>
              </a:rPr>
              <a:t>atmospheres</a:t>
            </a:r>
            <a:r>
              <a:rPr sz="1412" b="1" spc="6">
                <a:latin typeface="Arial Narrow"/>
                <a:cs typeface="Arial Narrow"/>
              </a:rPr>
              <a:t> can</a:t>
            </a:r>
            <a:r>
              <a:rPr sz="1412" b="1" spc="30">
                <a:latin typeface="Arial Narrow"/>
                <a:cs typeface="Arial Narrow"/>
              </a:rPr>
              <a:t> </a:t>
            </a:r>
            <a:r>
              <a:rPr sz="1412" b="1">
                <a:latin typeface="Arial Narrow"/>
                <a:cs typeface="Arial Narrow"/>
              </a:rPr>
              <a:t>occur</a:t>
            </a:r>
            <a:r>
              <a:rPr sz="1412" b="1" spc="12">
                <a:latin typeface="Arial Narrow"/>
                <a:cs typeface="Arial Narrow"/>
              </a:rPr>
              <a:t> </a:t>
            </a:r>
            <a:r>
              <a:rPr sz="1412" b="1">
                <a:latin typeface="Arial Narrow"/>
                <a:cs typeface="Arial Narrow"/>
              </a:rPr>
              <a:t>in</a:t>
            </a:r>
            <a:r>
              <a:rPr sz="1412" b="1" spc="6">
                <a:latin typeface="Arial Narrow"/>
                <a:cs typeface="Arial Narrow"/>
              </a:rPr>
              <a:t> </a:t>
            </a:r>
            <a:r>
              <a:rPr sz="1412" b="1">
                <a:latin typeface="Arial Narrow"/>
                <a:cs typeface="Arial Narrow"/>
              </a:rPr>
              <a:t>trenches,</a:t>
            </a:r>
            <a:r>
              <a:rPr sz="1412" b="1" spc="12">
                <a:latin typeface="Arial Narrow"/>
                <a:cs typeface="Arial Narrow"/>
              </a:rPr>
              <a:t> </a:t>
            </a:r>
            <a:r>
              <a:rPr sz="1412" b="1">
                <a:latin typeface="Arial Narrow"/>
                <a:cs typeface="Arial Narrow"/>
              </a:rPr>
              <a:t>displacing</a:t>
            </a:r>
            <a:r>
              <a:rPr sz="1412" b="1" spc="12">
                <a:latin typeface="Arial Narrow"/>
                <a:cs typeface="Arial Narrow"/>
              </a:rPr>
              <a:t> </a:t>
            </a:r>
            <a:r>
              <a:rPr sz="1412" b="1">
                <a:latin typeface="Arial Narrow"/>
                <a:cs typeface="Arial Narrow"/>
              </a:rPr>
              <a:t>the</a:t>
            </a:r>
            <a:r>
              <a:rPr sz="1412" b="1" spc="6">
                <a:latin typeface="Arial Narrow"/>
                <a:cs typeface="Arial Narrow"/>
              </a:rPr>
              <a:t> </a:t>
            </a:r>
            <a:r>
              <a:rPr sz="1412" b="1">
                <a:latin typeface="Arial Narrow"/>
                <a:cs typeface="Arial Narrow"/>
              </a:rPr>
              <a:t>normal</a:t>
            </a:r>
            <a:r>
              <a:rPr sz="1412" b="1" spc="12">
                <a:latin typeface="Arial Narrow"/>
                <a:cs typeface="Arial Narrow"/>
              </a:rPr>
              <a:t> </a:t>
            </a:r>
            <a:r>
              <a:rPr sz="1412" b="1" spc="-19">
                <a:latin typeface="Arial Narrow"/>
                <a:cs typeface="Arial Narrow"/>
              </a:rPr>
              <a:t>air.</a:t>
            </a:r>
            <a:r>
              <a:rPr sz="1412" b="1" spc="12">
                <a:latin typeface="Arial Narrow"/>
                <a:cs typeface="Arial Narrow"/>
              </a:rPr>
              <a:t> </a:t>
            </a:r>
            <a:r>
              <a:rPr sz="1412" b="1" spc="6">
                <a:latin typeface="Arial Narrow"/>
                <a:cs typeface="Arial Narrow"/>
              </a:rPr>
              <a:t>Some </a:t>
            </a:r>
            <a:r>
              <a:rPr sz="1412" b="1">
                <a:latin typeface="Arial Narrow"/>
                <a:cs typeface="Arial Narrow"/>
              </a:rPr>
              <a:t>of </a:t>
            </a:r>
            <a:r>
              <a:rPr sz="1412" b="1" spc="6">
                <a:latin typeface="Arial Narrow"/>
                <a:cs typeface="Arial Narrow"/>
              </a:rPr>
              <a:t> </a:t>
            </a:r>
            <a:r>
              <a:rPr sz="1412" b="1">
                <a:latin typeface="Arial Narrow"/>
                <a:cs typeface="Arial Narrow"/>
              </a:rPr>
              <a:t>the </a:t>
            </a:r>
            <a:r>
              <a:rPr sz="1412" b="1" spc="6">
                <a:latin typeface="Arial Narrow"/>
                <a:cs typeface="Arial Narrow"/>
              </a:rPr>
              <a:t>most common gases of </a:t>
            </a:r>
            <a:r>
              <a:rPr sz="1412" b="1">
                <a:latin typeface="Arial Narrow"/>
                <a:cs typeface="Arial Narrow"/>
              </a:rPr>
              <a:t>concern are carbon </a:t>
            </a:r>
            <a:r>
              <a:rPr sz="1412" b="1" spc="6">
                <a:latin typeface="Arial Narrow"/>
                <a:cs typeface="Arial Narrow"/>
              </a:rPr>
              <a:t>monoxide, </a:t>
            </a:r>
            <a:r>
              <a:rPr sz="1412" b="1">
                <a:latin typeface="Arial Narrow"/>
                <a:cs typeface="Arial Narrow"/>
              </a:rPr>
              <a:t>methane, </a:t>
            </a:r>
            <a:r>
              <a:rPr sz="1412" b="1" spc="6">
                <a:latin typeface="Arial Narrow"/>
                <a:cs typeface="Arial Narrow"/>
              </a:rPr>
              <a:t>and </a:t>
            </a:r>
            <a:r>
              <a:rPr sz="1412" b="1">
                <a:latin typeface="Arial Narrow"/>
                <a:cs typeface="Arial Narrow"/>
              </a:rPr>
              <a:t>hydrogen sulfide. </a:t>
            </a:r>
            <a:r>
              <a:rPr sz="1412" b="1" spc="6">
                <a:latin typeface="Arial Narrow"/>
                <a:cs typeface="Arial Narrow"/>
              </a:rPr>
              <a:t>These </a:t>
            </a:r>
            <a:r>
              <a:rPr sz="1412" b="1">
                <a:latin typeface="Arial Narrow"/>
                <a:cs typeface="Arial Narrow"/>
              </a:rPr>
              <a:t>gases </a:t>
            </a:r>
            <a:r>
              <a:rPr sz="1412" b="1" spc="6">
                <a:latin typeface="Arial Narrow"/>
                <a:cs typeface="Arial Narrow"/>
              </a:rPr>
              <a:t> </a:t>
            </a:r>
            <a:r>
              <a:rPr sz="1412" b="1">
                <a:latin typeface="Arial Narrow"/>
                <a:cs typeface="Arial Narrow"/>
              </a:rPr>
              <a:t>should </a:t>
            </a:r>
            <a:r>
              <a:rPr sz="1412" b="1" spc="6">
                <a:latin typeface="Arial Narrow"/>
                <a:cs typeface="Arial Narrow"/>
              </a:rPr>
              <a:t>be </a:t>
            </a:r>
            <a:r>
              <a:rPr sz="1412" b="1">
                <a:latin typeface="Arial Narrow"/>
                <a:cs typeface="Arial Narrow"/>
              </a:rPr>
              <a:t>suspected </a:t>
            </a:r>
            <a:r>
              <a:rPr sz="1412" b="1" spc="6">
                <a:latin typeface="Arial Narrow"/>
                <a:cs typeface="Arial Narrow"/>
              </a:rPr>
              <a:t>whenever </a:t>
            </a:r>
            <a:r>
              <a:rPr sz="1412" b="1">
                <a:latin typeface="Arial Narrow"/>
                <a:cs typeface="Arial Narrow"/>
              </a:rPr>
              <a:t>trenches are near </a:t>
            </a:r>
            <a:r>
              <a:rPr sz="1412" b="1" spc="6">
                <a:latin typeface="Arial Narrow"/>
                <a:cs typeface="Arial Narrow"/>
              </a:rPr>
              <a:t>combustion </a:t>
            </a:r>
            <a:r>
              <a:rPr sz="1412" b="1">
                <a:latin typeface="Arial Narrow"/>
                <a:cs typeface="Arial Narrow"/>
              </a:rPr>
              <a:t>engines, </a:t>
            </a:r>
            <a:r>
              <a:rPr sz="1412" b="1" spc="6">
                <a:latin typeface="Arial Narrow"/>
                <a:cs typeface="Arial Narrow"/>
              </a:rPr>
              <a:t>sewage </a:t>
            </a:r>
            <a:r>
              <a:rPr sz="1412" b="1">
                <a:latin typeface="Arial Narrow"/>
                <a:cs typeface="Arial Narrow"/>
              </a:rPr>
              <a:t>lines, landfills, swamps, </a:t>
            </a:r>
            <a:r>
              <a:rPr sz="1412" b="1" spc="6">
                <a:latin typeface="Arial Narrow"/>
                <a:cs typeface="Arial Narrow"/>
              </a:rPr>
              <a:t> </a:t>
            </a:r>
            <a:r>
              <a:rPr sz="1412" b="1">
                <a:latin typeface="Arial Narrow"/>
                <a:cs typeface="Arial Narrow"/>
              </a:rPr>
              <a:t>leaking underground storage</a:t>
            </a:r>
            <a:r>
              <a:rPr sz="1412" b="1" spc="6">
                <a:latin typeface="Arial Narrow"/>
                <a:cs typeface="Arial Narrow"/>
              </a:rPr>
              <a:t> </a:t>
            </a:r>
            <a:r>
              <a:rPr sz="1412" b="1">
                <a:latin typeface="Arial Narrow"/>
                <a:cs typeface="Arial Narrow"/>
              </a:rPr>
              <a:t>tanks,</a:t>
            </a:r>
            <a:r>
              <a:rPr sz="1412" b="1" spc="6">
                <a:latin typeface="Arial Narrow"/>
                <a:cs typeface="Arial Narrow"/>
              </a:rPr>
              <a:t> or when</a:t>
            </a:r>
            <a:r>
              <a:rPr sz="1412" b="1">
                <a:latin typeface="Arial Narrow"/>
                <a:cs typeface="Arial Narrow"/>
              </a:rPr>
              <a:t> </a:t>
            </a:r>
            <a:r>
              <a:rPr sz="1412" b="1" spc="6">
                <a:latin typeface="Arial Narrow"/>
                <a:cs typeface="Arial Narrow"/>
              </a:rPr>
              <a:t>decomposing</a:t>
            </a:r>
            <a:r>
              <a:rPr sz="1412" b="1">
                <a:latin typeface="Arial Narrow"/>
                <a:cs typeface="Arial Narrow"/>
              </a:rPr>
              <a:t> organic</a:t>
            </a:r>
            <a:r>
              <a:rPr sz="1412" b="1" spc="6">
                <a:latin typeface="Arial Narrow"/>
                <a:cs typeface="Arial Narrow"/>
              </a:rPr>
              <a:t> </a:t>
            </a:r>
            <a:r>
              <a:rPr sz="1412" b="1">
                <a:latin typeface="Arial Narrow"/>
                <a:cs typeface="Arial Narrow"/>
              </a:rPr>
              <a:t>matter is </a:t>
            </a:r>
            <a:r>
              <a:rPr sz="1412" b="1" spc="-12">
                <a:latin typeface="Arial Narrow"/>
                <a:cs typeface="Arial Narrow"/>
              </a:rPr>
              <a:t>nearby.</a:t>
            </a:r>
            <a:r>
              <a:rPr sz="1412" b="1" spc="6">
                <a:latin typeface="Arial Narrow"/>
                <a:cs typeface="Arial Narrow"/>
              </a:rPr>
              <a:t> Hydrogen</a:t>
            </a:r>
            <a:r>
              <a:rPr sz="1412" b="1">
                <a:latin typeface="Arial Narrow"/>
                <a:cs typeface="Arial Narrow"/>
              </a:rPr>
              <a:t> sulfide</a:t>
            </a:r>
            <a:r>
              <a:rPr sz="1412" b="1" spc="6">
                <a:latin typeface="Arial Narrow"/>
                <a:cs typeface="Arial Narrow"/>
              </a:rPr>
              <a:t> </a:t>
            </a:r>
            <a:r>
              <a:rPr sz="1412" b="1">
                <a:latin typeface="Arial Narrow"/>
                <a:cs typeface="Arial Narrow"/>
              </a:rPr>
              <a:t>is </a:t>
            </a:r>
            <a:r>
              <a:rPr sz="1412" b="1" spc="6">
                <a:latin typeface="Arial Narrow"/>
                <a:cs typeface="Arial Narrow"/>
              </a:rPr>
              <a:t> </a:t>
            </a:r>
            <a:r>
              <a:rPr sz="1412" b="1">
                <a:latin typeface="Arial Narrow"/>
                <a:cs typeface="Arial Narrow"/>
              </a:rPr>
              <a:t>heavier</a:t>
            </a:r>
            <a:r>
              <a:rPr sz="1412" b="1" spc="6">
                <a:latin typeface="Arial Narrow"/>
                <a:cs typeface="Arial Narrow"/>
              </a:rPr>
              <a:t> </a:t>
            </a:r>
            <a:r>
              <a:rPr sz="1412" b="1">
                <a:latin typeface="Arial Narrow"/>
                <a:cs typeface="Arial Narrow"/>
              </a:rPr>
              <a:t>than</a:t>
            </a:r>
            <a:r>
              <a:rPr sz="1412" b="1" spc="12">
                <a:latin typeface="Arial Narrow"/>
                <a:cs typeface="Arial Narrow"/>
              </a:rPr>
              <a:t> </a:t>
            </a:r>
            <a:r>
              <a:rPr sz="1412" b="1">
                <a:latin typeface="Arial Narrow"/>
                <a:cs typeface="Arial Narrow"/>
              </a:rPr>
              <a:t>air</a:t>
            </a:r>
            <a:r>
              <a:rPr sz="1412" b="1" spc="6">
                <a:latin typeface="Arial Narrow"/>
                <a:cs typeface="Arial Narrow"/>
              </a:rPr>
              <a:t> and</a:t>
            </a:r>
            <a:r>
              <a:rPr sz="1412" b="1" spc="12">
                <a:latin typeface="Arial Narrow"/>
                <a:cs typeface="Arial Narrow"/>
              </a:rPr>
              <a:t> </a:t>
            </a:r>
            <a:r>
              <a:rPr sz="1412" b="1" spc="6">
                <a:latin typeface="Arial Narrow"/>
                <a:cs typeface="Arial Narrow"/>
              </a:rPr>
              <a:t>may </a:t>
            </a:r>
            <a:r>
              <a:rPr sz="1412" b="1">
                <a:latin typeface="Arial Narrow"/>
                <a:cs typeface="Arial Narrow"/>
              </a:rPr>
              <a:t>fill</a:t>
            </a:r>
            <a:r>
              <a:rPr sz="1412" b="1" spc="12">
                <a:latin typeface="Arial Narrow"/>
                <a:cs typeface="Arial Narrow"/>
              </a:rPr>
              <a:t> </a:t>
            </a:r>
            <a:r>
              <a:rPr sz="1412" b="1">
                <a:latin typeface="Arial Narrow"/>
                <a:cs typeface="Arial Narrow"/>
              </a:rPr>
              <a:t>the</a:t>
            </a:r>
            <a:r>
              <a:rPr sz="1412" b="1" spc="12">
                <a:latin typeface="Arial Narrow"/>
                <a:cs typeface="Arial Narrow"/>
              </a:rPr>
              <a:t> </a:t>
            </a:r>
            <a:r>
              <a:rPr sz="1412" b="1">
                <a:latin typeface="Arial Narrow"/>
                <a:cs typeface="Arial Narrow"/>
              </a:rPr>
              <a:t>trench</a:t>
            </a:r>
            <a:r>
              <a:rPr sz="1412" b="1" spc="6">
                <a:latin typeface="Arial Narrow"/>
                <a:cs typeface="Arial Narrow"/>
              </a:rPr>
              <a:t> </a:t>
            </a:r>
            <a:r>
              <a:rPr sz="1412" b="1">
                <a:latin typeface="Arial Narrow"/>
                <a:cs typeface="Arial Narrow"/>
              </a:rPr>
              <a:t>starting</a:t>
            </a:r>
            <a:r>
              <a:rPr sz="1412" b="1" spc="12">
                <a:latin typeface="Arial Narrow"/>
                <a:cs typeface="Arial Narrow"/>
              </a:rPr>
              <a:t> </a:t>
            </a:r>
            <a:r>
              <a:rPr sz="1412" b="1" spc="6">
                <a:latin typeface="Arial Narrow"/>
                <a:cs typeface="Arial Narrow"/>
              </a:rPr>
              <a:t>from</a:t>
            </a:r>
            <a:r>
              <a:rPr sz="1412" b="1" spc="12">
                <a:latin typeface="Arial Narrow"/>
                <a:cs typeface="Arial Narrow"/>
              </a:rPr>
              <a:t> </a:t>
            </a:r>
            <a:r>
              <a:rPr sz="1412" b="1">
                <a:latin typeface="Arial Narrow"/>
                <a:cs typeface="Arial Narrow"/>
              </a:rPr>
              <a:t>the</a:t>
            </a:r>
            <a:r>
              <a:rPr sz="1412" b="1" spc="19">
                <a:latin typeface="Arial Narrow"/>
                <a:cs typeface="Arial Narrow"/>
              </a:rPr>
              <a:t> </a:t>
            </a:r>
            <a:r>
              <a:rPr sz="1412" b="1">
                <a:latin typeface="Arial Narrow"/>
                <a:cs typeface="Arial Narrow"/>
              </a:rPr>
              <a:t>bottom.</a:t>
            </a:r>
            <a:r>
              <a:rPr sz="1412" b="1" spc="19">
                <a:latin typeface="Arial Narrow"/>
                <a:cs typeface="Arial Narrow"/>
              </a:rPr>
              <a:t> </a:t>
            </a:r>
            <a:r>
              <a:rPr sz="1412" b="1">
                <a:latin typeface="Arial Narrow"/>
                <a:cs typeface="Arial Narrow"/>
              </a:rPr>
              <a:t>If</a:t>
            </a:r>
            <a:r>
              <a:rPr sz="1412" b="1" spc="12">
                <a:latin typeface="Arial Narrow"/>
                <a:cs typeface="Arial Narrow"/>
              </a:rPr>
              <a:t> </a:t>
            </a:r>
            <a:r>
              <a:rPr sz="1412" b="1">
                <a:latin typeface="Arial Narrow"/>
                <a:cs typeface="Arial Narrow"/>
              </a:rPr>
              <a:t>hazardous</a:t>
            </a:r>
            <a:r>
              <a:rPr sz="1412" b="1" spc="19">
                <a:latin typeface="Arial Narrow"/>
                <a:cs typeface="Arial Narrow"/>
              </a:rPr>
              <a:t> </a:t>
            </a:r>
            <a:r>
              <a:rPr sz="1412" b="1">
                <a:latin typeface="Arial Narrow"/>
                <a:cs typeface="Arial Narrow"/>
              </a:rPr>
              <a:t>atmospheres</a:t>
            </a:r>
            <a:r>
              <a:rPr sz="1412" b="1" spc="12">
                <a:latin typeface="Arial Narrow"/>
                <a:cs typeface="Arial Narrow"/>
              </a:rPr>
              <a:t> </a:t>
            </a:r>
            <a:r>
              <a:rPr sz="1412" b="1">
                <a:latin typeface="Arial Narrow"/>
                <a:cs typeface="Arial Narrow"/>
              </a:rPr>
              <a:t>could</a:t>
            </a:r>
            <a:r>
              <a:rPr sz="1412" b="1" spc="19">
                <a:latin typeface="Arial Narrow"/>
                <a:cs typeface="Arial Narrow"/>
              </a:rPr>
              <a:t> </a:t>
            </a:r>
            <a:r>
              <a:rPr sz="1412" b="1">
                <a:latin typeface="Arial Narrow"/>
                <a:cs typeface="Arial Narrow"/>
              </a:rPr>
              <a:t>reasonably </a:t>
            </a:r>
            <a:r>
              <a:rPr sz="1412" b="1" spc="6">
                <a:latin typeface="Arial Narrow"/>
                <a:cs typeface="Arial Narrow"/>
              </a:rPr>
              <a:t> be </a:t>
            </a:r>
            <a:r>
              <a:rPr sz="1412" b="1">
                <a:latin typeface="Arial Narrow"/>
                <a:cs typeface="Arial Narrow"/>
              </a:rPr>
              <a:t>expected</a:t>
            </a:r>
            <a:r>
              <a:rPr sz="1412" b="1" spc="12">
                <a:latin typeface="Arial Narrow"/>
                <a:cs typeface="Arial Narrow"/>
              </a:rPr>
              <a:t> </a:t>
            </a:r>
            <a:r>
              <a:rPr sz="1412" b="1" spc="6">
                <a:latin typeface="Arial Narrow"/>
                <a:cs typeface="Arial Narrow"/>
              </a:rPr>
              <a:t>to</a:t>
            </a:r>
            <a:r>
              <a:rPr sz="1412" b="1" spc="12">
                <a:latin typeface="Arial Narrow"/>
                <a:cs typeface="Arial Narrow"/>
              </a:rPr>
              <a:t> </a:t>
            </a:r>
            <a:r>
              <a:rPr sz="1412" b="1">
                <a:latin typeface="Arial Narrow"/>
                <a:cs typeface="Arial Narrow"/>
              </a:rPr>
              <a:t>exist,</a:t>
            </a:r>
            <a:r>
              <a:rPr sz="1412" b="1" spc="12">
                <a:latin typeface="Arial Narrow"/>
                <a:cs typeface="Arial Narrow"/>
              </a:rPr>
              <a:t> </a:t>
            </a:r>
            <a:r>
              <a:rPr sz="1412" b="1">
                <a:latin typeface="Arial Narrow"/>
                <a:cs typeface="Arial Narrow"/>
              </a:rPr>
              <a:t>the</a:t>
            </a:r>
            <a:r>
              <a:rPr sz="1412" b="1" spc="12">
                <a:latin typeface="Arial Narrow"/>
                <a:cs typeface="Arial Narrow"/>
              </a:rPr>
              <a:t> </a:t>
            </a:r>
            <a:r>
              <a:rPr sz="1412" b="1">
                <a:latin typeface="Arial Narrow"/>
                <a:cs typeface="Arial Narrow"/>
              </a:rPr>
              <a:t>atmospheres</a:t>
            </a:r>
            <a:r>
              <a:rPr sz="1412" b="1" spc="12">
                <a:latin typeface="Arial Narrow"/>
                <a:cs typeface="Arial Narrow"/>
              </a:rPr>
              <a:t> </a:t>
            </a:r>
            <a:r>
              <a:rPr sz="1412" b="1">
                <a:latin typeface="Arial Narrow"/>
                <a:cs typeface="Arial Narrow"/>
              </a:rPr>
              <a:t>shall</a:t>
            </a:r>
            <a:r>
              <a:rPr sz="1412" b="1" spc="12">
                <a:latin typeface="Arial Narrow"/>
                <a:cs typeface="Arial Narrow"/>
              </a:rPr>
              <a:t> </a:t>
            </a:r>
            <a:r>
              <a:rPr sz="1412" b="1" spc="6">
                <a:latin typeface="Arial Narrow"/>
                <a:cs typeface="Arial Narrow"/>
              </a:rPr>
              <a:t>be </a:t>
            </a:r>
            <a:r>
              <a:rPr sz="1412" b="1">
                <a:latin typeface="Arial Narrow"/>
                <a:cs typeface="Arial Narrow"/>
              </a:rPr>
              <a:t>tested</a:t>
            </a:r>
            <a:r>
              <a:rPr sz="1412" b="1" spc="6">
                <a:latin typeface="Arial Narrow"/>
                <a:cs typeface="Arial Narrow"/>
              </a:rPr>
              <a:t> </a:t>
            </a:r>
            <a:r>
              <a:rPr sz="1412" b="1">
                <a:latin typeface="Arial Narrow"/>
                <a:cs typeface="Arial Narrow"/>
              </a:rPr>
              <a:t>before</a:t>
            </a:r>
            <a:r>
              <a:rPr sz="1412" b="1" spc="12">
                <a:latin typeface="Arial Narrow"/>
                <a:cs typeface="Arial Narrow"/>
              </a:rPr>
              <a:t> </a:t>
            </a:r>
            <a:r>
              <a:rPr sz="1412" b="1">
                <a:latin typeface="Arial Narrow"/>
                <a:cs typeface="Arial Narrow"/>
              </a:rPr>
              <a:t>employees</a:t>
            </a:r>
            <a:r>
              <a:rPr sz="1412" b="1" spc="6">
                <a:latin typeface="Arial Narrow"/>
                <a:cs typeface="Arial Narrow"/>
              </a:rPr>
              <a:t> </a:t>
            </a:r>
            <a:r>
              <a:rPr sz="1412" b="1">
                <a:latin typeface="Arial Narrow"/>
                <a:cs typeface="Arial Narrow"/>
              </a:rPr>
              <a:t>enter</a:t>
            </a:r>
            <a:r>
              <a:rPr sz="1412" b="1" spc="12">
                <a:latin typeface="Arial Narrow"/>
                <a:cs typeface="Arial Narrow"/>
              </a:rPr>
              <a:t> </a:t>
            </a:r>
            <a:r>
              <a:rPr sz="1412" b="1">
                <a:latin typeface="Arial Narrow"/>
                <a:cs typeface="Arial Narrow"/>
              </a:rPr>
              <a:t>excavations</a:t>
            </a:r>
            <a:r>
              <a:rPr sz="1412" b="1" spc="6">
                <a:latin typeface="Arial Narrow"/>
                <a:cs typeface="Arial Narrow"/>
              </a:rPr>
              <a:t> </a:t>
            </a:r>
            <a:r>
              <a:rPr sz="1412" b="1">
                <a:latin typeface="Arial Narrow"/>
                <a:cs typeface="Arial Narrow"/>
              </a:rPr>
              <a:t>greater</a:t>
            </a:r>
            <a:r>
              <a:rPr sz="1412" b="1" spc="6">
                <a:latin typeface="Arial Narrow"/>
                <a:cs typeface="Arial Narrow"/>
              </a:rPr>
              <a:t> </a:t>
            </a:r>
            <a:r>
              <a:rPr sz="1412" b="1">
                <a:latin typeface="Arial Narrow"/>
                <a:cs typeface="Arial Narrow"/>
              </a:rPr>
              <a:t>than</a:t>
            </a:r>
            <a:r>
              <a:rPr sz="1412" b="1" spc="12">
                <a:latin typeface="Arial Narrow"/>
                <a:cs typeface="Arial Narrow"/>
              </a:rPr>
              <a:t> </a:t>
            </a:r>
            <a:r>
              <a:rPr sz="1412" b="1" spc="6">
                <a:latin typeface="Arial Narrow"/>
                <a:cs typeface="Arial Narrow"/>
              </a:rPr>
              <a:t>4</a:t>
            </a:r>
            <a:r>
              <a:rPr sz="1412" b="1" spc="12">
                <a:latin typeface="Arial Narrow"/>
                <a:cs typeface="Arial Narrow"/>
              </a:rPr>
              <a:t> </a:t>
            </a:r>
            <a:r>
              <a:rPr sz="1412" b="1">
                <a:latin typeface="Arial Narrow"/>
                <a:cs typeface="Arial Narrow"/>
              </a:rPr>
              <a:t>feet </a:t>
            </a:r>
            <a:r>
              <a:rPr sz="1412" b="1" spc="6">
                <a:latin typeface="Arial Narrow"/>
                <a:cs typeface="Arial Narrow"/>
              </a:rPr>
              <a:t> </a:t>
            </a:r>
            <a:r>
              <a:rPr sz="1412" b="1">
                <a:latin typeface="Arial Narrow"/>
                <a:cs typeface="Arial Narrow"/>
              </a:rPr>
              <a:t>in</a:t>
            </a:r>
            <a:r>
              <a:rPr sz="1412" b="1" spc="-6">
                <a:latin typeface="Arial Narrow"/>
                <a:cs typeface="Arial Narrow"/>
              </a:rPr>
              <a:t> </a:t>
            </a:r>
            <a:r>
              <a:rPr sz="1412" b="1">
                <a:latin typeface="Arial Narrow"/>
                <a:cs typeface="Arial Narrow"/>
              </a:rPr>
              <a:t>depth.</a:t>
            </a:r>
            <a:endParaRPr sz="1412">
              <a:latin typeface="Arial Narrow"/>
              <a:cs typeface="Arial Narrow"/>
            </a:endParaRPr>
          </a:p>
          <a:p>
            <a:pPr marL="264011" indent="-249388">
              <a:spcBef>
                <a:spcPts val="994"/>
              </a:spcBef>
              <a:buAutoNum type="arabicParenBoth" startAt="2"/>
              <a:tabLst>
                <a:tab pos="264783" algn="l"/>
              </a:tabLst>
            </a:pPr>
            <a:r>
              <a:rPr sz="1412" b="1">
                <a:latin typeface="Arial Narrow"/>
                <a:cs typeface="Arial Narrow"/>
              </a:rPr>
              <a:t>Contains </a:t>
            </a:r>
            <a:r>
              <a:rPr sz="1412" b="1" spc="6">
                <a:latin typeface="Arial Narrow"/>
                <a:cs typeface="Arial Narrow"/>
              </a:rPr>
              <a:t>a</a:t>
            </a:r>
            <a:r>
              <a:rPr sz="1412" b="1">
                <a:latin typeface="Arial Narrow"/>
                <a:cs typeface="Arial Narrow"/>
              </a:rPr>
              <a:t> material</a:t>
            </a:r>
            <a:r>
              <a:rPr sz="1412" b="1" spc="6">
                <a:latin typeface="Arial Narrow"/>
                <a:cs typeface="Arial Narrow"/>
              </a:rPr>
              <a:t> </a:t>
            </a:r>
            <a:r>
              <a:rPr sz="1412" b="1">
                <a:latin typeface="Arial Narrow"/>
                <a:cs typeface="Arial Narrow"/>
              </a:rPr>
              <a:t>that </a:t>
            </a:r>
            <a:r>
              <a:rPr sz="1412" b="1" spc="6">
                <a:latin typeface="Arial Narrow"/>
                <a:cs typeface="Arial Narrow"/>
              </a:rPr>
              <a:t>has</a:t>
            </a:r>
            <a:r>
              <a:rPr sz="1412" b="1">
                <a:latin typeface="Arial Narrow"/>
                <a:cs typeface="Arial Narrow"/>
              </a:rPr>
              <a:t> the</a:t>
            </a:r>
            <a:r>
              <a:rPr sz="1412" b="1" spc="6">
                <a:latin typeface="Arial Narrow"/>
                <a:cs typeface="Arial Narrow"/>
              </a:rPr>
              <a:t> </a:t>
            </a:r>
            <a:r>
              <a:rPr sz="1412" b="1">
                <a:latin typeface="Arial Narrow"/>
                <a:cs typeface="Arial Narrow"/>
              </a:rPr>
              <a:t>potential for</a:t>
            </a:r>
            <a:r>
              <a:rPr sz="1412" b="1" spc="12">
                <a:latin typeface="Arial Narrow"/>
                <a:cs typeface="Arial Narrow"/>
              </a:rPr>
              <a:t> </a:t>
            </a:r>
            <a:r>
              <a:rPr sz="1412" b="1">
                <a:latin typeface="Arial Narrow"/>
                <a:cs typeface="Arial Narrow"/>
              </a:rPr>
              <a:t>engulfing</a:t>
            </a:r>
            <a:r>
              <a:rPr sz="1412" b="1" spc="6">
                <a:latin typeface="Arial Narrow"/>
                <a:cs typeface="Arial Narrow"/>
              </a:rPr>
              <a:t> an</a:t>
            </a:r>
            <a:r>
              <a:rPr sz="1412" b="1">
                <a:latin typeface="Arial Narrow"/>
                <a:cs typeface="Arial Narrow"/>
              </a:rPr>
              <a:t> entrant.</a:t>
            </a:r>
            <a:endParaRPr sz="1412">
              <a:latin typeface="Arial Narrow"/>
              <a:cs typeface="Arial Narrow"/>
            </a:endParaRPr>
          </a:p>
          <a:p>
            <a:pPr marL="15394" marR="6157">
              <a:lnSpc>
                <a:spcPct val="101499"/>
              </a:lnSpc>
              <a:spcBef>
                <a:spcPts val="957"/>
              </a:spcBef>
              <a:buAutoNum type="arabicParenBoth" startAt="2"/>
              <a:tabLst>
                <a:tab pos="264783" algn="l"/>
              </a:tabLst>
            </a:pPr>
            <a:r>
              <a:rPr sz="1412" b="1" spc="6">
                <a:latin typeface="Arial Narrow"/>
                <a:cs typeface="Arial Narrow"/>
              </a:rPr>
              <a:t>Has</a:t>
            </a:r>
            <a:r>
              <a:rPr sz="1412" b="1" spc="12">
                <a:latin typeface="Arial Narrow"/>
                <a:cs typeface="Arial Narrow"/>
              </a:rPr>
              <a:t> </a:t>
            </a:r>
            <a:r>
              <a:rPr sz="1412" b="1" spc="6">
                <a:latin typeface="Arial Narrow"/>
                <a:cs typeface="Arial Narrow"/>
              </a:rPr>
              <a:t>an</a:t>
            </a:r>
            <a:r>
              <a:rPr sz="1412" b="1" spc="12">
                <a:latin typeface="Arial Narrow"/>
                <a:cs typeface="Arial Narrow"/>
              </a:rPr>
              <a:t> </a:t>
            </a:r>
            <a:r>
              <a:rPr sz="1412" b="1">
                <a:latin typeface="Arial Narrow"/>
                <a:cs typeface="Arial Narrow"/>
              </a:rPr>
              <a:t>internal</a:t>
            </a:r>
            <a:r>
              <a:rPr sz="1412" b="1" spc="6">
                <a:latin typeface="Arial Narrow"/>
                <a:cs typeface="Arial Narrow"/>
              </a:rPr>
              <a:t> </a:t>
            </a:r>
            <a:r>
              <a:rPr sz="1412" b="1">
                <a:latin typeface="Arial Narrow"/>
                <a:cs typeface="Arial Narrow"/>
              </a:rPr>
              <a:t>configuration</a:t>
            </a:r>
            <a:r>
              <a:rPr sz="1412" b="1" spc="6">
                <a:latin typeface="Arial Narrow"/>
                <a:cs typeface="Arial Narrow"/>
              </a:rPr>
              <a:t> such</a:t>
            </a:r>
            <a:r>
              <a:rPr sz="1412" b="1" spc="12">
                <a:latin typeface="Arial Narrow"/>
                <a:cs typeface="Arial Narrow"/>
              </a:rPr>
              <a:t> </a:t>
            </a:r>
            <a:r>
              <a:rPr sz="1412" b="1">
                <a:latin typeface="Arial Narrow"/>
                <a:cs typeface="Arial Narrow"/>
              </a:rPr>
              <a:t>that</a:t>
            </a:r>
            <a:r>
              <a:rPr sz="1412" b="1" spc="19">
                <a:latin typeface="Arial Narrow"/>
                <a:cs typeface="Arial Narrow"/>
              </a:rPr>
              <a:t> </a:t>
            </a:r>
            <a:r>
              <a:rPr sz="1412" b="1" spc="6">
                <a:latin typeface="Arial Narrow"/>
                <a:cs typeface="Arial Narrow"/>
              </a:rPr>
              <a:t>an </a:t>
            </a:r>
            <a:r>
              <a:rPr sz="1412" b="1">
                <a:latin typeface="Arial Narrow"/>
                <a:cs typeface="Arial Narrow"/>
              </a:rPr>
              <a:t>entrant</a:t>
            </a:r>
            <a:r>
              <a:rPr sz="1412" b="1" spc="30">
                <a:latin typeface="Arial Narrow"/>
                <a:cs typeface="Arial Narrow"/>
              </a:rPr>
              <a:t> </a:t>
            </a:r>
            <a:r>
              <a:rPr sz="1412" b="1">
                <a:latin typeface="Arial Narrow"/>
                <a:cs typeface="Arial Narrow"/>
              </a:rPr>
              <a:t>could</a:t>
            </a:r>
            <a:r>
              <a:rPr sz="1412" b="1" spc="12">
                <a:latin typeface="Arial Narrow"/>
                <a:cs typeface="Arial Narrow"/>
              </a:rPr>
              <a:t> </a:t>
            </a:r>
            <a:r>
              <a:rPr sz="1412" b="1" spc="6">
                <a:latin typeface="Arial Narrow"/>
                <a:cs typeface="Arial Narrow"/>
              </a:rPr>
              <a:t>be</a:t>
            </a:r>
            <a:r>
              <a:rPr sz="1412" b="1" spc="19">
                <a:latin typeface="Arial Narrow"/>
                <a:cs typeface="Arial Narrow"/>
              </a:rPr>
              <a:t> </a:t>
            </a:r>
            <a:r>
              <a:rPr sz="1412" b="1">
                <a:latin typeface="Arial Narrow"/>
                <a:cs typeface="Arial Narrow"/>
              </a:rPr>
              <a:t>trapped</a:t>
            </a:r>
            <a:r>
              <a:rPr sz="1412" b="1" spc="12">
                <a:latin typeface="Arial Narrow"/>
                <a:cs typeface="Arial Narrow"/>
              </a:rPr>
              <a:t> </a:t>
            </a:r>
            <a:r>
              <a:rPr sz="1412" b="1" spc="6">
                <a:latin typeface="Arial Narrow"/>
                <a:cs typeface="Arial Narrow"/>
              </a:rPr>
              <a:t>or</a:t>
            </a:r>
            <a:r>
              <a:rPr sz="1412" b="1" spc="19">
                <a:latin typeface="Arial Narrow"/>
                <a:cs typeface="Arial Narrow"/>
              </a:rPr>
              <a:t> </a:t>
            </a:r>
            <a:r>
              <a:rPr sz="1412" b="1">
                <a:latin typeface="Arial Narrow"/>
                <a:cs typeface="Arial Narrow"/>
              </a:rPr>
              <a:t>asphyxiated </a:t>
            </a:r>
            <a:r>
              <a:rPr sz="1412" b="1" spc="6">
                <a:latin typeface="Arial Narrow"/>
                <a:cs typeface="Arial Narrow"/>
              </a:rPr>
              <a:t>by</a:t>
            </a:r>
            <a:r>
              <a:rPr sz="1412" b="1" spc="19">
                <a:latin typeface="Arial Narrow"/>
                <a:cs typeface="Arial Narrow"/>
              </a:rPr>
              <a:t> </a:t>
            </a:r>
            <a:r>
              <a:rPr sz="1412" b="1">
                <a:latin typeface="Arial Narrow"/>
                <a:cs typeface="Arial Narrow"/>
              </a:rPr>
              <a:t>inwardly</a:t>
            </a:r>
            <a:r>
              <a:rPr sz="1412" b="1" spc="12">
                <a:latin typeface="Arial Narrow"/>
                <a:cs typeface="Arial Narrow"/>
              </a:rPr>
              <a:t> </a:t>
            </a:r>
            <a:r>
              <a:rPr sz="1412" b="1">
                <a:latin typeface="Arial Narrow"/>
                <a:cs typeface="Arial Narrow"/>
              </a:rPr>
              <a:t>converging </a:t>
            </a:r>
            <a:r>
              <a:rPr sz="1412" b="1" spc="6">
                <a:latin typeface="Arial Narrow"/>
                <a:cs typeface="Arial Narrow"/>
              </a:rPr>
              <a:t> </a:t>
            </a:r>
            <a:r>
              <a:rPr sz="1412" b="1">
                <a:latin typeface="Arial Narrow"/>
                <a:cs typeface="Arial Narrow"/>
              </a:rPr>
              <a:t>walls </a:t>
            </a:r>
            <a:r>
              <a:rPr sz="1412" b="1" spc="6">
                <a:latin typeface="Arial Narrow"/>
                <a:cs typeface="Arial Narrow"/>
              </a:rPr>
              <a:t>or</a:t>
            </a:r>
            <a:r>
              <a:rPr sz="1412" b="1">
                <a:latin typeface="Arial Narrow"/>
                <a:cs typeface="Arial Narrow"/>
              </a:rPr>
              <a:t> </a:t>
            </a:r>
            <a:r>
              <a:rPr sz="1412" b="1" spc="6">
                <a:latin typeface="Arial Narrow"/>
                <a:cs typeface="Arial Narrow"/>
              </a:rPr>
              <a:t>by</a:t>
            </a:r>
            <a:r>
              <a:rPr sz="1412" b="1">
                <a:latin typeface="Arial Narrow"/>
                <a:cs typeface="Arial Narrow"/>
              </a:rPr>
              <a:t> </a:t>
            </a:r>
            <a:r>
              <a:rPr sz="1412" b="1" spc="6">
                <a:latin typeface="Arial Narrow"/>
                <a:cs typeface="Arial Narrow"/>
              </a:rPr>
              <a:t>a </a:t>
            </a:r>
            <a:r>
              <a:rPr sz="1412" b="1">
                <a:latin typeface="Arial Narrow"/>
                <a:cs typeface="Arial Narrow"/>
              </a:rPr>
              <a:t>floor </a:t>
            </a:r>
            <a:r>
              <a:rPr sz="1412" b="1" spc="6">
                <a:latin typeface="Arial Narrow"/>
                <a:cs typeface="Arial Narrow"/>
              </a:rPr>
              <a:t>which</a:t>
            </a:r>
            <a:r>
              <a:rPr sz="1412" b="1">
                <a:latin typeface="Arial Narrow"/>
                <a:cs typeface="Arial Narrow"/>
              </a:rPr>
              <a:t> slopes </a:t>
            </a:r>
            <a:r>
              <a:rPr sz="1412" b="1" spc="6">
                <a:latin typeface="Arial Narrow"/>
                <a:cs typeface="Arial Narrow"/>
              </a:rPr>
              <a:t>downward and</a:t>
            </a:r>
            <a:r>
              <a:rPr sz="1412" b="1">
                <a:latin typeface="Arial Narrow"/>
                <a:cs typeface="Arial Narrow"/>
              </a:rPr>
              <a:t> tapers </a:t>
            </a:r>
            <a:r>
              <a:rPr sz="1412" b="1" spc="6">
                <a:latin typeface="Arial Narrow"/>
                <a:cs typeface="Arial Narrow"/>
              </a:rPr>
              <a:t>to</a:t>
            </a:r>
            <a:r>
              <a:rPr sz="1412" b="1">
                <a:latin typeface="Arial Narrow"/>
                <a:cs typeface="Arial Narrow"/>
              </a:rPr>
              <a:t> </a:t>
            </a:r>
            <a:r>
              <a:rPr sz="1412" b="1" spc="6">
                <a:latin typeface="Arial Narrow"/>
                <a:cs typeface="Arial Narrow"/>
              </a:rPr>
              <a:t>a </a:t>
            </a:r>
            <a:r>
              <a:rPr sz="1412" b="1">
                <a:latin typeface="Arial Narrow"/>
                <a:cs typeface="Arial Narrow"/>
              </a:rPr>
              <a:t>smaller cross-section.</a:t>
            </a:r>
            <a:endParaRPr sz="1412">
              <a:latin typeface="Arial Narrow"/>
              <a:cs typeface="Arial Narrow"/>
            </a:endParaRPr>
          </a:p>
          <a:p>
            <a:pPr marL="15394" marR="192429">
              <a:lnSpc>
                <a:spcPct val="101499"/>
              </a:lnSpc>
            </a:pPr>
            <a:r>
              <a:rPr sz="1412" b="1" spc="-6">
                <a:latin typeface="Arial Narrow"/>
                <a:cs typeface="Arial Narrow"/>
              </a:rPr>
              <a:t>•Trenches</a:t>
            </a:r>
            <a:r>
              <a:rPr sz="1412" b="1" spc="12">
                <a:latin typeface="Arial Narrow"/>
                <a:cs typeface="Arial Narrow"/>
              </a:rPr>
              <a:t> </a:t>
            </a:r>
            <a:r>
              <a:rPr sz="1412" b="1">
                <a:latin typeface="Arial Narrow"/>
                <a:cs typeface="Arial Narrow"/>
              </a:rPr>
              <a:t>without</a:t>
            </a:r>
            <a:r>
              <a:rPr sz="1412" b="1" spc="12">
                <a:latin typeface="Arial Narrow"/>
                <a:cs typeface="Arial Narrow"/>
              </a:rPr>
              <a:t> </a:t>
            </a:r>
            <a:r>
              <a:rPr sz="1412" b="1">
                <a:latin typeface="Arial Narrow"/>
                <a:cs typeface="Arial Narrow"/>
              </a:rPr>
              <a:t>adequate sloping,</a:t>
            </a:r>
            <a:r>
              <a:rPr sz="1412" b="1" spc="12">
                <a:latin typeface="Arial Narrow"/>
                <a:cs typeface="Arial Narrow"/>
              </a:rPr>
              <a:t> </a:t>
            </a:r>
            <a:r>
              <a:rPr sz="1412" b="1" spc="6">
                <a:latin typeface="Arial Narrow"/>
                <a:cs typeface="Arial Narrow"/>
              </a:rPr>
              <a:t>or</a:t>
            </a:r>
            <a:r>
              <a:rPr sz="1412" b="1" spc="12">
                <a:latin typeface="Arial Narrow"/>
                <a:cs typeface="Arial Narrow"/>
              </a:rPr>
              <a:t> </a:t>
            </a:r>
            <a:r>
              <a:rPr sz="1412" b="1">
                <a:latin typeface="Arial Narrow"/>
                <a:cs typeface="Arial Narrow"/>
              </a:rPr>
              <a:t>other</a:t>
            </a:r>
            <a:r>
              <a:rPr sz="1412" b="1" spc="12">
                <a:latin typeface="Arial Narrow"/>
                <a:cs typeface="Arial Narrow"/>
              </a:rPr>
              <a:t> </a:t>
            </a:r>
            <a:r>
              <a:rPr sz="1412" b="1">
                <a:latin typeface="Arial Narrow"/>
                <a:cs typeface="Arial Narrow"/>
              </a:rPr>
              <a:t>protection</a:t>
            </a:r>
            <a:r>
              <a:rPr sz="1412" b="1" spc="12">
                <a:latin typeface="Arial Narrow"/>
                <a:cs typeface="Arial Narrow"/>
              </a:rPr>
              <a:t> </a:t>
            </a:r>
            <a:r>
              <a:rPr sz="1412" b="1" spc="6">
                <a:latin typeface="Arial Narrow"/>
                <a:cs typeface="Arial Narrow"/>
              </a:rPr>
              <a:t>from</a:t>
            </a:r>
            <a:r>
              <a:rPr sz="1412" b="1" spc="12">
                <a:latin typeface="Arial Narrow"/>
                <a:cs typeface="Arial Narrow"/>
              </a:rPr>
              <a:t> </a:t>
            </a:r>
            <a:r>
              <a:rPr sz="1412" b="1">
                <a:latin typeface="Arial Narrow"/>
                <a:cs typeface="Arial Narrow"/>
              </a:rPr>
              <a:t>collapse, create</a:t>
            </a:r>
            <a:r>
              <a:rPr sz="1412" b="1" spc="12">
                <a:latin typeface="Arial Narrow"/>
                <a:cs typeface="Arial Narrow"/>
              </a:rPr>
              <a:t> </a:t>
            </a:r>
            <a:r>
              <a:rPr sz="1412" b="1">
                <a:latin typeface="Arial Narrow"/>
                <a:cs typeface="Arial Narrow"/>
              </a:rPr>
              <a:t>potential</a:t>
            </a:r>
            <a:r>
              <a:rPr sz="1412" b="1" spc="12">
                <a:latin typeface="Arial Narrow"/>
                <a:cs typeface="Arial Narrow"/>
              </a:rPr>
              <a:t> </a:t>
            </a:r>
            <a:r>
              <a:rPr sz="1412" b="1">
                <a:latin typeface="Arial Narrow"/>
                <a:cs typeface="Arial Narrow"/>
              </a:rPr>
              <a:t>for</a:t>
            </a:r>
            <a:r>
              <a:rPr sz="1412" b="1" spc="12">
                <a:latin typeface="Arial Narrow"/>
                <a:cs typeface="Arial Narrow"/>
              </a:rPr>
              <a:t> </a:t>
            </a:r>
            <a:r>
              <a:rPr sz="1412" b="1">
                <a:latin typeface="Arial Narrow"/>
                <a:cs typeface="Arial Narrow"/>
              </a:rPr>
              <a:t>entrants</a:t>
            </a:r>
            <a:r>
              <a:rPr sz="1412" b="1" spc="12">
                <a:latin typeface="Arial Narrow"/>
                <a:cs typeface="Arial Narrow"/>
              </a:rPr>
              <a:t> </a:t>
            </a:r>
            <a:r>
              <a:rPr sz="1412" b="1" spc="6">
                <a:latin typeface="Arial Narrow"/>
                <a:cs typeface="Arial Narrow"/>
              </a:rPr>
              <a:t>to</a:t>
            </a:r>
            <a:r>
              <a:rPr sz="1412" b="1" spc="12">
                <a:latin typeface="Arial Narrow"/>
                <a:cs typeface="Arial Narrow"/>
              </a:rPr>
              <a:t> </a:t>
            </a:r>
            <a:r>
              <a:rPr sz="1412" b="1">
                <a:latin typeface="Arial Narrow"/>
                <a:cs typeface="Arial Narrow"/>
              </a:rPr>
              <a:t>be </a:t>
            </a:r>
            <a:r>
              <a:rPr sz="1412" b="1" spc="6">
                <a:latin typeface="Arial Narrow"/>
                <a:cs typeface="Arial Narrow"/>
              </a:rPr>
              <a:t> </a:t>
            </a:r>
            <a:r>
              <a:rPr sz="1412" b="1">
                <a:latin typeface="Arial Narrow"/>
                <a:cs typeface="Arial Narrow"/>
              </a:rPr>
              <a:t>engulfed</a:t>
            </a:r>
            <a:r>
              <a:rPr sz="1412" b="1" spc="6">
                <a:latin typeface="Arial Narrow"/>
                <a:cs typeface="Arial Narrow"/>
              </a:rPr>
              <a:t> </a:t>
            </a:r>
            <a:r>
              <a:rPr sz="1412" b="1">
                <a:latin typeface="Arial Narrow"/>
                <a:cs typeface="Arial Narrow"/>
              </a:rPr>
              <a:t>in</a:t>
            </a:r>
            <a:r>
              <a:rPr sz="1412" b="1" spc="6">
                <a:latin typeface="Arial Narrow"/>
                <a:cs typeface="Arial Narrow"/>
              </a:rPr>
              <a:t> a </a:t>
            </a:r>
            <a:r>
              <a:rPr sz="1412" b="1">
                <a:latin typeface="Arial Narrow"/>
                <a:cs typeface="Arial Narrow"/>
              </a:rPr>
              <a:t>cave-in</a:t>
            </a:r>
            <a:r>
              <a:rPr sz="1412" b="1" spc="6">
                <a:latin typeface="Arial Narrow"/>
                <a:cs typeface="Arial Narrow"/>
              </a:rPr>
              <a:t> of </a:t>
            </a:r>
            <a:r>
              <a:rPr sz="1412" b="1">
                <a:latin typeface="Arial Narrow"/>
                <a:cs typeface="Arial Narrow"/>
              </a:rPr>
              <a:t>the</a:t>
            </a:r>
            <a:r>
              <a:rPr sz="1412" b="1" spc="12">
                <a:latin typeface="Arial Narrow"/>
                <a:cs typeface="Arial Narrow"/>
              </a:rPr>
              <a:t> </a:t>
            </a:r>
            <a:r>
              <a:rPr sz="1412" b="1">
                <a:latin typeface="Arial Narrow"/>
                <a:cs typeface="Arial Narrow"/>
              </a:rPr>
              <a:t>surrounding</a:t>
            </a:r>
            <a:r>
              <a:rPr sz="1412" b="1" spc="6">
                <a:latin typeface="Arial Narrow"/>
                <a:cs typeface="Arial Narrow"/>
              </a:rPr>
              <a:t> </a:t>
            </a:r>
            <a:r>
              <a:rPr sz="1412" b="1">
                <a:latin typeface="Arial Narrow"/>
                <a:cs typeface="Arial Narrow"/>
              </a:rPr>
              <a:t>earth.</a:t>
            </a:r>
            <a:r>
              <a:rPr sz="1412" b="1" spc="6">
                <a:latin typeface="Arial Narrow"/>
                <a:cs typeface="Arial Narrow"/>
              </a:rPr>
              <a:t> </a:t>
            </a:r>
            <a:r>
              <a:rPr sz="1412" b="1">
                <a:latin typeface="Arial Narrow"/>
                <a:cs typeface="Arial Narrow"/>
              </a:rPr>
              <a:t>Excessive </a:t>
            </a:r>
            <a:r>
              <a:rPr sz="1412" b="1" spc="6">
                <a:latin typeface="Arial Narrow"/>
                <a:cs typeface="Arial Narrow"/>
              </a:rPr>
              <a:t>rain</a:t>
            </a:r>
            <a:r>
              <a:rPr sz="1412" b="1" spc="12">
                <a:latin typeface="Arial Narrow"/>
                <a:cs typeface="Arial Narrow"/>
              </a:rPr>
              <a:t> </a:t>
            </a:r>
            <a:r>
              <a:rPr sz="1412" b="1" spc="-12">
                <a:latin typeface="Arial Narrow"/>
                <a:cs typeface="Arial Narrow"/>
              </a:rPr>
              <a:t>water,</a:t>
            </a:r>
            <a:r>
              <a:rPr sz="1412" b="1" spc="12">
                <a:latin typeface="Arial Narrow"/>
                <a:cs typeface="Arial Narrow"/>
              </a:rPr>
              <a:t> </a:t>
            </a:r>
            <a:r>
              <a:rPr sz="1412" b="1" spc="6">
                <a:latin typeface="Arial Narrow"/>
                <a:cs typeface="Arial Narrow"/>
              </a:rPr>
              <a:t>ground</a:t>
            </a:r>
            <a:r>
              <a:rPr sz="1412" b="1" spc="12">
                <a:latin typeface="Arial Narrow"/>
                <a:cs typeface="Arial Narrow"/>
              </a:rPr>
              <a:t> </a:t>
            </a:r>
            <a:r>
              <a:rPr sz="1412" b="1" spc="-12">
                <a:latin typeface="Arial Narrow"/>
                <a:cs typeface="Arial Narrow"/>
              </a:rPr>
              <a:t>water,</a:t>
            </a:r>
            <a:r>
              <a:rPr sz="1412" b="1" spc="12">
                <a:latin typeface="Arial Narrow"/>
                <a:cs typeface="Arial Narrow"/>
              </a:rPr>
              <a:t> </a:t>
            </a:r>
            <a:r>
              <a:rPr sz="1412" b="1" spc="6">
                <a:latin typeface="Arial Narrow"/>
                <a:cs typeface="Arial Narrow"/>
              </a:rPr>
              <a:t>or</a:t>
            </a:r>
            <a:r>
              <a:rPr sz="1412" b="1" spc="12">
                <a:latin typeface="Arial Narrow"/>
                <a:cs typeface="Arial Narrow"/>
              </a:rPr>
              <a:t> </a:t>
            </a:r>
            <a:r>
              <a:rPr sz="1412" b="1">
                <a:latin typeface="Arial Narrow"/>
                <a:cs typeface="Arial Narrow"/>
              </a:rPr>
              <a:t>liquid</a:t>
            </a:r>
            <a:r>
              <a:rPr sz="1412" b="1" spc="12">
                <a:latin typeface="Arial Narrow"/>
                <a:cs typeface="Arial Narrow"/>
              </a:rPr>
              <a:t> </a:t>
            </a:r>
            <a:r>
              <a:rPr sz="1412" b="1" spc="6">
                <a:latin typeface="Arial Narrow"/>
                <a:cs typeface="Arial Narrow"/>
              </a:rPr>
              <a:t>from</a:t>
            </a:r>
            <a:r>
              <a:rPr sz="1412" b="1" spc="12">
                <a:latin typeface="Arial Narrow"/>
                <a:cs typeface="Arial Narrow"/>
              </a:rPr>
              <a:t> </a:t>
            </a:r>
            <a:r>
              <a:rPr sz="1412" b="1">
                <a:latin typeface="Arial Narrow"/>
                <a:cs typeface="Arial Narrow"/>
              </a:rPr>
              <a:t>leaking</a:t>
            </a:r>
            <a:r>
              <a:rPr sz="1412" b="1" spc="12">
                <a:latin typeface="Arial Narrow"/>
                <a:cs typeface="Arial Narrow"/>
              </a:rPr>
              <a:t> </a:t>
            </a:r>
            <a:r>
              <a:rPr sz="1412" b="1">
                <a:latin typeface="Arial Narrow"/>
                <a:cs typeface="Arial Narrow"/>
              </a:rPr>
              <a:t>or </a:t>
            </a:r>
            <a:r>
              <a:rPr sz="1412" b="1" spc="6">
                <a:latin typeface="Arial Narrow"/>
                <a:cs typeface="Arial Narrow"/>
              </a:rPr>
              <a:t> damaged</a:t>
            </a:r>
            <a:r>
              <a:rPr sz="1412" b="1">
                <a:latin typeface="Arial Narrow"/>
                <a:cs typeface="Arial Narrow"/>
              </a:rPr>
              <a:t> pipes</a:t>
            </a:r>
            <a:r>
              <a:rPr sz="1412" b="1" spc="6">
                <a:latin typeface="Arial Narrow"/>
                <a:cs typeface="Arial Narrow"/>
              </a:rPr>
              <a:t> </a:t>
            </a:r>
            <a:r>
              <a:rPr sz="1412" b="1">
                <a:latin typeface="Arial Narrow"/>
                <a:cs typeface="Arial Narrow"/>
              </a:rPr>
              <a:t>also</a:t>
            </a:r>
            <a:r>
              <a:rPr sz="1412" b="1" spc="6">
                <a:latin typeface="Arial Narrow"/>
                <a:cs typeface="Arial Narrow"/>
              </a:rPr>
              <a:t> may </a:t>
            </a:r>
            <a:r>
              <a:rPr sz="1412" b="1">
                <a:latin typeface="Arial Narrow"/>
                <a:cs typeface="Arial Narrow"/>
              </a:rPr>
              <a:t>create</a:t>
            </a:r>
            <a:r>
              <a:rPr sz="1412" b="1" spc="6">
                <a:latin typeface="Arial Narrow"/>
                <a:cs typeface="Arial Narrow"/>
              </a:rPr>
              <a:t> </a:t>
            </a:r>
            <a:r>
              <a:rPr sz="1412" b="1">
                <a:latin typeface="Arial Narrow"/>
                <a:cs typeface="Arial Narrow"/>
              </a:rPr>
              <a:t>conditions</a:t>
            </a:r>
            <a:r>
              <a:rPr sz="1412" b="1" spc="6">
                <a:latin typeface="Arial Narrow"/>
                <a:cs typeface="Arial Narrow"/>
              </a:rPr>
              <a:t> </a:t>
            </a:r>
            <a:r>
              <a:rPr sz="1412" b="1">
                <a:latin typeface="Arial Narrow"/>
                <a:cs typeface="Arial Narrow"/>
              </a:rPr>
              <a:t>for</a:t>
            </a:r>
            <a:r>
              <a:rPr sz="1412" b="1" spc="19">
                <a:latin typeface="Arial Narrow"/>
                <a:cs typeface="Arial Narrow"/>
              </a:rPr>
              <a:t> </a:t>
            </a:r>
            <a:r>
              <a:rPr sz="1412" b="1">
                <a:latin typeface="Arial Narrow"/>
                <a:cs typeface="Arial Narrow"/>
              </a:rPr>
              <a:t>engulfing</a:t>
            </a:r>
            <a:r>
              <a:rPr sz="1412" b="1" spc="6">
                <a:latin typeface="Arial Narrow"/>
                <a:cs typeface="Arial Narrow"/>
              </a:rPr>
              <a:t> </a:t>
            </a:r>
            <a:r>
              <a:rPr sz="1412" b="1">
                <a:latin typeface="Arial Narrow"/>
                <a:cs typeface="Arial Narrow"/>
              </a:rPr>
              <a:t>trench</a:t>
            </a:r>
            <a:r>
              <a:rPr sz="1412" b="1" spc="6">
                <a:latin typeface="Arial Narrow"/>
                <a:cs typeface="Arial Narrow"/>
              </a:rPr>
              <a:t> </a:t>
            </a:r>
            <a:r>
              <a:rPr sz="1412" b="1">
                <a:latin typeface="Arial Narrow"/>
                <a:cs typeface="Arial Narrow"/>
              </a:rPr>
              <a:t>entrants,</a:t>
            </a:r>
            <a:r>
              <a:rPr sz="1412" b="1" spc="6">
                <a:latin typeface="Arial Narrow"/>
                <a:cs typeface="Arial Narrow"/>
              </a:rPr>
              <a:t> which</a:t>
            </a:r>
            <a:r>
              <a:rPr sz="1412" b="1" spc="19">
                <a:latin typeface="Arial Narrow"/>
                <a:cs typeface="Arial Narrow"/>
              </a:rPr>
              <a:t> </a:t>
            </a:r>
            <a:r>
              <a:rPr sz="1412" b="1" spc="6">
                <a:latin typeface="Arial Narrow"/>
                <a:cs typeface="Arial Narrow"/>
              </a:rPr>
              <a:t>meets </a:t>
            </a:r>
            <a:r>
              <a:rPr sz="1412" b="1">
                <a:latin typeface="Arial Narrow"/>
                <a:cs typeface="Arial Narrow"/>
              </a:rPr>
              <a:t>the</a:t>
            </a:r>
            <a:r>
              <a:rPr sz="1412" b="1" spc="6">
                <a:latin typeface="Arial Narrow"/>
                <a:cs typeface="Arial Narrow"/>
              </a:rPr>
              <a:t> </a:t>
            </a:r>
            <a:r>
              <a:rPr sz="1412" b="1">
                <a:latin typeface="Arial Narrow"/>
                <a:cs typeface="Arial Narrow"/>
              </a:rPr>
              <a:t>criteria</a:t>
            </a:r>
            <a:r>
              <a:rPr sz="1412" b="1" spc="6">
                <a:latin typeface="Arial Narrow"/>
                <a:cs typeface="Arial Narrow"/>
              </a:rPr>
              <a:t> </a:t>
            </a:r>
            <a:r>
              <a:rPr sz="1412" b="1">
                <a:latin typeface="Arial Narrow"/>
                <a:cs typeface="Arial Narrow"/>
              </a:rPr>
              <a:t>for</a:t>
            </a:r>
            <a:r>
              <a:rPr sz="1412" b="1" spc="19">
                <a:latin typeface="Arial Narrow"/>
                <a:cs typeface="Arial Narrow"/>
              </a:rPr>
              <a:t> </a:t>
            </a:r>
            <a:r>
              <a:rPr sz="1412" b="1" spc="6">
                <a:latin typeface="Arial Narrow"/>
                <a:cs typeface="Arial Narrow"/>
              </a:rPr>
              <a:t>both 2 </a:t>
            </a:r>
            <a:r>
              <a:rPr sz="1412" b="1" spc="12">
                <a:latin typeface="Arial Narrow"/>
                <a:cs typeface="Arial Narrow"/>
              </a:rPr>
              <a:t> </a:t>
            </a:r>
            <a:r>
              <a:rPr sz="1412" b="1" spc="6">
                <a:latin typeface="Arial Narrow"/>
                <a:cs typeface="Arial Narrow"/>
              </a:rPr>
              <a:t>and</a:t>
            </a:r>
            <a:r>
              <a:rPr sz="1412" b="1" spc="-12">
                <a:latin typeface="Arial Narrow"/>
                <a:cs typeface="Arial Narrow"/>
              </a:rPr>
              <a:t> </a:t>
            </a:r>
            <a:r>
              <a:rPr sz="1412" b="1" spc="6">
                <a:latin typeface="Arial Narrow"/>
                <a:cs typeface="Arial Narrow"/>
              </a:rPr>
              <a:t>3</a:t>
            </a:r>
            <a:r>
              <a:rPr sz="1412" b="1" spc="-6">
                <a:latin typeface="Arial Narrow"/>
                <a:cs typeface="Arial Narrow"/>
              </a:rPr>
              <a:t> </a:t>
            </a:r>
            <a:r>
              <a:rPr sz="1412" b="1">
                <a:latin typeface="Arial Narrow"/>
                <a:cs typeface="Arial Narrow"/>
              </a:rPr>
              <a:t>above.</a:t>
            </a:r>
            <a:endParaRPr sz="1412">
              <a:latin typeface="Arial Narrow"/>
              <a:cs typeface="Arial Narrow"/>
            </a:endParaRPr>
          </a:p>
          <a:p>
            <a:pPr marL="264011" indent="-249388">
              <a:spcBef>
                <a:spcPts val="988"/>
              </a:spcBef>
              <a:buAutoNum type="arabicParenBoth" startAt="4"/>
              <a:tabLst>
                <a:tab pos="264783" algn="l"/>
              </a:tabLst>
            </a:pPr>
            <a:r>
              <a:rPr sz="1412" b="1">
                <a:latin typeface="Arial Narrow"/>
                <a:cs typeface="Arial Narrow"/>
              </a:rPr>
              <a:t>Contains</a:t>
            </a:r>
            <a:r>
              <a:rPr sz="1412" b="1" spc="6">
                <a:latin typeface="Arial Narrow"/>
                <a:cs typeface="Arial Narrow"/>
              </a:rPr>
              <a:t> any</a:t>
            </a:r>
            <a:r>
              <a:rPr sz="1412" b="1" spc="12">
                <a:latin typeface="Arial Narrow"/>
                <a:cs typeface="Arial Narrow"/>
              </a:rPr>
              <a:t> </a:t>
            </a:r>
            <a:r>
              <a:rPr sz="1412" b="1">
                <a:latin typeface="Arial Narrow"/>
                <a:cs typeface="Arial Narrow"/>
              </a:rPr>
              <a:t>other</a:t>
            </a:r>
            <a:r>
              <a:rPr sz="1412" b="1" spc="6">
                <a:latin typeface="Arial Narrow"/>
                <a:cs typeface="Arial Narrow"/>
              </a:rPr>
              <a:t> </a:t>
            </a:r>
            <a:r>
              <a:rPr sz="1412" b="1">
                <a:latin typeface="Arial Narrow"/>
                <a:cs typeface="Arial Narrow"/>
              </a:rPr>
              <a:t>recognized</a:t>
            </a:r>
            <a:r>
              <a:rPr sz="1412" b="1" spc="12">
                <a:latin typeface="Arial Narrow"/>
                <a:cs typeface="Arial Narrow"/>
              </a:rPr>
              <a:t> </a:t>
            </a:r>
            <a:r>
              <a:rPr sz="1412" b="1">
                <a:latin typeface="Arial Narrow"/>
                <a:cs typeface="Arial Narrow"/>
              </a:rPr>
              <a:t>serious</a:t>
            </a:r>
            <a:r>
              <a:rPr sz="1412" b="1" spc="6">
                <a:latin typeface="Arial Narrow"/>
                <a:cs typeface="Arial Narrow"/>
              </a:rPr>
              <a:t> </a:t>
            </a:r>
            <a:r>
              <a:rPr sz="1412" b="1">
                <a:latin typeface="Arial Narrow"/>
                <a:cs typeface="Arial Narrow"/>
              </a:rPr>
              <a:t>safety</a:t>
            </a:r>
            <a:r>
              <a:rPr sz="1412" b="1" spc="12">
                <a:latin typeface="Arial Narrow"/>
                <a:cs typeface="Arial Narrow"/>
              </a:rPr>
              <a:t> </a:t>
            </a:r>
            <a:r>
              <a:rPr sz="1412" b="1" spc="6">
                <a:latin typeface="Arial Narrow"/>
                <a:cs typeface="Arial Narrow"/>
              </a:rPr>
              <a:t>or </a:t>
            </a:r>
            <a:r>
              <a:rPr sz="1412" b="1">
                <a:latin typeface="Arial Narrow"/>
                <a:cs typeface="Arial Narrow"/>
              </a:rPr>
              <a:t>health</a:t>
            </a:r>
            <a:r>
              <a:rPr sz="1412" b="1" spc="12">
                <a:latin typeface="Arial Narrow"/>
                <a:cs typeface="Arial Narrow"/>
              </a:rPr>
              <a:t> </a:t>
            </a:r>
            <a:r>
              <a:rPr sz="1412" b="1">
                <a:latin typeface="Arial Narrow"/>
                <a:cs typeface="Arial Narrow"/>
              </a:rPr>
              <a:t>hazard.</a:t>
            </a:r>
            <a:endParaRPr sz="1412">
              <a:latin typeface="Arial Narrow"/>
              <a:cs typeface="Arial Narrow"/>
            </a:endParaRPr>
          </a:p>
          <a:p>
            <a:pPr marL="15394" marR="19242">
              <a:lnSpc>
                <a:spcPct val="101499"/>
              </a:lnSpc>
              <a:spcBef>
                <a:spcPts val="6"/>
              </a:spcBef>
            </a:pPr>
            <a:r>
              <a:rPr sz="1412" b="1">
                <a:latin typeface="Arial Narrow"/>
                <a:cs typeface="Arial Narrow"/>
              </a:rPr>
              <a:t>•In</a:t>
            </a:r>
            <a:r>
              <a:rPr sz="1412" b="1" spc="6">
                <a:latin typeface="Arial Narrow"/>
                <a:cs typeface="Arial Narrow"/>
              </a:rPr>
              <a:t> </a:t>
            </a:r>
            <a:r>
              <a:rPr sz="1412" b="1">
                <a:latin typeface="Arial Narrow"/>
                <a:cs typeface="Arial Narrow"/>
              </a:rPr>
              <a:t>addition,</a:t>
            </a:r>
            <a:r>
              <a:rPr sz="1412" b="1" spc="12">
                <a:latin typeface="Arial Narrow"/>
                <a:cs typeface="Arial Narrow"/>
              </a:rPr>
              <a:t> </a:t>
            </a:r>
            <a:r>
              <a:rPr sz="1412" b="1">
                <a:latin typeface="Arial Narrow"/>
                <a:cs typeface="Arial Narrow"/>
              </a:rPr>
              <a:t>access</a:t>
            </a:r>
            <a:r>
              <a:rPr sz="1412" b="1" spc="-12">
                <a:latin typeface="Arial Narrow"/>
                <a:cs typeface="Arial Narrow"/>
              </a:rPr>
              <a:t> </a:t>
            </a:r>
            <a:r>
              <a:rPr sz="1412" b="1">
                <a:latin typeface="Arial Narrow"/>
                <a:cs typeface="Arial Narrow"/>
              </a:rPr>
              <a:t>into</a:t>
            </a:r>
            <a:r>
              <a:rPr sz="1412" b="1" spc="12">
                <a:latin typeface="Arial Narrow"/>
                <a:cs typeface="Arial Narrow"/>
              </a:rPr>
              <a:t> </a:t>
            </a:r>
            <a:r>
              <a:rPr sz="1412" b="1">
                <a:latin typeface="Arial Narrow"/>
                <a:cs typeface="Arial Narrow"/>
              </a:rPr>
              <a:t>trenches</a:t>
            </a:r>
            <a:r>
              <a:rPr sz="1412" b="1" spc="12">
                <a:latin typeface="Arial Narrow"/>
                <a:cs typeface="Arial Narrow"/>
              </a:rPr>
              <a:t> </a:t>
            </a:r>
            <a:r>
              <a:rPr sz="1412" b="1">
                <a:latin typeface="Arial Narrow"/>
                <a:cs typeface="Arial Narrow"/>
              </a:rPr>
              <a:t>over</a:t>
            </a:r>
            <a:r>
              <a:rPr sz="1412" b="1" spc="12">
                <a:latin typeface="Arial Narrow"/>
                <a:cs typeface="Arial Narrow"/>
              </a:rPr>
              <a:t> </a:t>
            </a:r>
            <a:r>
              <a:rPr sz="1412" b="1" spc="6">
                <a:latin typeface="Arial Narrow"/>
                <a:cs typeface="Arial Narrow"/>
              </a:rPr>
              <a:t>4</a:t>
            </a:r>
            <a:r>
              <a:rPr sz="1412" b="1" spc="12">
                <a:latin typeface="Arial Narrow"/>
                <a:cs typeface="Arial Narrow"/>
              </a:rPr>
              <a:t> </a:t>
            </a:r>
            <a:r>
              <a:rPr sz="1412" b="1">
                <a:latin typeface="Arial Narrow"/>
                <a:cs typeface="Arial Narrow"/>
              </a:rPr>
              <a:t>feet</a:t>
            </a:r>
            <a:r>
              <a:rPr sz="1412" b="1" spc="6">
                <a:latin typeface="Arial Narrow"/>
                <a:cs typeface="Arial Narrow"/>
              </a:rPr>
              <a:t> </a:t>
            </a:r>
            <a:r>
              <a:rPr sz="1412" b="1">
                <a:latin typeface="Arial Narrow"/>
                <a:cs typeface="Arial Narrow"/>
              </a:rPr>
              <a:t>in</a:t>
            </a:r>
            <a:r>
              <a:rPr sz="1412" b="1" spc="12">
                <a:latin typeface="Arial Narrow"/>
                <a:cs typeface="Arial Narrow"/>
              </a:rPr>
              <a:t> </a:t>
            </a:r>
            <a:r>
              <a:rPr sz="1412" b="1" spc="6">
                <a:latin typeface="Arial Narrow"/>
                <a:cs typeface="Arial Narrow"/>
              </a:rPr>
              <a:t>depth can </a:t>
            </a:r>
            <a:r>
              <a:rPr sz="1412" b="1">
                <a:latin typeface="Arial Narrow"/>
                <a:cs typeface="Arial Narrow"/>
              </a:rPr>
              <a:t>usually </a:t>
            </a:r>
            <a:r>
              <a:rPr sz="1412" b="1" spc="6">
                <a:latin typeface="Arial Narrow"/>
                <a:cs typeface="Arial Narrow"/>
              </a:rPr>
              <a:t>be </a:t>
            </a:r>
            <a:r>
              <a:rPr sz="1412" b="1">
                <a:latin typeface="Arial Narrow"/>
                <a:cs typeface="Arial Narrow"/>
              </a:rPr>
              <a:t>accomplished</a:t>
            </a:r>
            <a:r>
              <a:rPr sz="1412" b="1" spc="-6">
                <a:latin typeface="Arial Narrow"/>
                <a:cs typeface="Arial Narrow"/>
              </a:rPr>
              <a:t> </a:t>
            </a:r>
            <a:r>
              <a:rPr sz="1412" b="1">
                <a:latin typeface="Arial Narrow"/>
                <a:cs typeface="Arial Narrow"/>
              </a:rPr>
              <a:t>only</a:t>
            </a:r>
            <a:r>
              <a:rPr sz="1412" b="1" spc="6">
                <a:latin typeface="Arial Narrow"/>
                <a:cs typeface="Arial Narrow"/>
              </a:rPr>
              <a:t> by </a:t>
            </a:r>
            <a:r>
              <a:rPr sz="1412" b="1" spc="-12">
                <a:latin typeface="Arial Narrow"/>
                <a:cs typeface="Arial Narrow"/>
              </a:rPr>
              <a:t>ladder,</a:t>
            </a:r>
            <a:r>
              <a:rPr sz="1412" b="1" spc="6">
                <a:latin typeface="Arial Narrow"/>
                <a:cs typeface="Arial Narrow"/>
              </a:rPr>
              <a:t> </a:t>
            </a:r>
            <a:r>
              <a:rPr sz="1412" b="1">
                <a:latin typeface="Arial Narrow"/>
                <a:cs typeface="Arial Narrow"/>
              </a:rPr>
              <a:t>which </a:t>
            </a:r>
            <a:r>
              <a:rPr sz="1412" b="1" spc="6">
                <a:latin typeface="Arial Narrow"/>
                <a:cs typeface="Arial Narrow"/>
              </a:rPr>
              <a:t> poses known</a:t>
            </a:r>
            <a:r>
              <a:rPr sz="1412" b="1">
                <a:latin typeface="Arial Narrow"/>
                <a:cs typeface="Arial Narrow"/>
              </a:rPr>
              <a:t> risks</a:t>
            </a:r>
            <a:r>
              <a:rPr sz="1412" b="1" spc="6">
                <a:latin typeface="Arial Narrow"/>
                <a:cs typeface="Arial Narrow"/>
              </a:rPr>
              <a:t> of </a:t>
            </a:r>
            <a:r>
              <a:rPr sz="1412" b="1">
                <a:latin typeface="Arial Narrow"/>
                <a:cs typeface="Arial Narrow"/>
              </a:rPr>
              <a:t>slipping</a:t>
            </a:r>
            <a:r>
              <a:rPr sz="1412" b="1" spc="6">
                <a:latin typeface="Arial Narrow"/>
                <a:cs typeface="Arial Narrow"/>
              </a:rPr>
              <a:t> and </a:t>
            </a:r>
            <a:r>
              <a:rPr sz="1412" b="1">
                <a:latin typeface="Arial Narrow"/>
                <a:cs typeface="Arial Narrow"/>
              </a:rPr>
              <a:t>falling.</a:t>
            </a:r>
            <a:r>
              <a:rPr sz="1412" b="1" spc="6">
                <a:latin typeface="Arial Narrow"/>
                <a:cs typeface="Arial Narrow"/>
              </a:rPr>
              <a:t> </a:t>
            </a:r>
            <a:r>
              <a:rPr sz="1412" b="1">
                <a:latin typeface="Arial Narrow"/>
                <a:cs typeface="Arial Narrow"/>
              </a:rPr>
              <a:t>Entrants</a:t>
            </a:r>
            <a:r>
              <a:rPr sz="1412" b="1" spc="19">
                <a:latin typeface="Arial Narrow"/>
                <a:cs typeface="Arial Narrow"/>
              </a:rPr>
              <a:t> </a:t>
            </a:r>
            <a:r>
              <a:rPr sz="1412" b="1">
                <a:latin typeface="Arial Narrow"/>
                <a:cs typeface="Arial Narrow"/>
              </a:rPr>
              <a:t>could</a:t>
            </a:r>
            <a:r>
              <a:rPr sz="1412" b="1" spc="6">
                <a:latin typeface="Arial Narrow"/>
                <a:cs typeface="Arial Narrow"/>
              </a:rPr>
              <a:t> </a:t>
            </a:r>
            <a:r>
              <a:rPr sz="1412" b="1">
                <a:latin typeface="Arial Narrow"/>
                <a:cs typeface="Arial Narrow"/>
              </a:rPr>
              <a:t>also</a:t>
            </a:r>
            <a:r>
              <a:rPr sz="1412" b="1" spc="6">
                <a:latin typeface="Arial Narrow"/>
                <a:cs typeface="Arial Narrow"/>
              </a:rPr>
              <a:t> be </a:t>
            </a:r>
            <a:r>
              <a:rPr sz="1412" b="1">
                <a:latin typeface="Arial Narrow"/>
                <a:cs typeface="Arial Narrow"/>
              </a:rPr>
              <a:t>struck</a:t>
            </a:r>
            <a:r>
              <a:rPr sz="1412" b="1" spc="6">
                <a:latin typeface="Arial Narrow"/>
                <a:cs typeface="Arial Narrow"/>
              </a:rPr>
              <a:t> by </a:t>
            </a:r>
            <a:r>
              <a:rPr sz="1412" b="1">
                <a:latin typeface="Arial Narrow"/>
                <a:cs typeface="Arial Narrow"/>
              </a:rPr>
              <a:t>excavation</a:t>
            </a:r>
            <a:r>
              <a:rPr sz="1412" b="1" spc="6">
                <a:latin typeface="Arial Narrow"/>
                <a:cs typeface="Arial Narrow"/>
              </a:rPr>
              <a:t> </a:t>
            </a:r>
            <a:r>
              <a:rPr sz="1412" b="1">
                <a:latin typeface="Arial Narrow"/>
                <a:cs typeface="Arial Narrow"/>
              </a:rPr>
              <a:t>machinery</a:t>
            </a:r>
            <a:r>
              <a:rPr sz="1412" b="1" spc="6">
                <a:latin typeface="Arial Narrow"/>
                <a:cs typeface="Arial Narrow"/>
              </a:rPr>
              <a:t> or</a:t>
            </a:r>
            <a:r>
              <a:rPr sz="1412" b="1" spc="19">
                <a:latin typeface="Arial Narrow"/>
                <a:cs typeface="Arial Narrow"/>
              </a:rPr>
              <a:t> </a:t>
            </a:r>
            <a:r>
              <a:rPr sz="1412" b="1" spc="6">
                <a:latin typeface="Arial Narrow"/>
                <a:cs typeface="Arial Narrow"/>
              </a:rPr>
              <a:t>by </a:t>
            </a:r>
            <a:r>
              <a:rPr sz="1412" b="1">
                <a:latin typeface="Arial Narrow"/>
                <a:cs typeface="Arial Narrow"/>
              </a:rPr>
              <a:t>falling </a:t>
            </a:r>
            <a:r>
              <a:rPr sz="1412" b="1" spc="6">
                <a:latin typeface="Arial Narrow"/>
                <a:cs typeface="Arial Narrow"/>
              </a:rPr>
              <a:t> </a:t>
            </a:r>
            <a:r>
              <a:rPr sz="1412" b="1">
                <a:latin typeface="Arial Narrow"/>
                <a:cs typeface="Arial Narrow"/>
              </a:rPr>
              <a:t>materials</a:t>
            </a:r>
            <a:r>
              <a:rPr sz="1412" b="1" spc="-12">
                <a:latin typeface="Arial Narrow"/>
                <a:cs typeface="Arial Narrow"/>
              </a:rPr>
              <a:t> </a:t>
            </a:r>
            <a:r>
              <a:rPr sz="1412" b="1" spc="6">
                <a:latin typeface="Arial Narrow"/>
                <a:cs typeface="Arial Narrow"/>
              </a:rPr>
              <a:t>from</a:t>
            </a:r>
            <a:r>
              <a:rPr sz="1412" b="1" spc="-6">
                <a:latin typeface="Arial Narrow"/>
                <a:cs typeface="Arial Narrow"/>
              </a:rPr>
              <a:t> </a:t>
            </a:r>
            <a:r>
              <a:rPr sz="1412" b="1">
                <a:latin typeface="Arial Narrow"/>
                <a:cs typeface="Arial Narrow"/>
              </a:rPr>
              <a:t>overhead.</a:t>
            </a:r>
            <a:endParaRPr sz="1412">
              <a:latin typeface="Arial Narrow"/>
              <a:cs typeface="Arial Narrow"/>
            </a:endParaRPr>
          </a:p>
        </p:txBody>
      </p:sp>
      <p:sp>
        <p:nvSpPr>
          <p:cNvPr id="5" name="TextBox 4">
            <a:extLst>
              <a:ext uri="{FF2B5EF4-FFF2-40B4-BE49-F238E27FC236}">
                <a16:creationId xmlns:a16="http://schemas.microsoft.com/office/drawing/2014/main" id="{A38E023B-DA11-9DBA-415C-4350433CC24D}"/>
              </a:ext>
            </a:extLst>
          </p:cNvPr>
          <p:cNvSpPr txBox="1"/>
          <p:nvPr/>
        </p:nvSpPr>
        <p:spPr>
          <a:xfrm>
            <a:off x="2555052" y="5789260"/>
            <a:ext cx="7127149" cy="461665"/>
          </a:xfrm>
          <a:prstGeom prst="rect">
            <a:avLst/>
          </a:prstGeom>
          <a:noFill/>
        </p:spPr>
        <p:txBody>
          <a:bodyPr wrap="square" rtlCol="0">
            <a:spAutoFit/>
          </a:bodyPr>
          <a:lstStyle/>
          <a:p>
            <a:pPr algn="ctr"/>
            <a:r>
              <a:rPr lang="en-US" sz="2400" b="1">
                <a:latin typeface="Aptos" panose="020B0004020202020204" pitchFamily="34" charset="0"/>
              </a:rPr>
              <a:t>Excavation and Trenching Training</a:t>
            </a:r>
          </a:p>
        </p:txBody>
      </p:sp>
      <p:pic>
        <p:nvPicPr>
          <p:cNvPr id="6" name="Picture 5">
            <a:extLst>
              <a:ext uri="{FF2B5EF4-FFF2-40B4-BE49-F238E27FC236}">
                <a16:creationId xmlns:a16="http://schemas.microsoft.com/office/drawing/2014/main" id="{173F3E01-12C6-0C46-BB1B-582CF6898B4E}"/>
              </a:ext>
            </a:extLst>
          </p:cNvPr>
          <p:cNvPicPr>
            <a:picLocks noChangeAspect="1" noChangeArrowheads="1"/>
          </p:cNvPicPr>
          <p:nvPr/>
        </p:nvPicPr>
        <p:blipFill>
          <a:blip r:embed="rId3"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5916629"/>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screen">
            <a:extLst>
              <a:ext uri="{28A0092B-C50C-407E-A947-70E740481C1C}">
                <a14:useLocalDpi xmlns:a14="http://schemas.microsoft.com/office/drawing/2010/main"/>
              </a:ext>
            </a:extLst>
          </a:blip>
          <a:stretch>
            <a:fillRect/>
          </a:stretch>
        </p:blipFill>
        <p:spPr>
          <a:xfrm>
            <a:off x="2013159" y="319377"/>
            <a:ext cx="9855753" cy="461665"/>
          </a:xfrm>
          <a:prstGeom prst="rect">
            <a:avLst/>
          </a:prstGeom>
        </p:spPr>
      </p:pic>
      <p:sp>
        <p:nvSpPr>
          <p:cNvPr id="3" name="object 3"/>
          <p:cNvSpPr txBox="1"/>
          <p:nvPr/>
        </p:nvSpPr>
        <p:spPr>
          <a:xfrm>
            <a:off x="4150206" y="1096203"/>
            <a:ext cx="7536873" cy="4340503"/>
          </a:xfrm>
          <a:prstGeom prst="rect">
            <a:avLst/>
          </a:prstGeom>
        </p:spPr>
        <p:txBody>
          <a:bodyPr vert="horz" wrap="square" lIns="0" tIns="14624" rIns="0" bIns="0" rtlCol="0">
            <a:spAutoFit/>
          </a:bodyPr>
          <a:lstStyle/>
          <a:p>
            <a:pPr marL="15394" marR="8467">
              <a:lnSpc>
                <a:spcPct val="101499"/>
              </a:lnSpc>
              <a:spcBef>
                <a:spcPts val="116"/>
              </a:spcBef>
              <a:buChar char="•"/>
              <a:tabLst>
                <a:tab pos="119306" algn="l"/>
              </a:tabLst>
            </a:pPr>
            <a:r>
              <a:rPr sz="1412" b="1" spc="6">
                <a:latin typeface="Arial Narrow"/>
                <a:cs typeface="Arial Narrow"/>
              </a:rPr>
              <a:t>The</a:t>
            </a:r>
            <a:r>
              <a:rPr sz="1412" b="1">
                <a:latin typeface="Arial Narrow"/>
                <a:cs typeface="Arial Narrow"/>
              </a:rPr>
              <a:t> design,</a:t>
            </a:r>
            <a:r>
              <a:rPr sz="1412" b="1" spc="6">
                <a:latin typeface="Arial Narrow"/>
                <a:cs typeface="Arial Narrow"/>
              </a:rPr>
              <a:t> </a:t>
            </a:r>
            <a:r>
              <a:rPr sz="1412" b="1">
                <a:latin typeface="Arial Narrow"/>
                <a:cs typeface="Arial Narrow"/>
              </a:rPr>
              <a:t>construction,</a:t>
            </a:r>
            <a:r>
              <a:rPr sz="1412" b="1" spc="6">
                <a:latin typeface="Arial Narrow"/>
                <a:cs typeface="Arial Narrow"/>
              </a:rPr>
              <a:t> </a:t>
            </a:r>
            <a:r>
              <a:rPr sz="1412" b="1">
                <a:latin typeface="Arial Narrow"/>
                <a:cs typeface="Arial Narrow"/>
              </a:rPr>
              <a:t>location</a:t>
            </a:r>
            <a:r>
              <a:rPr sz="1412" b="1" spc="6">
                <a:latin typeface="Arial Narrow"/>
                <a:cs typeface="Arial Narrow"/>
              </a:rPr>
              <a:t> and</a:t>
            </a:r>
            <a:r>
              <a:rPr sz="1412" b="1">
                <a:latin typeface="Arial Narrow"/>
                <a:cs typeface="Arial Narrow"/>
              </a:rPr>
              <a:t> </a:t>
            </a:r>
            <a:r>
              <a:rPr sz="1412" b="1" spc="6">
                <a:latin typeface="Arial Narrow"/>
                <a:cs typeface="Arial Narrow"/>
              </a:rPr>
              <a:t>intended use of </a:t>
            </a:r>
            <a:r>
              <a:rPr sz="1412" b="1">
                <a:latin typeface="Arial Narrow"/>
                <a:cs typeface="Arial Narrow"/>
              </a:rPr>
              <a:t>these </a:t>
            </a:r>
            <a:r>
              <a:rPr sz="1412" b="1" spc="6">
                <a:latin typeface="Arial Narrow"/>
                <a:cs typeface="Arial Narrow"/>
              </a:rPr>
              <a:t>spaces </a:t>
            </a:r>
            <a:r>
              <a:rPr sz="1412" b="1">
                <a:latin typeface="Arial Narrow"/>
                <a:cs typeface="Arial Narrow"/>
              </a:rPr>
              <a:t>will</a:t>
            </a:r>
            <a:r>
              <a:rPr sz="1412" b="1" spc="6">
                <a:latin typeface="Arial Narrow"/>
                <a:cs typeface="Arial Narrow"/>
              </a:rPr>
              <a:t> </a:t>
            </a:r>
            <a:r>
              <a:rPr sz="1412" b="1">
                <a:latin typeface="Arial Narrow"/>
                <a:cs typeface="Arial Narrow"/>
              </a:rPr>
              <a:t>ensure</a:t>
            </a:r>
            <a:r>
              <a:rPr sz="1412" b="1" spc="6">
                <a:latin typeface="Arial Narrow"/>
                <a:cs typeface="Arial Narrow"/>
              </a:rPr>
              <a:t> </a:t>
            </a:r>
            <a:r>
              <a:rPr sz="1412" b="1">
                <a:latin typeface="Arial Narrow"/>
                <a:cs typeface="Arial Narrow"/>
              </a:rPr>
              <a:t>these</a:t>
            </a:r>
            <a:r>
              <a:rPr sz="1412" b="1" spc="6">
                <a:latin typeface="Arial Narrow"/>
                <a:cs typeface="Arial Narrow"/>
              </a:rPr>
              <a:t> </a:t>
            </a:r>
            <a:r>
              <a:rPr sz="1412" b="1">
                <a:latin typeface="Arial Narrow"/>
                <a:cs typeface="Arial Narrow"/>
              </a:rPr>
              <a:t>spaces </a:t>
            </a:r>
            <a:r>
              <a:rPr sz="1412" b="1" spc="-346">
                <a:latin typeface="Arial Narrow"/>
                <a:cs typeface="Arial Narrow"/>
              </a:rPr>
              <a:t> </a:t>
            </a:r>
            <a:r>
              <a:rPr sz="1412" b="1">
                <a:latin typeface="Arial Narrow"/>
                <a:cs typeface="Arial Narrow"/>
              </a:rPr>
              <a:t>are</a:t>
            </a:r>
            <a:r>
              <a:rPr sz="1412" b="1" spc="-6">
                <a:latin typeface="Arial Narrow"/>
                <a:cs typeface="Arial Narrow"/>
              </a:rPr>
              <a:t> </a:t>
            </a:r>
            <a:r>
              <a:rPr sz="1412" b="1">
                <a:latin typeface="Arial Narrow"/>
                <a:cs typeface="Arial Narrow"/>
              </a:rPr>
              <a:t>characterized</a:t>
            </a:r>
            <a:r>
              <a:rPr sz="1412" b="1" spc="-6">
                <a:latin typeface="Arial Narrow"/>
                <a:cs typeface="Arial Narrow"/>
              </a:rPr>
              <a:t> </a:t>
            </a:r>
            <a:r>
              <a:rPr sz="1412" b="1" spc="6">
                <a:latin typeface="Arial Narrow"/>
                <a:cs typeface="Arial Narrow"/>
              </a:rPr>
              <a:t>by</a:t>
            </a:r>
            <a:r>
              <a:rPr sz="1412" b="1" spc="-6">
                <a:latin typeface="Arial Narrow"/>
                <a:cs typeface="Arial Narrow"/>
              </a:rPr>
              <a:t> </a:t>
            </a:r>
            <a:r>
              <a:rPr sz="1412" b="1">
                <a:latin typeface="Arial Narrow"/>
                <a:cs typeface="Arial Narrow"/>
              </a:rPr>
              <a:t>clean</a:t>
            </a:r>
            <a:r>
              <a:rPr sz="1412" b="1" spc="-6">
                <a:latin typeface="Arial Narrow"/>
                <a:cs typeface="Arial Narrow"/>
              </a:rPr>
              <a:t> </a:t>
            </a:r>
            <a:r>
              <a:rPr sz="1412" b="1">
                <a:latin typeface="Arial Narrow"/>
                <a:cs typeface="Arial Narrow"/>
              </a:rPr>
              <a:t>respirable</a:t>
            </a:r>
            <a:r>
              <a:rPr sz="1412" b="1" spc="-6">
                <a:latin typeface="Arial Narrow"/>
                <a:cs typeface="Arial Narrow"/>
              </a:rPr>
              <a:t> </a:t>
            </a:r>
            <a:r>
              <a:rPr sz="1412" b="1">
                <a:latin typeface="Arial Narrow"/>
                <a:cs typeface="Arial Narrow"/>
              </a:rPr>
              <a:t>air</a:t>
            </a:r>
            <a:r>
              <a:rPr sz="1412" b="1" spc="-6">
                <a:latin typeface="Arial Narrow"/>
                <a:cs typeface="Arial Narrow"/>
              </a:rPr>
              <a:t> </a:t>
            </a:r>
            <a:r>
              <a:rPr sz="1412" b="1">
                <a:latin typeface="Arial Narrow"/>
                <a:cs typeface="Arial Narrow"/>
              </a:rPr>
              <a:t>at all</a:t>
            </a:r>
            <a:r>
              <a:rPr sz="1412" b="1" spc="-6">
                <a:latin typeface="Arial Narrow"/>
                <a:cs typeface="Arial Narrow"/>
              </a:rPr>
              <a:t> </a:t>
            </a:r>
            <a:r>
              <a:rPr sz="1412" b="1">
                <a:latin typeface="Arial Narrow"/>
                <a:cs typeface="Arial Narrow"/>
              </a:rPr>
              <a:t>times.</a:t>
            </a:r>
            <a:endParaRPr sz="1412">
              <a:latin typeface="Arial Narrow"/>
              <a:cs typeface="Arial Narrow"/>
            </a:endParaRPr>
          </a:p>
          <a:p>
            <a:pPr marL="118536" indent="-103911">
              <a:spcBef>
                <a:spcPts val="630"/>
              </a:spcBef>
              <a:buChar char="•"/>
              <a:tabLst>
                <a:tab pos="119306" algn="l"/>
              </a:tabLst>
            </a:pPr>
            <a:r>
              <a:rPr sz="1412" b="1" spc="6">
                <a:latin typeface="Arial Narrow"/>
                <a:cs typeface="Arial Narrow"/>
              </a:rPr>
              <a:t>The</a:t>
            </a:r>
            <a:r>
              <a:rPr sz="1412" b="1" spc="-6">
                <a:latin typeface="Arial Narrow"/>
                <a:cs typeface="Arial Narrow"/>
              </a:rPr>
              <a:t> </a:t>
            </a:r>
            <a:r>
              <a:rPr sz="1412" b="1" spc="6">
                <a:latin typeface="Arial Narrow"/>
                <a:cs typeface="Arial Narrow"/>
              </a:rPr>
              <a:t>space</a:t>
            </a:r>
            <a:r>
              <a:rPr sz="1412" b="1">
                <a:latin typeface="Arial Narrow"/>
                <a:cs typeface="Arial Narrow"/>
              </a:rPr>
              <a:t> </a:t>
            </a:r>
            <a:r>
              <a:rPr sz="1412" b="1" spc="6">
                <a:latin typeface="Arial Narrow"/>
                <a:cs typeface="Arial Narrow"/>
              </a:rPr>
              <a:t>must</a:t>
            </a:r>
            <a:r>
              <a:rPr sz="1412" b="1" spc="-6">
                <a:latin typeface="Arial Narrow"/>
                <a:cs typeface="Arial Narrow"/>
              </a:rPr>
              <a:t> </a:t>
            </a:r>
            <a:r>
              <a:rPr sz="1412" b="1" spc="6">
                <a:latin typeface="Arial Narrow"/>
                <a:cs typeface="Arial Narrow"/>
              </a:rPr>
              <a:t>have</a:t>
            </a:r>
            <a:r>
              <a:rPr sz="1412" b="1">
                <a:latin typeface="Arial Narrow"/>
                <a:cs typeface="Arial Narrow"/>
              </a:rPr>
              <a:t> </a:t>
            </a:r>
            <a:r>
              <a:rPr sz="1412" b="1" spc="6">
                <a:latin typeface="Arial Narrow"/>
                <a:cs typeface="Arial Narrow"/>
              </a:rPr>
              <a:t>an</a:t>
            </a:r>
            <a:r>
              <a:rPr sz="1412" b="1" spc="-6">
                <a:latin typeface="Arial Narrow"/>
                <a:cs typeface="Arial Narrow"/>
              </a:rPr>
              <a:t> </a:t>
            </a:r>
            <a:r>
              <a:rPr sz="1412" b="1">
                <a:latin typeface="Arial Narrow"/>
                <a:cs typeface="Arial Narrow"/>
              </a:rPr>
              <a:t>interior </a:t>
            </a:r>
            <a:r>
              <a:rPr sz="1412" b="1" spc="6">
                <a:latin typeface="Arial Narrow"/>
                <a:cs typeface="Arial Narrow"/>
              </a:rPr>
              <a:t>volume</a:t>
            </a:r>
            <a:r>
              <a:rPr sz="1412" b="1" spc="-6">
                <a:latin typeface="Arial Narrow"/>
                <a:cs typeface="Arial Narrow"/>
              </a:rPr>
              <a:t> </a:t>
            </a:r>
            <a:r>
              <a:rPr sz="1412" b="1" spc="6">
                <a:latin typeface="Arial Narrow"/>
                <a:cs typeface="Arial Narrow"/>
              </a:rPr>
              <a:t>of not</a:t>
            </a:r>
            <a:r>
              <a:rPr sz="1412" b="1" spc="-6">
                <a:latin typeface="Arial Narrow"/>
                <a:cs typeface="Arial Narrow"/>
              </a:rPr>
              <a:t> </a:t>
            </a:r>
            <a:r>
              <a:rPr sz="1412" b="1">
                <a:latin typeface="Arial Narrow"/>
                <a:cs typeface="Arial Narrow"/>
              </a:rPr>
              <a:t>less than</a:t>
            </a:r>
            <a:r>
              <a:rPr sz="1412" b="1" spc="-6">
                <a:latin typeface="Arial Narrow"/>
                <a:cs typeface="Arial Narrow"/>
              </a:rPr>
              <a:t> </a:t>
            </a:r>
            <a:r>
              <a:rPr sz="1412" b="1" spc="6">
                <a:latin typeface="Arial Narrow"/>
                <a:cs typeface="Arial Narrow"/>
              </a:rPr>
              <a:t>64</a:t>
            </a:r>
            <a:r>
              <a:rPr sz="1412" b="1">
                <a:latin typeface="Arial Narrow"/>
                <a:cs typeface="Arial Narrow"/>
              </a:rPr>
              <a:t> cubic</a:t>
            </a:r>
            <a:r>
              <a:rPr sz="1412" b="1" spc="-6">
                <a:latin typeface="Arial Narrow"/>
                <a:cs typeface="Arial Narrow"/>
              </a:rPr>
              <a:t> </a:t>
            </a:r>
            <a:r>
              <a:rPr sz="1412" b="1">
                <a:latin typeface="Arial Narrow"/>
                <a:cs typeface="Arial Narrow"/>
              </a:rPr>
              <a:t>feet </a:t>
            </a:r>
            <a:r>
              <a:rPr sz="1412" b="1" spc="6">
                <a:latin typeface="Arial Narrow"/>
                <a:cs typeface="Arial Narrow"/>
              </a:rPr>
              <a:t>per</a:t>
            </a:r>
            <a:r>
              <a:rPr sz="1412" b="1" spc="-6">
                <a:latin typeface="Arial Narrow"/>
                <a:cs typeface="Arial Narrow"/>
              </a:rPr>
              <a:t> </a:t>
            </a:r>
            <a:r>
              <a:rPr sz="1412" b="1">
                <a:latin typeface="Arial Narrow"/>
                <a:cs typeface="Arial Narrow"/>
              </a:rPr>
              <a:t>occupant.</a:t>
            </a:r>
            <a:endParaRPr sz="1412">
              <a:latin typeface="Arial Narrow"/>
              <a:cs typeface="Arial Narrow"/>
            </a:endParaRPr>
          </a:p>
          <a:p>
            <a:pPr marL="15394" marR="791269">
              <a:lnSpc>
                <a:spcPct val="101499"/>
              </a:lnSpc>
              <a:spcBef>
                <a:spcPts val="600"/>
              </a:spcBef>
              <a:buChar char="•"/>
              <a:tabLst>
                <a:tab pos="119306" algn="l"/>
              </a:tabLst>
            </a:pPr>
            <a:r>
              <a:rPr sz="1412" b="1" spc="6">
                <a:latin typeface="Arial Narrow"/>
                <a:cs typeface="Arial Narrow"/>
              </a:rPr>
              <a:t>The space must have </a:t>
            </a:r>
            <a:r>
              <a:rPr sz="1412" b="1">
                <a:latin typeface="Arial Narrow"/>
                <a:cs typeface="Arial Narrow"/>
              </a:rPr>
              <a:t>openings </a:t>
            </a:r>
            <a:r>
              <a:rPr sz="1412" b="1" spc="6">
                <a:latin typeface="Arial Narrow"/>
                <a:cs typeface="Arial Narrow"/>
              </a:rPr>
              <a:t>to </a:t>
            </a:r>
            <a:r>
              <a:rPr sz="1412" b="1">
                <a:latin typeface="Arial Narrow"/>
                <a:cs typeface="Arial Narrow"/>
              </a:rPr>
              <a:t>the </a:t>
            </a:r>
            <a:r>
              <a:rPr sz="1412" b="1" spc="6">
                <a:latin typeface="Arial Narrow"/>
                <a:cs typeface="Arial Narrow"/>
              </a:rPr>
              <a:t>atmosphere </a:t>
            </a:r>
            <a:r>
              <a:rPr sz="1412" b="1">
                <a:latin typeface="Arial Narrow"/>
                <a:cs typeface="Arial Narrow"/>
              </a:rPr>
              <a:t>that are </a:t>
            </a:r>
            <a:r>
              <a:rPr sz="1412" b="1" spc="6">
                <a:latin typeface="Arial Narrow"/>
                <a:cs typeface="Arial Narrow"/>
              </a:rPr>
              <a:t>known to </a:t>
            </a:r>
            <a:r>
              <a:rPr sz="1412" b="1">
                <a:latin typeface="Arial Narrow"/>
                <a:cs typeface="Arial Narrow"/>
              </a:rPr>
              <a:t>provide natural </a:t>
            </a:r>
            <a:r>
              <a:rPr sz="1412" b="1" spc="-346">
                <a:latin typeface="Arial Narrow"/>
                <a:cs typeface="Arial Narrow"/>
              </a:rPr>
              <a:t> </a:t>
            </a:r>
            <a:r>
              <a:rPr sz="1412" b="1">
                <a:latin typeface="Arial Narrow"/>
                <a:cs typeface="Arial Narrow"/>
              </a:rPr>
              <a:t>ventilation.</a:t>
            </a:r>
            <a:endParaRPr sz="1412">
              <a:latin typeface="Arial Narrow"/>
              <a:cs typeface="Arial Narrow"/>
            </a:endParaRPr>
          </a:p>
          <a:p>
            <a:pPr marL="119306" indent="-104682">
              <a:spcBef>
                <a:spcPts val="630"/>
              </a:spcBef>
              <a:buChar char="•"/>
              <a:tabLst>
                <a:tab pos="120076" algn="l"/>
              </a:tabLst>
            </a:pPr>
            <a:r>
              <a:rPr sz="1412" b="1">
                <a:latin typeface="Arial Narrow"/>
                <a:cs typeface="Arial Narrow"/>
              </a:rPr>
              <a:t>There</a:t>
            </a:r>
            <a:r>
              <a:rPr sz="1412" b="1" spc="6">
                <a:latin typeface="Arial Narrow"/>
                <a:cs typeface="Arial Narrow"/>
              </a:rPr>
              <a:t> must</a:t>
            </a:r>
            <a:r>
              <a:rPr sz="1412" b="1" spc="12">
                <a:latin typeface="Arial Narrow"/>
                <a:cs typeface="Arial Narrow"/>
              </a:rPr>
              <a:t> </a:t>
            </a:r>
            <a:r>
              <a:rPr sz="1412" b="1" spc="6">
                <a:latin typeface="Arial Narrow"/>
                <a:cs typeface="Arial Narrow"/>
              </a:rPr>
              <a:t>be no</a:t>
            </a:r>
            <a:r>
              <a:rPr sz="1412" b="1" spc="12">
                <a:latin typeface="Arial Narrow"/>
                <a:cs typeface="Arial Narrow"/>
              </a:rPr>
              <a:t> </a:t>
            </a:r>
            <a:r>
              <a:rPr sz="1412" b="1">
                <a:latin typeface="Arial Narrow"/>
                <a:cs typeface="Arial Narrow"/>
              </a:rPr>
              <a:t>potential</a:t>
            </a:r>
            <a:r>
              <a:rPr sz="1412" b="1" spc="6">
                <a:latin typeface="Arial Narrow"/>
                <a:cs typeface="Arial Narrow"/>
              </a:rPr>
              <a:t> </a:t>
            </a:r>
            <a:r>
              <a:rPr sz="1412" b="1">
                <a:latin typeface="Arial Narrow"/>
                <a:cs typeface="Arial Narrow"/>
              </a:rPr>
              <a:t>for</a:t>
            </a:r>
            <a:r>
              <a:rPr sz="1412" b="1" spc="12">
                <a:latin typeface="Arial Narrow"/>
                <a:cs typeface="Arial Narrow"/>
              </a:rPr>
              <a:t> </a:t>
            </a:r>
            <a:r>
              <a:rPr sz="1412" b="1" spc="6">
                <a:latin typeface="Arial Narrow"/>
                <a:cs typeface="Arial Narrow"/>
              </a:rPr>
              <a:t>a </a:t>
            </a:r>
            <a:r>
              <a:rPr sz="1412" b="1">
                <a:latin typeface="Arial Narrow"/>
                <a:cs typeface="Arial Narrow"/>
              </a:rPr>
              <a:t>high</a:t>
            </a:r>
            <a:r>
              <a:rPr sz="1412" b="1" spc="12">
                <a:latin typeface="Arial Narrow"/>
                <a:cs typeface="Arial Narrow"/>
              </a:rPr>
              <a:t> </a:t>
            </a:r>
            <a:r>
              <a:rPr sz="1412" b="1" spc="6">
                <a:latin typeface="Arial Narrow"/>
                <a:cs typeface="Arial Narrow"/>
              </a:rPr>
              <a:t>or moderate </a:t>
            </a:r>
            <a:r>
              <a:rPr sz="1412" b="1">
                <a:latin typeface="Arial Narrow"/>
                <a:cs typeface="Arial Narrow"/>
              </a:rPr>
              <a:t>hazard atmosphere,</a:t>
            </a:r>
            <a:r>
              <a:rPr sz="1412" b="1" spc="6">
                <a:latin typeface="Arial Narrow"/>
                <a:cs typeface="Arial Narrow"/>
              </a:rPr>
              <a:t> as </a:t>
            </a:r>
            <a:r>
              <a:rPr sz="1412" b="1">
                <a:latin typeface="Arial Narrow"/>
                <a:cs typeface="Arial Narrow"/>
              </a:rPr>
              <a:t>defined in</a:t>
            </a:r>
            <a:r>
              <a:rPr sz="1412" b="1" spc="6">
                <a:latin typeface="Arial Narrow"/>
                <a:cs typeface="Arial Narrow"/>
              </a:rPr>
              <a:t> </a:t>
            </a:r>
            <a:r>
              <a:rPr sz="1412" b="1">
                <a:latin typeface="Arial Narrow"/>
                <a:cs typeface="Arial Narrow"/>
              </a:rPr>
              <a:t>section</a:t>
            </a:r>
            <a:endParaRPr sz="1412">
              <a:latin typeface="Arial Narrow"/>
              <a:cs typeface="Arial Narrow"/>
            </a:endParaRPr>
          </a:p>
          <a:p>
            <a:pPr marL="15394" marR="92366">
              <a:lnSpc>
                <a:spcPct val="101499"/>
              </a:lnSpc>
            </a:pPr>
            <a:r>
              <a:rPr sz="1412" b="1">
                <a:latin typeface="Arial Narrow"/>
                <a:cs typeface="Arial Narrow"/>
              </a:rPr>
              <a:t>9.1 </a:t>
            </a:r>
            <a:r>
              <a:rPr sz="1412" b="1" spc="6">
                <a:latin typeface="Arial Narrow"/>
                <a:cs typeface="Arial Narrow"/>
              </a:rPr>
              <a:t>of</a:t>
            </a:r>
            <a:r>
              <a:rPr sz="1412" b="1">
                <a:latin typeface="Arial Narrow"/>
                <a:cs typeface="Arial Narrow"/>
              </a:rPr>
              <a:t> the regulation,</a:t>
            </a:r>
            <a:r>
              <a:rPr sz="1412" b="1" spc="6">
                <a:latin typeface="Arial Narrow"/>
                <a:cs typeface="Arial Narrow"/>
              </a:rPr>
              <a:t> to</a:t>
            </a:r>
            <a:r>
              <a:rPr sz="1412" b="1">
                <a:latin typeface="Arial Narrow"/>
                <a:cs typeface="Arial Narrow"/>
              </a:rPr>
              <a:t> exist </a:t>
            </a:r>
            <a:r>
              <a:rPr sz="1412" b="1" spc="6">
                <a:latin typeface="Arial Narrow"/>
                <a:cs typeface="Arial Narrow"/>
              </a:rPr>
              <a:t>or </a:t>
            </a:r>
            <a:r>
              <a:rPr sz="1412" b="1">
                <a:latin typeface="Arial Narrow"/>
                <a:cs typeface="Arial Narrow"/>
              </a:rPr>
              <a:t>develop </a:t>
            </a:r>
            <a:r>
              <a:rPr sz="1412" b="1" spc="6">
                <a:latin typeface="Arial Narrow"/>
                <a:cs typeface="Arial Narrow"/>
              </a:rPr>
              <a:t>immediately</a:t>
            </a:r>
            <a:r>
              <a:rPr sz="1412" b="1">
                <a:latin typeface="Arial Narrow"/>
                <a:cs typeface="Arial Narrow"/>
              </a:rPr>
              <a:t> prior</a:t>
            </a:r>
            <a:r>
              <a:rPr sz="1412" b="1" spc="19">
                <a:latin typeface="Arial Narrow"/>
                <a:cs typeface="Arial Narrow"/>
              </a:rPr>
              <a:t> </a:t>
            </a:r>
            <a:r>
              <a:rPr sz="1412" b="1" spc="6">
                <a:latin typeface="Arial Narrow"/>
                <a:cs typeface="Arial Narrow"/>
              </a:rPr>
              <a:t>to</a:t>
            </a:r>
            <a:r>
              <a:rPr sz="1412" b="1">
                <a:latin typeface="Arial Narrow"/>
                <a:cs typeface="Arial Narrow"/>
              </a:rPr>
              <a:t> </a:t>
            </a:r>
            <a:r>
              <a:rPr sz="1412" b="1" spc="6">
                <a:latin typeface="Arial Narrow"/>
                <a:cs typeface="Arial Narrow"/>
              </a:rPr>
              <a:t>any</a:t>
            </a:r>
            <a:r>
              <a:rPr sz="1412" b="1">
                <a:latin typeface="Arial Narrow"/>
                <a:cs typeface="Arial Narrow"/>
              </a:rPr>
              <a:t> worker</a:t>
            </a:r>
            <a:r>
              <a:rPr sz="1412" b="1" spc="19">
                <a:latin typeface="Arial Narrow"/>
                <a:cs typeface="Arial Narrow"/>
              </a:rPr>
              <a:t> </a:t>
            </a:r>
            <a:r>
              <a:rPr sz="1412" b="1">
                <a:latin typeface="Arial Narrow"/>
                <a:cs typeface="Arial Narrow"/>
              </a:rPr>
              <a:t>entering the </a:t>
            </a:r>
            <a:r>
              <a:rPr sz="1412" b="1" spc="6">
                <a:latin typeface="Arial Narrow"/>
                <a:cs typeface="Arial Narrow"/>
              </a:rPr>
              <a:t>space </a:t>
            </a:r>
            <a:r>
              <a:rPr sz="1412" b="1">
                <a:latin typeface="Arial Narrow"/>
                <a:cs typeface="Arial Narrow"/>
              </a:rPr>
              <a:t>or </a:t>
            </a:r>
            <a:r>
              <a:rPr sz="1412" b="1" spc="6">
                <a:latin typeface="Arial Narrow"/>
                <a:cs typeface="Arial Narrow"/>
              </a:rPr>
              <a:t> </a:t>
            </a:r>
            <a:r>
              <a:rPr sz="1412" b="1">
                <a:latin typeface="Arial Narrow"/>
                <a:cs typeface="Arial Narrow"/>
              </a:rPr>
              <a:t>during </a:t>
            </a:r>
            <a:r>
              <a:rPr sz="1412" b="1" spc="6">
                <a:latin typeface="Arial Narrow"/>
                <a:cs typeface="Arial Narrow"/>
              </a:rPr>
              <a:t>any</a:t>
            </a:r>
            <a:r>
              <a:rPr sz="1412" b="1" spc="-6">
                <a:latin typeface="Arial Narrow"/>
                <a:cs typeface="Arial Narrow"/>
              </a:rPr>
              <a:t> </a:t>
            </a:r>
            <a:r>
              <a:rPr sz="1412" b="1" spc="6">
                <a:latin typeface="Arial Narrow"/>
                <a:cs typeface="Arial Narrow"/>
              </a:rPr>
              <a:t>work </a:t>
            </a:r>
            <a:r>
              <a:rPr sz="1412" b="1">
                <a:latin typeface="Arial Narrow"/>
                <a:cs typeface="Arial Narrow"/>
              </a:rPr>
              <a:t>within</a:t>
            </a:r>
            <a:r>
              <a:rPr sz="1412" b="1" spc="6">
                <a:latin typeface="Arial Narrow"/>
                <a:cs typeface="Arial Narrow"/>
              </a:rPr>
              <a:t> </a:t>
            </a:r>
            <a:r>
              <a:rPr sz="1412" b="1">
                <a:latin typeface="Arial Narrow"/>
                <a:cs typeface="Arial Narrow"/>
              </a:rPr>
              <a:t>the</a:t>
            </a:r>
            <a:r>
              <a:rPr sz="1412" b="1" spc="6">
                <a:latin typeface="Arial Narrow"/>
                <a:cs typeface="Arial Narrow"/>
              </a:rPr>
              <a:t> </a:t>
            </a:r>
            <a:r>
              <a:rPr sz="1412" b="1">
                <a:latin typeface="Arial Narrow"/>
                <a:cs typeface="Arial Narrow"/>
              </a:rPr>
              <a:t>space.</a:t>
            </a:r>
            <a:endParaRPr sz="1412">
              <a:latin typeface="Arial Narrow"/>
              <a:cs typeface="Arial Narrow"/>
            </a:endParaRPr>
          </a:p>
          <a:p>
            <a:pPr marL="15394" marR="257085">
              <a:lnSpc>
                <a:spcPct val="101499"/>
              </a:lnSpc>
              <a:spcBef>
                <a:spcPts val="600"/>
              </a:spcBef>
              <a:buChar char="•"/>
              <a:tabLst>
                <a:tab pos="120076" algn="l"/>
              </a:tabLst>
            </a:pPr>
            <a:r>
              <a:rPr sz="1412" b="1">
                <a:latin typeface="Arial Narrow"/>
                <a:cs typeface="Arial Narrow"/>
              </a:rPr>
              <a:t>There</a:t>
            </a:r>
            <a:r>
              <a:rPr sz="1412" b="1" spc="6">
                <a:latin typeface="Arial Narrow"/>
                <a:cs typeface="Arial Narrow"/>
              </a:rPr>
              <a:t> must not be a</a:t>
            </a:r>
            <a:r>
              <a:rPr sz="1412" b="1" spc="12">
                <a:latin typeface="Arial Narrow"/>
                <a:cs typeface="Arial Narrow"/>
              </a:rPr>
              <a:t> </a:t>
            </a:r>
            <a:r>
              <a:rPr sz="1412" b="1" spc="6">
                <a:latin typeface="Arial Narrow"/>
                <a:cs typeface="Arial Narrow"/>
              </a:rPr>
              <a:t>need to </a:t>
            </a:r>
            <a:r>
              <a:rPr sz="1412" b="1">
                <a:latin typeface="Arial Narrow"/>
                <a:cs typeface="Arial Narrow"/>
              </a:rPr>
              <a:t>mechanically</a:t>
            </a:r>
            <a:r>
              <a:rPr sz="1412" b="1" spc="-19">
                <a:latin typeface="Arial Narrow"/>
                <a:cs typeface="Arial Narrow"/>
              </a:rPr>
              <a:t> </a:t>
            </a:r>
            <a:r>
              <a:rPr sz="1412" b="1">
                <a:latin typeface="Arial Narrow"/>
                <a:cs typeface="Arial Narrow"/>
              </a:rPr>
              <a:t>ventilate, clean, </a:t>
            </a:r>
            <a:r>
              <a:rPr sz="1412" b="1" spc="6">
                <a:latin typeface="Arial Narrow"/>
                <a:cs typeface="Arial Narrow"/>
              </a:rPr>
              <a:t>purge or</a:t>
            </a:r>
            <a:r>
              <a:rPr sz="1412" b="1" spc="12">
                <a:latin typeface="Arial Narrow"/>
                <a:cs typeface="Arial Narrow"/>
              </a:rPr>
              <a:t> </a:t>
            </a:r>
            <a:r>
              <a:rPr sz="1412" b="1">
                <a:latin typeface="Arial Narrow"/>
                <a:cs typeface="Arial Narrow"/>
              </a:rPr>
              <a:t>inert the </a:t>
            </a:r>
            <a:r>
              <a:rPr sz="1412" b="1" spc="6">
                <a:latin typeface="Arial Narrow"/>
                <a:cs typeface="Arial Narrow"/>
              </a:rPr>
              <a:t>space</a:t>
            </a:r>
            <a:r>
              <a:rPr sz="1412" b="1">
                <a:latin typeface="Arial Narrow"/>
                <a:cs typeface="Arial Narrow"/>
              </a:rPr>
              <a:t> prior</a:t>
            </a:r>
            <a:r>
              <a:rPr sz="1412" b="1" spc="19">
                <a:latin typeface="Arial Narrow"/>
                <a:cs typeface="Arial Narrow"/>
              </a:rPr>
              <a:t> </a:t>
            </a:r>
            <a:r>
              <a:rPr sz="1412" b="1">
                <a:latin typeface="Arial Narrow"/>
                <a:cs typeface="Arial Narrow"/>
              </a:rPr>
              <a:t>to </a:t>
            </a:r>
            <a:r>
              <a:rPr sz="1412" b="1" spc="-346">
                <a:latin typeface="Arial Narrow"/>
                <a:cs typeface="Arial Narrow"/>
              </a:rPr>
              <a:t> </a:t>
            </a:r>
            <a:r>
              <a:rPr sz="1412" b="1">
                <a:latin typeface="Arial Narrow"/>
                <a:cs typeface="Arial Narrow"/>
              </a:rPr>
              <a:t>entry</a:t>
            </a:r>
            <a:r>
              <a:rPr sz="1412" b="1" spc="-6">
                <a:latin typeface="Arial Narrow"/>
                <a:cs typeface="Arial Narrow"/>
              </a:rPr>
              <a:t> </a:t>
            </a:r>
            <a:r>
              <a:rPr sz="1412" b="1">
                <a:latin typeface="Arial Narrow"/>
                <a:cs typeface="Arial Narrow"/>
              </a:rPr>
              <a:t>for </a:t>
            </a:r>
            <a:r>
              <a:rPr sz="1412" b="1" spc="6">
                <a:latin typeface="Arial Narrow"/>
                <a:cs typeface="Arial Narrow"/>
              </a:rPr>
              <a:t>any</a:t>
            </a:r>
            <a:r>
              <a:rPr sz="1412" b="1">
                <a:latin typeface="Arial Narrow"/>
                <a:cs typeface="Arial Narrow"/>
              </a:rPr>
              <a:t> reason.</a:t>
            </a:r>
            <a:endParaRPr sz="1412">
              <a:latin typeface="Arial Narrow"/>
              <a:cs typeface="Arial Narrow"/>
            </a:endParaRPr>
          </a:p>
          <a:p>
            <a:pPr marL="15394" marR="31557">
              <a:lnSpc>
                <a:spcPct val="101499"/>
              </a:lnSpc>
              <a:spcBef>
                <a:spcPts val="606"/>
              </a:spcBef>
              <a:buChar char="•"/>
              <a:tabLst>
                <a:tab pos="120076" algn="l"/>
              </a:tabLst>
            </a:pPr>
            <a:r>
              <a:rPr sz="1412" b="1">
                <a:latin typeface="Arial Narrow"/>
                <a:cs typeface="Arial Narrow"/>
              </a:rPr>
              <a:t>There</a:t>
            </a:r>
            <a:r>
              <a:rPr sz="1412" b="1" spc="12">
                <a:latin typeface="Arial Narrow"/>
                <a:cs typeface="Arial Narrow"/>
              </a:rPr>
              <a:t> </a:t>
            </a:r>
            <a:r>
              <a:rPr sz="1412" b="1" spc="6">
                <a:latin typeface="Arial Narrow"/>
                <a:cs typeface="Arial Narrow"/>
              </a:rPr>
              <a:t>must</a:t>
            </a:r>
            <a:r>
              <a:rPr sz="1412" b="1" spc="12">
                <a:latin typeface="Arial Narrow"/>
                <a:cs typeface="Arial Narrow"/>
              </a:rPr>
              <a:t> </a:t>
            </a:r>
            <a:r>
              <a:rPr sz="1412" b="1" spc="6">
                <a:latin typeface="Arial Narrow"/>
                <a:cs typeface="Arial Narrow"/>
              </a:rPr>
              <a:t>be</a:t>
            </a:r>
            <a:r>
              <a:rPr sz="1412" b="1" spc="12">
                <a:latin typeface="Arial Narrow"/>
                <a:cs typeface="Arial Narrow"/>
              </a:rPr>
              <a:t> </a:t>
            </a:r>
            <a:r>
              <a:rPr sz="1412" b="1" spc="6">
                <a:latin typeface="Arial Narrow"/>
                <a:cs typeface="Arial Narrow"/>
              </a:rPr>
              <a:t>no</a:t>
            </a:r>
            <a:r>
              <a:rPr sz="1412" b="1" spc="12">
                <a:latin typeface="Arial Narrow"/>
                <a:cs typeface="Arial Narrow"/>
              </a:rPr>
              <a:t> </a:t>
            </a:r>
            <a:r>
              <a:rPr sz="1412" b="1">
                <a:latin typeface="Arial Narrow"/>
                <a:cs typeface="Arial Narrow"/>
              </a:rPr>
              <a:t>potential</a:t>
            </a:r>
            <a:r>
              <a:rPr sz="1412" b="1" spc="12">
                <a:latin typeface="Arial Narrow"/>
                <a:cs typeface="Arial Narrow"/>
              </a:rPr>
              <a:t> </a:t>
            </a:r>
            <a:r>
              <a:rPr sz="1412" b="1">
                <a:latin typeface="Arial Narrow"/>
                <a:cs typeface="Arial Narrow"/>
              </a:rPr>
              <a:t>for</a:t>
            </a:r>
            <a:r>
              <a:rPr sz="1412" b="1" spc="12">
                <a:latin typeface="Arial Narrow"/>
                <a:cs typeface="Arial Narrow"/>
              </a:rPr>
              <a:t> </a:t>
            </a:r>
            <a:r>
              <a:rPr sz="1412" b="1" spc="6">
                <a:latin typeface="Arial Narrow"/>
                <a:cs typeface="Arial Narrow"/>
              </a:rPr>
              <a:t>a</a:t>
            </a:r>
            <a:r>
              <a:rPr sz="1412" b="1" spc="12">
                <a:latin typeface="Arial Narrow"/>
                <a:cs typeface="Arial Narrow"/>
              </a:rPr>
              <a:t> </a:t>
            </a:r>
            <a:r>
              <a:rPr sz="1412" b="1">
                <a:latin typeface="Arial Narrow"/>
                <a:cs typeface="Arial Narrow"/>
              </a:rPr>
              <a:t>hazardous</a:t>
            </a:r>
            <a:r>
              <a:rPr sz="1412" b="1" spc="19">
                <a:latin typeface="Arial Narrow"/>
                <a:cs typeface="Arial Narrow"/>
              </a:rPr>
              <a:t> </a:t>
            </a:r>
            <a:r>
              <a:rPr sz="1412" b="1">
                <a:latin typeface="Arial Narrow"/>
                <a:cs typeface="Arial Narrow"/>
              </a:rPr>
              <a:t>substance </a:t>
            </a:r>
            <a:r>
              <a:rPr sz="1412" b="1" spc="6">
                <a:latin typeface="Arial Narrow"/>
                <a:cs typeface="Arial Narrow"/>
              </a:rPr>
              <a:t>to</a:t>
            </a:r>
            <a:r>
              <a:rPr sz="1412" b="1" spc="12">
                <a:latin typeface="Arial Narrow"/>
                <a:cs typeface="Arial Narrow"/>
              </a:rPr>
              <a:t> </a:t>
            </a:r>
            <a:r>
              <a:rPr sz="1412" b="1">
                <a:latin typeface="Arial Narrow"/>
                <a:cs typeface="Arial Narrow"/>
              </a:rPr>
              <a:t>migrate</a:t>
            </a:r>
            <a:r>
              <a:rPr sz="1412" b="1" spc="12">
                <a:latin typeface="Arial Narrow"/>
                <a:cs typeface="Arial Narrow"/>
              </a:rPr>
              <a:t> </a:t>
            </a:r>
            <a:r>
              <a:rPr sz="1412" b="1">
                <a:latin typeface="Arial Narrow"/>
                <a:cs typeface="Arial Narrow"/>
              </a:rPr>
              <a:t>through</a:t>
            </a:r>
            <a:r>
              <a:rPr sz="1412" b="1" spc="12">
                <a:latin typeface="Arial Narrow"/>
                <a:cs typeface="Arial Narrow"/>
              </a:rPr>
              <a:t> </a:t>
            </a:r>
            <a:r>
              <a:rPr sz="1412" b="1" spc="6">
                <a:latin typeface="Arial Narrow"/>
                <a:cs typeface="Arial Narrow"/>
              </a:rPr>
              <a:t>any</a:t>
            </a:r>
            <a:r>
              <a:rPr sz="1412" b="1" spc="12">
                <a:latin typeface="Arial Narrow"/>
                <a:cs typeface="Arial Narrow"/>
              </a:rPr>
              <a:t> </a:t>
            </a:r>
            <a:r>
              <a:rPr sz="1412" b="1" spc="6">
                <a:latin typeface="Arial Narrow"/>
                <a:cs typeface="Arial Narrow"/>
              </a:rPr>
              <a:t>media</a:t>
            </a:r>
            <a:r>
              <a:rPr sz="1412" b="1" spc="12">
                <a:latin typeface="Arial Narrow"/>
                <a:cs typeface="Arial Narrow"/>
              </a:rPr>
              <a:t> </a:t>
            </a:r>
            <a:r>
              <a:rPr sz="1412" b="1">
                <a:latin typeface="Arial Narrow"/>
                <a:cs typeface="Arial Narrow"/>
              </a:rPr>
              <a:t>(such</a:t>
            </a:r>
            <a:r>
              <a:rPr sz="1412" b="1" spc="12">
                <a:latin typeface="Arial Narrow"/>
                <a:cs typeface="Arial Narrow"/>
              </a:rPr>
              <a:t> </a:t>
            </a:r>
            <a:r>
              <a:rPr sz="1412" b="1">
                <a:latin typeface="Arial Narrow"/>
                <a:cs typeface="Arial Narrow"/>
              </a:rPr>
              <a:t>as </a:t>
            </a:r>
            <a:r>
              <a:rPr sz="1412" b="1" spc="-340">
                <a:latin typeface="Arial Narrow"/>
                <a:cs typeface="Arial Narrow"/>
              </a:rPr>
              <a:t> </a:t>
            </a:r>
            <a:r>
              <a:rPr sz="1412" b="1">
                <a:latin typeface="Arial Narrow"/>
                <a:cs typeface="Arial Narrow"/>
              </a:rPr>
              <a:t>soil,</a:t>
            </a:r>
            <a:r>
              <a:rPr sz="1412" b="1" spc="-6">
                <a:latin typeface="Arial Narrow"/>
                <a:cs typeface="Arial Narrow"/>
              </a:rPr>
              <a:t> </a:t>
            </a:r>
            <a:r>
              <a:rPr sz="1412" b="1">
                <a:latin typeface="Arial Narrow"/>
                <a:cs typeface="Arial Narrow"/>
              </a:rPr>
              <a:t>conveyance,</a:t>
            </a:r>
            <a:r>
              <a:rPr sz="1412" b="1" spc="-6">
                <a:latin typeface="Arial Narrow"/>
                <a:cs typeface="Arial Narrow"/>
              </a:rPr>
              <a:t> </a:t>
            </a:r>
            <a:r>
              <a:rPr sz="1412" b="1">
                <a:latin typeface="Arial Narrow"/>
                <a:cs typeface="Arial Narrow"/>
              </a:rPr>
              <a:t>piping</a:t>
            </a:r>
            <a:r>
              <a:rPr sz="1412" b="1" spc="-6">
                <a:latin typeface="Arial Narrow"/>
                <a:cs typeface="Arial Narrow"/>
              </a:rPr>
              <a:t> </a:t>
            </a:r>
            <a:r>
              <a:rPr sz="1412" b="1" spc="6">
                <a:latin typeface="Arial Narrow"/>
                <a:cs typeface="Arial Narrow"/>
              </a:rPr>
              <a:t>or</a:t>
            </a:r>
            <a:r>
              <a:rPr sz="1412" b="1" spc="-6">
                <a:latin typeface="Arial Narrow"/>
                <a:cs typeface="Arial Narrow"/>
              </a:rPr>
              <a:t> </a:t>
            </a:r>
            <a:r>
              <a:rPr sz="1412" b="1">
                <a:latin typeface="Arial Narrow"/>
                <a:cs typeface="Arial Narrow"/>
              </a:rPr>
              <a:t>structure)</a:t>
            </a:r>
            <a:r>
              <a:rPr sz="1412" b="1" spc="12">
                <a:latin typeface="Arial Narrow"/>
                <a:cs typeface="Arial Narrow"/>
              </a:rPr>
              <a:t> </a:t>
            </a:r>
            <a:r>
              <a:rPr sz="1412" b="1" spc="6">
                <a:latin typeface="Arial Narrow"/>
                <a:cs typeface="Arial Narrow"/>
              </a:rPr>
              <a:t>to</a:t>
            </a:r>
            <a:r>
              <a:rPr sz="1412" b="1" spc="-6">
                <a:latin typeface="Arial Narrow"/>
                <a:cs typeface="Arial Narrow"/>
              </a:rPr>
              <a:t> </a:t>
            </a:r>
            <a:r>
              <a:rPr sz="1412" b="1">
                <a:latin typeface="Arial Narrow"/>
                <a:cs typeface="Arial Narrow"/>
              </a:rPr>
              <a:t>infiltrate</a:t>
            </a:r>
            <a:r>
              <a:rPr sz="1412" b="1" spc="-6">
                <a:latin typeface="Arial Narrow"/>
                <a:cs typeface="Arial Narrow"/>
              </a:rPr>
              <a:t> </a:t>
            </a:r>
            <a:r>
              <a:rPr sz="1412" b="1">
                <a:latin typeface="Arial Narrow"/>
                <a:cs typeface="Arial Narrow"/>
              </a:rPr>
              <a:t>the</a:t>
            </a:r>
            <a:r>
              <a:rPr sz="1412" b="1" spc="-6">
                <a:latin typeface="Arial Narrow"/>
                <a:cs typeface="Arial Narrow"/>
              </a:rPr>
              <a:t> </a:t>
            </a:r>
            <a:r>
              <a:rPr sz="1412" b="1">
                <a:latin typeface="Arial Narrow"/>
                <a:cs typeface="Arial Narrow"/>
              </a:rPr>
              <a:t>space.</a:t>
            </a:r>
            <a:endParaRPr sz="1412">
              <a:latin typeface="Arial Narrow"/>
              <a:cs typeface="Arial Narrow"/>
            </a:endParaRPr>
          </a:p>
          <a:p>
            <a:pPr marL="15394" marR="61577">
              <a:lnSpc>
                <a:spcPct val="101499"/>
              </a:lnSpc>
              <a:spcBef>
                <a:spcPts val="594"/>
              </a:spcBef>
              <a:buChar char="•"/>
              <a:tabLst>
                <a:tab pos="119306" algn="l"/>
              </a:tabLst>
            </a:pPr>
            <a:r>
              <a:rPr sz="1412" b="1" spc="6">
                <a:latin typeface="Arial Narrow"/>
                <a:cs typeface="Arial Narrow"/>
              </a:rPr>
              <a:t>The</a:t>
            </a:r>
            <a:r>
              <a:rPr sz="1412" b="1">
                <a:latin typeface="Arial Narrow"/>
                <a:cs typeface="Arial Narrow"/>
              </a:rPr>
              <a:t> </a:t>
            </a:r>
            <a:r>
              <a:rPr sz="1412" b="1" spc="6">
                <a:latin typeface="Arial Narrow"/>
                <a:cs typeface="Arial Narrow"/>
              </a:rPr>
              <a:t>space</a:t>
            </a:r>
            <a:r>
              <a:rPr sz="1412" b="1">
                <a:latin typeface="Arial Narrow"/>
                <a:cs typeface="Arial Narrow"/>
              </a:rPr>
              <a:t> </a:t>
            </a:r>
            <a:r>
              <a:rPr sz="1412" b="1" spc="6">
                <a:latin typeface="Arial Narrow"/>
                <a:cs typeface="Arial Narrow"/>
              </a:rPr>
              <a:t>must be</a:t>
            </a:r>
            <a:r>
              <a:rPr sz="1412" b="1">
                <a:latin typeface="Arial Narrow"/>
                <a:cs typeface="Arial Narrow"/>
              </a:rPr>
              <a:t> free </a:t>
            </a:r>
            <a:r>
              <a:rPr sz="1412" b="1" spc="6">
                <a:latin typeface="Arial Narrow"/>
                <a:cs typeface="Arial Narrow"/>
              </a:rPr>
              <a:t>of </a:t>
            </a:r>
            <a:r>
              <a:rPr sz="1412" b="1">
                <a:latin typeface="Arial Narrow"/>
                <a:cs typeface="Arial Narrow"/>
              </a:rPr>
              <a:t>residual material </a:t>
            </a:r>
            <a:r>
              <a:rPr sz="1412" b="1" spc="6">
                <a:latin typeface="Arial Narrow"/>
                <a:cs typeface="Arial Narrow"/>
              </a:rPr>
              <a:t>(such</a:t>
            </a:r>
            <a:r>
              <a:rPr sz="1412" b="1" spc="12">
                <a:latin typeface="Arial Narrow"/>
                <a:cs typeface="Arial Narrow"/>
              </a:rPr>
              <a:t> </a:t>
            </a:r>
            <a:r>
              <a:rPr sz="1412" b="1" spc="6">
                <a:latin typeface="Arial Narrow"/>
                <a:cs typeface="Arial Narrow"/>
              </a:rPr>
              <a:t>as </a:t>
            </a:r>
            <a:r>
              <a:rPr sz="1412" b="1" spc="-12">
                <a:latin typeface="Arial Narrow"/>
                <a:cs typeface="Arial Narrow"/>
              </a:rPr>
              <a:t>water,</a:t>
            </a:r>
            <a:r>
              <a:rPr sz="1412" b="1" spc="6">
                <a:latin typeface="Arial Narrow"/>
                <a:cs typeface="Arial Narrow"/>
              </a:rPr>
              <a:t> </a:t>
            </a:r>
            <a:r>
              <a:rPr sz="1412" b="1">
                <a:latin typeface="Arial Narrow"/>
                <a:cs typeface="Arial Narrow"/>
              </a:rPr>
              <a:t>sludge</a:t>
            </a:r>
            <a:r>
              <a:rPr sz="1412" b="1" spc="12">
                <a:latin typeface="Arial Narrow"/>
                <a:cs typeface="Arial Narrow"/>
              </a:rPr>
              <a:t> </a:t>
            </a:r>
            <a:r>
              <a:rPr sz="1412" b="1" spc="6">
                <a:latin typeface="Arial Narrow"/>
                <a:cs typeface="Arial Narrow"/>
              </a:rPr>
              <a:t>or </a:t>
            </a:r>
            <a:r>
              <a:rPr sz="1412" b="1">
                <a:latin typeface="Arial Narrow"/>
                <a:cs typeface="Arial Narrow"/>
              </a:rPr>
              <a:t>debris)</a:t>
            </a:r>
            <a:r>
              <a:rPr sz="1412" b="1" spc="12">
                <a:latin typeface="Arial Narrow"/>
                <a:cs typeface="Arial Narrow"/>
              </a:rPr>
              <a:t> </a:t>
            </a:r>
            <a:r>
              <a:rPr sz="1412" b="1">
                <a:latin typeface="Arial Narrow"/>
                <a:cs typeface="Arial Narrow"/>
              </a:rPr>
              <a:t>that</a:t>
            </a:r>
            <a:r>
              <a:rPr sz="1412" b="1" spc="6">
                <a:latin typeface="Arial Narrow"/>
                <a:cs typeface="Arial Narrow"/>
              </a:rPr>
              <a:t> </a:t>
            </a:r>
            <a:r>
              <a:rPr sz="1412" b="1">
                <a:latin typeface="Arial Narrow"/>
                <a:cs typeface="Arial Narrow"/>
              </a:rPr>
              <a:t>if</a:t>
            </a:r>
            <a:r>
              <a:rPr sz="1412" b="1" spc="6">
                <a:latin typeface="Arial Narrow"/>
                <a:cs typeface="Arial Narrow"/>
              </a:rPr>
              <a:t> </a:t>
            </a:r>
            <a:r>
              <a:rPr sz="1412" b="1">
                <a:latin typeface="Arial Narrow"/>
                <a:cs typeface="Arial Narrow"/>
              </a:rPr>
              <a:t>disturbed </a:t>
            </a:r>
            <a:r>
              <a:rPr sz="1412" b="1" spc="-340">
                <a:latin typeface="Arial Narrow"/>
                <a:cs typeface="Arial Narrow"/>
              </a:rPr>
              <a:t> </a:t>
            </a:r>
            <a:r>
              <a:rPr sz="1412" b="1">
                <a:latin typeface="Arial Narrow"/>
                <a:cs typeface="Arial Narrow"/>
              </a:rPr>
              <a:t>could</a:t>
            </a:r>
            <a:r>
              <a:rPr sz="1412" b="1" spc="6">
                <a:latin typeface="Arial Narrow"/>
                <a:cs typeface="Arial Narrow"/>
              </a:rPr>
              <a:t> </a:t>
            </a:r>
            <a:r>
              <a:rPr sz="1412" b="1">
                <a:latin typeface="Arial Narrow"/>
                <a:cs typeface="Arial Narrow"/>
              </a:rPr>
              <a:t>generate</a:t>
            </a:r>
            <a:r>
              <a:rPr sz="1412" b="1" spc="6">
                <a:latin typeface="Arial Narrow"/>
                <a:cs typeface="Arial Narrow"/>
              </a:rPr>
              <a:t> </a:t>
            </a:r>
            <a:r>
              <a:rPr sz="1412" b="1">
                <a:latin typeface="Arial Narrow"/>
                <a:cs typeface="Arial Narrow"/>
              </a:rPr>
              <a:t>air</a:t>
            </a:r>
            <a:r>
              <a:rPr sz="1412" b="1" spc="6">
                <a:latin typeface="Arial Narrow"/>
                <a:cs typeface="Arial Narrow"/>
              </a:rPr>
              <a:t> </a:t>
            </a:r>
            <a:r>
              <a:rPr sz="1412" b="1">
                <a:latin typeface="Arial Narrow"/>
                <a:cs typeface="Arial Narrow"/>
              </a:rPr>
              <a:t>contaminant</a:t>
            </a:r>
            <a:r>
              <a:rPr sz="1412" b="1" spc="12">
                <a:latin typeface="Arial Narrow"/>
                <a:cs typeface="Arial Narrow"/>
              </a:rPr>
              <a:t> </a:t>
            </a:r>
            <a:r>
              <a:rPr sz="1412" b="1">
                <a:latin typeface="Arial Narrow"/>
                <a:cs typeface="Arial Narrow"/>
              </a:rPr>
              <a:t>that</a:t>
            </a:r>
            <a:r>
              <a:rPr sz="1412" b="1" spc="6">
                <a:latin typeface="Arial Narrow"/>
                <a:cs typeface="Arial Narrow"/>
              </a:rPr>
              <a:t> </a:t>
            </a:r>
            <a:r>
              <a:rPr sz="1412" b="1">
                <a:latin typeface="Arial Narrow"/>
                <a:cs typeface="Arial Narrow"/>
              </a:rPr>
              <a:t>could</a:t>
            </a:r>
            <a:r>
              <a:rPr sz="1412" b="1" spc="6">
                <a:latin typeface="Arial Narrow"/>
                <a:cs typeface="Arial Narrow"/>
              </a:rPr>
              <a:t> </a:t>
            </a:r>
            <a:r>
              <a:rPr sz="1412" b="1">
                <a:latin typeface="Arial Narrow"/>
                <a:cs typeface="Arial Narrow"/>
              </a:rPr>
              <a:t>immediately</a:t>
            </a:r>
            <a:r>
              <a:rPr sz="1412" b="1" spc="6">
                <a:latin typeface="Arial Narrow"/>
                <a:cs typeface="Arial Narrow"/>
              </a:rPr>
              <a:t> and</a:t>
            </a:r>
            <a:r>
              <a:rPr sz="1412" b="1" spc="12">
                <a:latin typeface="Arial Narrow"/>
                <a:cs typeface="Arial Narrow"/>
              </a:rPr>
              <a:t> </a:t>
            </a:r>
            <a:r>
              <a:rPr sz="1412" b="1">
                <a:latin typeface="Arial Narrow"/>
                <a:cs typeface="Arial Narrow"/>
              </a:rPr>
              <a:t>acutely</a:t>
            </a:r>
            <a:r>
              <a:rPr sz="1412" b="1" spc="6">
                <a:latin typeface="Arial Narrow"/>
                <a:cs typeface="Arial Narrow"/>
              </a:rPr>
              <a:t> </a:t>
            </a:r>
            <a:r>
              <a:rPr sz="1412" b="1">
                <a:latin typeface="Arial Narrow"/>
                <a:cs typeface="Arial Narrow"/>
              </a:rPr>
              <a:t>affect</a:t>
            </a:r>
            <a:r>
              <a:rPr sz="1412" b="1" spc="6">
                <a:latin typeface="Arial Narrow"/>
                <a:cs typeface="Arial Narrow"/>
              </a:rPr>
              <a:t> a</a:t>
            </a:r>
            <a:r>
              <a:rPr sz="1412" b="1" spc="12">
                <a:latin typeface="Arial Narrow"/>
                <a:cs typeface="Arial Narrow"/>
              </a:rPr>
              <a:t> </a:t>
            </a:r>
            <a:r>
              <a:rPr sz="1412" b="1">
                <a:latin typeface="Arial Narrow"/>
                <a:cs typeface="Arial Narrow"/>
              </a:rPr>
              <a:t>worker’s</a:t>
            </a:r>
            <a:r>
              <a:rPr sz="1412" b="1" spc="6">
                <a:latin typeface="Arial Narrow"/>
                <a:cs typeface="Arial Narrow"/>
              </a:rPr>
              <a:t> </a:t>
            </a:r>
            <a:r>
              <a:rPr sz="1412" b="1">
                <a:latin typeface="Arial Narrow"/>
                <a:cs typeface="Arial Narrow"/>
              </a:rPr>
              <a:t>health.</a:t>
            </a:r>
            <a:endParaRPr sz="1412">
              <a:latin typeface="Arial Narrow"/>
              <a:cs typeface="Arial Narrow"/>
            </a:endParaRPr>
          </a:p>
          <a:p>
            <a:pPr marL="119306" indent="-104682">
              <a:spcBef>
                <a:spcPts val="636"/>
              </a:spcBef>
              <a:buChar char="•"/>
              <a:tabLst>
                <a:tab pos="120076" algn="l"/>
              </a:tabLst>
            </a:pPr>
            <a:r>
              <a:rPr sz="1412" b="1" spc="6">
                <a:latin typeface="Arial Narrow"/>
                <a:cs typeface="Arial Narrow"/>
              </a:rPr>
              <a:t>No </a:t>
            </a:r>
            <a:r>
              <a:rPr sz="1412" b="1">
                <a:latin typeface="Arial Narrow"/>
                <a:cs typeface="Arial Narrow"/>
              </a:rPr>
              <a:t>risk</a:t>
            </a:r>
            <a:r>
              <a:rPr sz="1412" b="1" spc="12">
                <a:latin typeface="Arial Narrow"/>
                <a:cs typeface="Arial Narrow"/>
              </a:rPr>
              <a:t> </a:t>
            </a:r>
            <a:r>
              <a:rPr sz="1412" b="1" spc="6">
                <a:latin typeface="Arial Narrow"/>
                <a:cs typeface="Arial Narrow"/>
              </a:rPr>
              <a:t>of </a:t>
            </a:r>
            <a:r>
              <a:rPr sz="1412" b="1">
                <a:latin typeface="Arial Narrow"/>
                <a:cs typeface="Arial Narrow"/>
              </a:rPr>
              <a:t>entrapment</a:t>
            </a:r>
            <a:r>
              <a:rPr sz="1412" b="1" spc="6">
                <a:latin typeface="Arial Narrow"/>
                <a:cs typeface="Arial Narrow"/>
              </a:rPr>
              <a:t> or</a:t>
            </a:r>
            <a:r>
              <a:rPr sz="1412" b="1" spc="12">
                <a:latin typeface="Arial Narrow"/>
                <a:cs typeface="Arial Narrow"/>
              </a:rPr>
              <a:t> </a:t>
            </a:r>
            <a:r>
              <a:rPr sz="1412" b="1">
                <a:latin typeface="Arial Narrow"/>
                <a:cs typeface="Arial Narrow"/>
              </a:rPr>
              <a:t>engulfment</a:t>
            </a:r>
            <a:r>
              <a:rPr sz="1412" b="1" spc="6">
                <a:latin typeface="Arial Narrow"/>
                <a:cs typeface="Arial Narrow"/>
              </a:rPr>
              <a:t> to</a:t>
            </a:r>
            <a:r>
              <a:rPr sz="1412" b="1" spc="12">
                <a:latin typeface="Arial Narrow"/>
                <a:cs typeface="Arial Narrow"/>
              </a:rPr>
              <a:t> </a:t>
            </a:r>
            <a:r>
              <a:rPr sz="1412" b="1">
                <a:latin typeface="Arial Narrow"/>
                <a:cs typeface="Arial Narrow"/>
              </a:rPr>
              <a:t>workers</a:t>
            </a:r>
            <a:r>
              <a:rPr sz="1412" b="1" spc="6">
                <a:latin typeface="Arial Narrow"/>
                <a:cs typeface="Arial Narrow"/>
              </a:rPr>
              <a:t> </a:t>
            </a:r>
            <a:r>
              <a:rPr sz="1412" b="1">
                <a:latin typeface="Arial Narrow"/>
                <a:cs typeface="Arial Narrow"/>
              </a:rPr>
              <a:t>entering</a:t>
            </a:r>
            <a:r>
              <a:rPr sz="1412" b="1" spc="12">
                <a:latin typeface="Arial Narrow"/>
                <a:cs typeface="Arial Narrow"/>
              </a:rPr>
              <a:t> </a:t>
            </a:r>
            <a:r>
              <a:rPr sz="1412" b="1">
                <a:latin typeface="Arial Narrow"/>
                <a:cs typeface="Arial Narrow"/>
              </a:rPr>
              <a:t>the</a:t>
            </a:r>
            <a:r>
              <a:rPr sz="1412" b="1" spc="6">
                <a:latin typeface="Arial Narrow"/>
                <a:cs typeface="Arial Narrow"/>
              </a:rPr>
              <a:t> </a:t>
            </a:r>
            <a:r>
              <a:rPr sz="1412" b="1">
                <a:latin typeface="Arial Narrow"/>
                <a:cs typeface="Arial Narrow"/>
              </a:rPr>
              <a:t>space.</a:t>
            </a:r>
            <a:endParaRPr sz="1412">
              <a:latin typeface="Arial Narrow"/>
              <a:cs typeface="Arial Narrow"/>
            </a:endParaRPr>
          </a:p>
          <a:p>
            <a:pPr marL="15394" marR="6157">
              <a:lnSpc>
                <a:spcPct val="101499"/>
              </a:lnSpc>
              <a:spcBef>
                <a:spcPts val="594"/>
              </a:spcBef>
              <a:buChar char="•"/>
              <a:tabLst>
                <a:tab pos="119306" algn="l"/>
              </a:tabLst>
            </a:pPr>
            <a:r>
              <a:rPr sz="1412" b="1" spc="6">
                <a:latin typeface="Arial Narrow"/>
                <a:cs typeface="Arial Narrow"/>
              </a:rPr>
              <a:t>The</a:t>
            </a:r>
            <a:r>
              <a:rPr sz="1412" b="1">
                <a:latin typeface="Arial Narrow"/>
                <a:cs typeface="Arial Narrow"/>
              </a:rPr>
              <a:t> </a:t>
            </a:r>
            <a:r>
              <a:rPr sz="1412" b="1" spc="6">
                <a:latin typeface="Arial Narrow"/>
                <a:cs typeface="Arial Narrow"/>
              </a:rPr>
              <a:t>space must</a:t>
            </a:r>
            <a:r>
              <a:rPr sz="1412" b="1">
                <a:latin typeface="Arial Narrow"/>
                <a:cs typeface="Arial Narrow"/>
              </a:rPr>
              <a:t> </a:t>
            </a:r>
            <a:r>
              <a:rPr sz="1412" b="1" spc="6">
                <a:latin typeface="Arial Narrow"/>
                <a:cs typeface="Arial Narrow"/>
              </a:rPr>
              <a:t>not </a:t>
            </a:r>
            <a:r>
              <a:rPr sz="1412" b="1">
                <a:latin typeface="Arial Narrow"/>
                <a:cs typeface="Arial Narrow"/>
              </a:rPr>
              <a:t>contain, </a:t>
            </a:r>
            <a:r>
              <a:rPr sz="1412" b="1" spc="6">
                <a:latin typeface="Arial Narrow"/>
                <a:cs typeface="Arial Narrow"/>
              </a:rPr>
              <a:t>have </a:t>
            </a:r>
            <a:r>
              <a:rPr sz="1412" b="1">
                <a:latin typeface="Arial Narrow"/>
                <a:cs typeface="Arial Narrow"/>
              </a:rPr>
              <a:t>introduced </a:t>
            </a:r>
            <a:r>
              <a:rPr sz="1412" b="1" spc="6">
                <a:latin typeface="Arial Narrow"/>
                <a:cs typeface="Arial Narrow"/>
              </a:rPr>
              <a:t>or</a:t>
            </a:r>
            <a:r>
              <a:rPr sz="1412" b="1" spc="19">
                <a:latin typeface="Arial Narrow"/>
                <a:cs typeface="Arial Narrow"/>
              </a:rPr>
              <a:t> </a:t>
            </a:r>
            <a:r>
              <a:rPr sz="1412" b="1" spc="6">
                <a:latin typeface="Arial Narrow"/>
                <a:cs typeface="Arial Narrow"/>
              </a:rPr>
              <a:t>be </a:t>
            </a:r>
            <a:r>
              <a:rPr sz="1412" b="1">
                <a:latin typeface="Arial Narrow"/>
                <a:cs typeface="Arial Narrow"/>
              </a:rPr>
              <a:t>adjacent </a:t>
            </a:r>
            <a:r>
              <a:rPr sz="1412" b="1" spc="6">
                <a:latin typeface="Arial Narrow"/>
                <a:cs typeface="Arial Narrow"/>
              </a:rPr>
              <a:t>to </a:t>
            </a:r>
            <a:r>
              <a:rPr sz="1412" b="1">
                <a:latin typeface="Arial Narrow"/>
                <a:cs typeface="Arial Narrow"/>
              </a:rPr>
              <a:t>tools,</a:t>
            </a:r>
            <a:r>
              <a:rPr sz="1412" b="1" spc="12">
                <a:latin typeface="Arial Narrow"/>
                <a:cs typeface="Arial Narrow"/>
              </a:rPr>
              <a:t> </a:t>
            </a:r>
            <a:r>
              <a:rPr sz="1412" b="1">
                <a:latin typeface="Arial Narrow"/>
                <a:cs typeface="Arial Narrow"/>
              </a:rPr>
              <a:t>equipment</a:t>
            </a:r>
            <a:r>
              <a:rPr sz="1412" b="1" spc="6">
                <a:latin typeface="Arial Narrow"/>
                <a:cs typeface="Arial Narrow"/>
              </a:rPr>
              <a:t> or</a:t>
            </a:r>
            <a:r>
              <a:rPr sz="1412" b="1" spc="12">
                <a:latin typeface="Arial Narrow"/>
                <a:cs typeface="Arial Narrow"/>
              </a:rPr>
              <a:t> </a:t>
            </a:r>
            <a:r>
              <a:rPr sz="1412" b="1">
                <a:latin typeface="Arial Narrow"/>
                <a:cs typeface="Arial Narrow"/>
              </a:rPr>
              <a:t>processes </a:t>
            </a:r>
            <a:r>
              <a:rPr sz="1412" b="1" spc="-340">
                <a:latin typeface="Arial Narrow"/>
                <a:cs typeface="Arial Narrow"/>
              </a:rPr>
              <a:t> </a:t>
            </a:r>
            <a:r>
              <a:rPr sz="1412" b="1">
                <a:latin typeface="Arial Narrow"/>
                <a:cs typeface="Arial Narrow"/>
              </a:rPr>
              <a:t>that could</a:t>
            </a:r>
            <a:r>
              <a:rPr sz="1412" b="1" spc="6">
                <a:latin typeface="Arial Narrow"/>
                <a:cs typeface="Arial Narrow"/>
              </a:rPr>
              <a:t> </a:t>
            </a:r>
            <a:r>
              <a:rPr sz="1412" b="1">
                <a:latin typeface="Arial Narrow"/>
                <a:cs typeface="Arial Narrow"/>
              </a:rPr>
              <a:t>generate</a:t>
            </a:r>
            <a:r>
              <a:rPr sz="1412" b="1" spc="6">
                <a:latin typeface="Arial Narrow"/>
                <a:cs typeface="Arial Narrow"/>
              </a:rPr>
              <a:t> </a:t>
            </a:r>
            <a:r>
              <a:rPr sz="1412" b="1">
                <a:latin typeface="Arial Narrow"/>
                <a:cs typeface="Arial Narrow"/>
              </a:rPr>
              <a:t>air contaminants</a:t>
            </a:r>
            <a:r>
              <a:rPr sz="1412" b="1" spc="6">
                <a:latin typeface="Arial Narrow"/>
                <a:cs typeface="Arial Narrow"/>
              </a:rPr>
              <a:t> </a:t>
            </a:r>
            <a:r>
              <a:rPr sz="1412" b="1">
                <a:latin typeface="Arial Narrow"/>
                <a:cs typeface="Arial Narrow"/>
              </a:rPr>
              <a:t>that</a:t>
            </a:r>
            <a:r>
              <a:rPr sz="1412" b="1" spc="6">
                <a:latin typeface="Arial Narrow"/>
                <a:cs typeface="Arial Narrow"/>
              </a:rPr>
              <a:t> could</a:t>
            </a:r>
            <a:r>
              <a:rPr sz="1412" b="1" spc="-6">
                <a:latin typeface="Arial Narrow"/>
                <a:cs typeface="Arial Narrow"/>
              </a:rPr>
              <a:t> </a:t>
            </a:r>
            <a:r>
              <a:rPr sz="1412" b="1">
                <a:latin typeface="Arial Narrow"/>
                <a:cs typeface="Arial Narrow"/>
              </a:rPr>
              <a:t>immediately </a:t>
            </a:r>
            <a:r>
              <a:rPr sz="1412" b="1" spc="6">
                <a:latin typeface="Arial Narrow"/>
                <a:cs typeface="Arial Narrow"/>
              </a:rPr>
              <a:t>and</a:t>
            </a:r>
            <a:r>
              <a:rPr sz="1412" b="1" spc="12">
                <a:latin typeface="Arial Narrow"/>
                <a:cs typeface="Arial Narrow"/>
              </a:rPr>
              <a:t> </a:t>
            </a:r>
            <a:r>
              <a:rPr sz="1412" b="1">
                <a:latin typeface="Arial Narrow"/>
                <a:cs typeface="Arial Narrow"/>
              </a:rPr>
              <a:t>acutely</a:t>
            </a:r>
            <a:r>
              <a:rPr sz="1412" b="1" spc="-6">
                <a:latin typeface="Arial Narrow"/>
                <a:cs typeface="Arial Narrow"/>
              </a:rPr>
              <a:t> </a:t>
            </a:r>
            <a:r>
              <a:rPr sz="1412" b="1">
                <a:latin typeface="Arial Narrow"/>
                <a:cs typeface="Arial Narrow"/>
              </a:rPr>
              <a:t>affect</a:t>
            </a:r>
            <a:r>
              <a:rPr sz="1412" b="1" spc="12">
                <a:latin typeface="Arial Narrow"/>
                <a:cs typeface="Arial Narrow"/>
              </a:rPr>
              <a:t> </a:t>
            </a:r>
            <a:r>
              <a:rPr sz="1412" b="1" spc="6">
                <a:latin typeface="Arial Narrow"/>
                <a:cs typeface="Arial Narrow"/>
              </a:rPr>
              <a:t>a</a:t>
            </a:r>
            <a:r>
              <a:rPr sz="1412" b="1">
                <a:latin typeface="Arial Narrow"/>
                <a:cs typeface="Arial Narrow"/>
              </a:rPr>
              <a:t> worker’s </a:t>
            </a:r>
            <a:r>
              <a:rPr sz="1412" b="1" spc="6">
                <a:latin typeface="Arial Narrow"/>
                <a:cs typeface="Arial Narrow"/>
              </a:rPr>
              <a:t> </a:t>
            </a:r>
            <a:r>
              <a:rPr sz="1412" b="1">
                <a:latin typeface="Arial Narrow"/>
                <a:cs typeface="Arial Narrow"/>
              </a:rPr>
              <a:t>health.</a:t>
            </a:r>
            <a:endParaRPr sz="1412">
              <a:latin typeface="Arial Narrow"/>
              <a:cs typeface="Arial Narrow"/>
            </a:endParaRPr>
          </a:p>
        </p:txBody>
      </p:sp>
      <p:pic>
        <p:nvPicPr>
          <p:cNvPr id="6" name="object 6"/>
          <p:cNvPicPr/>
          <p:nvPr/>
        </p:nvPicPr>
        <p:blipFill>
          <a:blip r:embed="rId3" cstate="screen">
            <a:extLst>
              <a:ext uri="{28A0092B-C50C-407E-A947-70E740481C1C}">
                <a14:useLocalDpi xmlns:a14="http://schemas.microsoft.com/office/drawing/2010/main"/>
              </a:ext>
            </a:extLst>
          </a:blip>
          <a:stretch>
            <a:fillRect/>
          </a:stretch>
        </p:blipFill>
        <p:spPr>
          <a:xfrm>
            <a:off x="312190" y="1053408"/>
            <a:ext cx="3798915" cy="5245330"/>
          </a:xfrm>
          <a:prstGeom prst="rect">
            <a:avLst/>
          </a:prstGeom>
        </p:spPr>
      </p:pic>
      <p:sp>
        <p:nvSpPr>
          <p:cNvPr id="5" name="TextBox 4">
            <a:extLst>
              <a:ext uri="{FF2B5EF4-FFF2-40B4-BE49-F238E27FC236}">
                <a16:creationId xmlns:a16="http://schemas.microsoft.com/office/drawing/2014/main" id="{403B75D5-AA3F-6815-B857-8451F55BA4CB}"/>
              </a:ext>
            </a:extLst>
          </p:cNvPr>
          <p:cNvSpPr txBox="1"/>
          <p:nvPr/>
        </p:nvSpPr>
        <p:spPr>
          <a:xfrm>
            <a:off x="2562906" y="6170737"/>
            <a:ext cx="7127149" cy="461665"/>
          </a:xfrm>
          <a:prstGeom prst="rect">
            <a:avLst/>
          </a:prstGeom>
          <a:noFill/>
        </p:spPr>
        <p:txBody>
          <a:bodyPr wrap="square" rtlCol="0">
            <a:spAutoFit/>
          </a:bodyPr>
          <a:lstStyle/>
          <a:p>
            <a:pPr algn="ctr"/>
            <a:r>
              <a:rPr lang="en-US" sz="2400" b="1">
                <a:latin typeface="Aptos" panose="020B0004020202020204" pitchFamily="34" charset="0"/>
              </a:rPr>
              <a:t>Excavation and Trenching Training</a:t>
            </a:r>
          </a:p>
        </p:txBody>
      </p:sp>
      <p:pic>
        <p:nvPicPr>
          <p:cNvPr id="7" name="Picture 6">
            <a:extLst>
              <a:ext uri="{FF2B5EF4-FFF2-40B4-BE49-F238E27FC236}">
                <a16:creationId xmlns:a16="http://schemas.microsoft.com/office/drawing/2014/main" id="{F88F2949-0355-5293-C1BF-54BB0B7569EB}"/>
              </a:ext>
            </a:extLst>
          </p:cNvPr>
          <p:cNvPicPr>
            <a:picLocks noChangeAspect="1" noChangeArrowheads="1"/>
          </p:cNvPicPr>
          <p:nvPr/>
        </p:nvPicPr>
        <p:blipFill>
          <a:blip r:embed="rId4"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0610568"/>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screen">
            <a:extLst>
              <a:ext uri="{28A0092B-C50C-407E-A947-70E740481C1C}">
                <a14:useLocalDpi xmlns:a14="http://schemas.microsoft.com/office/drawing/2010/main"/>
              </a:ext>
            </a:extLst>
          </a:blip>
          <a:stretch>
            <a:fillRect/>
          </a:stretch>
        </p:blipFill>
        <p:spPr>
          <a:xfrm>
            <a:off x="3642361" y="349000"/>
            <a:ext cx="4907279" cy="645620"/>
          </a:xfrm>
          <a:prstGeom prst="rect">
            <a:avLst/>
          </a:prstGeom>
        </p:spPr>
      </p:pic>
      <p:sp>
        <p:nvSpPr>
          <p:cNvPr id="3" name="object 3"/>
          <p:cNvSpPr txBox="1"/>
          <p:nvPr/>
        </p:nvSpPr>
        <p:spPr>
          <a:xfrm>
            <a:off x="582706" y="1354436"/>
            <a:ext cx="5007649" cy="4159556"/>
          </a:xfrm>
          <a:prstGeom prst="rect">
            <a:avLst/>
          </a:prstGeom>
        </p:spPr>
        <p:txBody>
          <a:bodyPr vert="horz" wrap="square" lIns="0" tIns="14624" rIns="0" bIns="0" rtlCol="0">
            <a:spAutoFit/>
          </a:bodyPr>
          <a:lstStyle/>
          <a:p>
            <a:pPr marL="417186" marR="20782" indent="-401792">
              <a:lnSpc>
                <a:spcPct val="101499"/>
              </a:lnSpc>
              <a:spcBef>
                <a:spcPts val="116"/>
              </a:spcBef>
              <a:buFont typeface="Arial"/>
              <a:buChar char="•"/>
              <a:tabLst>
                <a:tab pos="416417" algn="l"/>
                <a:tab pos="417186" algn="l"/>
              </a:tabLst>
            </a:pPr>
            <a:r>
              <a:rPr sz="1412" b="1" spc="6">
                <a:latin typeface="Arial Narrow"/>
                <a:cs typeface="Arial Narrow"/>
              </a:rPr>
              <a:t>OH&amp;S</a:t>
            </a:r>
            <a:r>
              <a:rPr sz="1412" b="1" spc="19">
                <a:latin typeface="Arial Narrow"/>
                <a:cs typeface="Arial Narrow"/>
              </a:rPr>
              <a:t> </a:t>
            </a:r>
            <a:r>
              <a:rPr sz="1412" b="1">
                <a:latin typeface="Arial Narrow"/>
                <a:cs typeface="Arial Narrow"/>
              </a:rPr>
              <a:t>requires</a:t>
            </a:r>
            <a:r>
              <a:rPr sz="1412" b="1" spc="6">
                <a:latin typeface="Arial Narrow"/>
                <a:cs typeface="Arial Narrow"/>
              </a:rPr>
              <a:t> </a:t>
            </a:r>
            <a:r>
              <a:rPr sz="1412" b="1">
                <a:latin typeface="Arial Narrow"/>
                <a:cs typeface="Arial Narrow"/>
              </a:rPr>
              <a:t>safe access </a:t>
            </a:r>
            <a:r>
              <a:rPr sz="1412" b="1" spc="6">
                <a:latin typeface="Arial Narrow"/>
                <a:cs typeface="Arial Narrow"/>
              </a:rPr>
              <a:t>and</a:t>
            </a:r>
            <a:r>
              <a:rPr sz="1412" b="1">
                <a:latin typeface="Arial Narrow"/>
                <a:cs typeface="Arial Narrow"/>
              </a:rPr>
              <a:t> egress</a:t>
            </a:r>
            <a:r>
              <a:rPr sz="1412" b="1" spc="6">
                <a:latin typeface="Arial Narrow"/>
                <a:cs typeface="Arial Narrow"/>
              </a:rPr>
              <a:t> to</a:t>
            </a:r>
            <a:r>
              <a:rPr sz="1412" b="1">
                <a:latin typeface="Arial Narrow"/>
                <a:cs typeface="Arial Narrow"/>
              </a:rPr>
              <a:t> all</a:t>
            </a:r>
            <a:r>
              <a:rPr sz="1412" b="1" spc="6">
                <a:latin typeface="Arial Narrow"/>
                <a:cs typeface="Arial Narrow"/>
              </a:rPr>
              <a:t> </a:t>
            </a:r>
            <a:r>
              <a:rPr sz="1412" b="1">
                <a:latin typeface="Arial Narrow"/>
                <a:cs typeface="Arial Narrow"/>
              </a:rPr>
              <a:t>excavations, </a:t>
            </a:r>
            <a:r>
              <a:rPr sz="1412" b="1" spc="-340">
                <a:latin typeface="Arial Narrow"/>
                <a:cs typeface="Arial Narrow"/>
              </a:rPr>
              <a:t> </a:t>
            </a:r>
            <a:r>
              <a:rPr sz="1412" b="1">
                <a:latin typeface="Arial Narrow"/>
                <a:cs typeface="Arial Narrow"/>
              </a:rPr>
              <a:t>including ladders, steps, ramps, </a:t>
            </a:r>
            <a:r>
              <a:rPr sz="1412" b="1" spc="6">
                <a:latin typeface="Arial Narrow"/>
                <a:cs typeface="Arial Narrow"/>
              </a:rPr>
              <a:t>or </a:t>
            </a:r>
            <a:r>
              <a:rPr sz="1412" b="1">
                <a:latin typeface="Arial Narrow"/>
                <a:cs typeface="Arial Narrow"/>
              </a:rPr>
              <a:t>other safe </a:t>
            </a:r>
            <a:r>
              <a:rPr sz="1412" b="1" spc="6">
                <a:latin typeface="Arial Narrow"/>
                <a:cs typeface="Arial Narrow"/>
              </a:rPr>
              <a:t>means </a:t>
            </a:r>
            <a:r>
              <a:rPr sz="1412" b="1">
                <a:latin typeface="Arial Narrow"/>
                <a:cs typeface="Arial Narrow"/>
              </a:rPr>
              <a:t>of </a:t>
            </a:r>
            <a:r>
              <a:rPr sz="1412" b="1" spc="6">
                <a:latin typeface="Arial Narrow"/>
                <a:cs typeface="Arial Narrow"/>
              </a:rPr>
              <a:t> </a:t>
            </a:r>
            <a:r>
              <a:rPr sz="1412" b="1">
                <a:latin typeface="Arial Narrow"/>
                <a:cs typeface="Arial Narrow"/>
              </a:rPr>
              <a:t>exit</a:t>
            </a:r>
            <a:r>
              <a:rPr sz="1412" b="1" spc="6">
                <a:latin typeface="Arial Narrow"/>
                <a:cs typeface="Arial Narrow"/>
              </a:rPr>
              <a:t> </a:t>
            </a:r>
            <a:r>
              <a:rPr sz="1412" b="1">
                <a:latin typeface="Arial Narrow"/>
                <a:cs typeface="Arial Narrow"/>
              </a:rPr>
              <a:t>for</a:t>
            </a:r>
            <a:r>
              <a:rPr sz="1412" b="1" spc="6">
                <a:latin typeface="Arial Narrow"/>
                <a:cs typeface="Arial Narrow"/>
              </a:rPr>
              <a:t> </a:t>
            </a:r>
            <a:r>
              <a:rPr sz="1412" b="1">
                <a:latin typeface="Arial Narrow"/>
                <a:cs typeface="Arial Narrow"/>
              </a:rPr>
              <a:t>employees working</a:t>
            </a:r>
            <a:r>
              <a:rPr sz="1412" b="1" spc="6">
                <a:latin typeface="Arial Narrow"/>
                <a:cs typeface="Arial Narrow"/>
              </a:rPr>
              <a:t> </a:t>
            </a:r>
            <a:r>
              <a:rPr sz="1412" b="1">
                <a:latin typeface="Arial Narrow"/>
                <a:cs typeface="Arial Narrow"/>
              </a:rPr>
              <a:t>in</a:t>
            </a:r>
            <a:r>
              <a:rPr sz="1412" b="1" spc="12">
                <a:latin typeface="Arial Narrow"/>
                <a:cs typeface="Arial Narrow"/>
              </a:rPr>
              <a:t> </a:t>
            </a:r>
            <a:r>
              <a:rPr sz="1412" b="1">
                <a:latin typeface="Arial Narrow"/>
                <a:cs typeface="Arial Narrow"/>
              </a:rPr>
              <a:t>trench</a:t>
            </a:r>
            <a:r>
              <a:rPr sz="1412" b="1" spc="6">
                <a:latin typeface="Arial Narrow"/>
                <a:cs typeface="Arial Narrow"/>
              </a:rPr>
              <a:t> </a:t>
            </a:r>
            <a:r>
              <a:rPr sz="1412" b="1">
                <a:latin typeface="Arial Narrow"/>
                <a:cs typeface="Arial Narrow"/>
              </a:rPr>
              <a:t>excavations </a:t>
            </a:r>
            <a:r>
              <a:rPr sz="1412" b="1" spc="6">
                <a:latin typeface="Arial Narrow"/>
                <a:cs typeface="Arial Narrow"/>
              </a:rPr>
              <a:t>4 </a:t>
            </a:r>
            <a:r>
              <a:rPr sz="1412" b="1">
                <a:latin typeface="Arial Narrow"/>
                <a:cs typeface="Arial Narrow"/>
              </a:rPr>
              <a:t>feet </a:t>
            </a:r>
            <a:r>
              <a:rPr sz="1412" b="1" spc="6">
                <a:latin typeface="Arial Narrow"/>
                <a:cs typeface="Arial Narrow"/>
              </a:rPr>
              <a:t> </a:t>
            </a:r>
            <a:r>
              <a:rPr sz="1412" b="1">
                <a:latin typeface="Arial Narrow"/>
                <a:cs typeface="Arial Narrow"/>
              </a:rPr>
              <a:t>(1.2 meters) </a:t>
            </a:r>
            <a:r>
              <a:rPr sz="1412" b="1" spc="6">
                <a:latin typeface="Arial Narrow"/>
                <a:cs typeface="Arial Narrow"/>
              </a:rPr>
              <a:t>or </a:t>
            </a:r>
            <a:r>
              <a:rPr sz="1412" b="1" spc="-6">
                <a:latin typeface="Arial Narrow"/>
                <a:cs typeface="Arial Narrow"/>
              </a:rPr>
              <a:t>deeper. </a:t>
            </a:r>
            <a:r>
              <a:rPr sz="1412" b="1" spc="6">
                <a:latin typeface="Arial Narrow"/>
                <a:cs typeface="Arial Narrow"/>
              </a:rPr>
              <a:t>These </a:t>
            </a:r>
            <a:r>
              <a:rPr sz="1412" b="1">
                <a:latin typeface="Arial Narrow"/>
                <a:cs typeface="Arial Narrow"/>
              </a:rPr>
              <a:t>devices </a:t>
            </a:r>
            <a:r>
              <a:rPr sz="1412" b="1" spc="6">
                <a:latin typeface="Arial Narrow"/>
                <a:cs typeface="Arial Narrow"/>
              </a:rPr>
              <a:t>must be </a:t>
            </a:r>
            <a:r>
              <a:rPr sz="1412" b="1">
                <a:latin typeface="Arial Narrow"/>
                <a:cs typeface="Arial Narrow"/>
              </a:rPr>
              <a:t>located </a:t>
            </a:r>
            <a:r>
              <a:rPr sz="1412" b="1" spc="6">
                <a:latin typeface="Arial Narrow"/>
                <a:cs typeface="Arial Narrow"/>
              </a:rPr>
              <a:t> </a:t>
            </a:r>
            <a:r>
              <a:rPr sz="1412" b="1">
                <a:latin typeface="Arial Narrow"/>
                <a:cs typeface="Arial Narrow"/>
              </a:rPr>
              <a:t>within</a:t>
            </a:r>
            <a:r>
              <a:rPr sz="1412" b="1" spc="6">
                <a:latin typeface="Arial Narrow"/>
                <a:cs typeface="Arial Narrow"/>
              </a:rPr>
              <a:t> 25</a:t>
            </a:r>
            <a:r>
              <a:rPr sz="1412" b="1" spc="-6">
                <a:latin typeface="Arial Narrow"/>
                <a:cs typeface="Arial Narrow"/>
              </a:rPr>
              <a:t> </a:t>
            </a:r>
            <a:r>
              <a:rPr sz="1412" b="1">
                <a:latin typeface="Arial Narrow"/>
                <a:cs typeface="Arial Narrow"/>
              </a:rPr>
              <a:t>feet</a:t>
            </a:r>
            <a:r>
              <a:rPr sz="1412" b="1" spc="-6">
                <a:latin typeface="Arial Narrow"/>
                <a:cs typeface="Arial Narrow"/>
              </a:rPr>
              <a:t> </a:t>
            </a:r>
            <a:r>
              <a:rPr sz="1412" b="1">
                <a:latin typeface="Arial Narrow"/>
                <a:cs typeface="Arial Narrow"/>
              </a:rPr>
              <a:t>(7.5</a:t>
            </a:r>
            <a:r>
              <a:rPr sz="1412" b="1" spc="-6">
                <a:latin typeface="Arial Narrow"/>
                <a:cs typeface="Arial Narrow"/>
              </a:rPr>
              <a:t> </a:t>
            </a:r>
            <a:r>
              <a:rPr sz="1412" b="1">
                <a:latin typeface="Arial Narrow"/>
                <a:cs typeface="Arial Narrow"/>
              </a:rPr>
              <a:t>meters)</a:t>
            </a:r>
            <a:r>
              <a:rPr sz="1412" b="1" spc="-6">
                <a:latin typeface="Arial Narrow"/>
                <a:cs typeface="Arial Narrow"/>
              </a:rPr>
              <a:t> </a:t>
            </a:r>
            <a:r>
              <a:rPr sz="1412" b="1" spc="6">
                <a:latin typeface="Arial Narrow"/>
                <a:cs typeface="Arial Narrow"/>
              </a:rPr>
              <a:t>of</a:t>
            </a:r>
            <a:r>
              <a:rPr sz="1412" b="1" spc="-6">
                <a:latin typeface="Arial Narrow"/>
                <a:cs typeface="Arial Narrow"/>
              </a:rPr>
              <a:t> </a:t>
            </a:r>
            <a:r>
              <a:rPr sz="1412" b="1">
                <a:latin typeface="Arial Narrow"/>
                <a:cs typeface="Arial Narrow"/>
              </a:rPr>
              <a:t>all</a:t>
            </a:r>
            <a:r>
              <a:rPr sz="1412" b="1" spc="-6">
                <a:latin typeface="Arial Narrow"/>
                <a:cs typeface="Arial Narrow"/>
              </a:rPr>
              <a:t> </a:t>
            </a:r>
            <a:r>
              <a:rPr sz="1412" b="1">
                <a:latin typeface="Arial Narrow"/>
                <a:cs typeface="Arial Narrow"/>
              </a:rPr>
              <a:t>workers.</a:t>
            </a:r>
            <a:endParaRPr sz="1412">
              <a:latin typeface="Arial Narrow"/>
              <a:cs typeface="Arial Narrow"/>
            </a:endParaRPr>
          </a:p>
          <a:p>
            <a:pPr>
              <a:spcBef>
                <a:spcPts val="42"/>
              </a:spcBef>
              <a:buFont typeface="Arial"/>
              <a:buChar char="•"/>
            </a:pPr>
            <a:endParaRPr sz="1412">
              <a:latin typeface="Arial Narrow"/>
              <a:cs typeface="Arial Narrow"/>
            </a:endParaRPr>
          </a:p>
          <a:p>
            <a:pPr marL="417186" marR="467988" indent="-401792">
              <a:lnSpc>
                <a:spcPct val="101499"/>
              </a:lnSpc>
              <a:buFont typeface="Arial"/>
              <a:buChar char="•"/>
              <a:tabLst>
                <a:tab pos="416417" algn="l"/>
                <a:tab pos="417186" algn="l"/>
              </a:tabLst>
            </a:pPr>
            <a:r>
              <a:rPr sz="1412" b="1">
                <a:latin typeface="Arial Narrow"/>
                <a:cs typeface="Arial Narrow"/>
              </a:rPr>
              <a:t>Ladders shall </a:t>
            </a:r>
            <a:r>
              <a:rPr sz="1412" b="1" spc="6">
                <a:latin typeface="Arial Narrow"/>
                <a:cs typeface="Arial Narrow"/>
              </a:rPr>
              <a:t>be </a:t>
            </a:r>
            <a:r>
              <a:rPr sz="1412" b="1">
                <a:latin typeface="Arial Narrow"/>
                <a:cs typeface="Arial Narrow"/>
              </a:rPr>
              <a:t>installed</a:t>
            </a:r>
            <a:r>
              <a:rPr sz="1412" b="1" spc="-6">
                <a:latin typeface="Arial Narrow"/>
                <a:cs typeface="Arial Narrow"/>
              </a:rPr>
              <a:t> </a:t>
            </a:r>
            <a:r>
              <a:rPr sz="1412" b="1">
                <a:latin typeface="Arial Narrow"/>
                <a:cs typeface="Arial Narrow"/>
              </a:rPr>
              <a:t>in</a:t>
            </a:r>
            <a:r>
              <a:rPr sz="1412" b="1" spc="6">
                <a:latin typeface="Arial Narrow"/>
                <a:cs typeface="Arial Narrow"/>
              </a:rPr>
              <a:t> </a:t>
            </a:r>
            <a:r>
              <a:rPr sz="1412" b="1">
                <a:latin typeface="Arial Narrow"/>
                <a:cs typeface="Arial Narrow"/>
              </a:rPr>
              <a:t>excavation</a:t>
            </a:r>
            <a:r>
              <a:rPr sz="1412" b="1" spc="-6">
                <a:latin typeface="Arial Narrow"/>
                <a:cs typeface="Arial Narrow"/>
              </a:rPr>
              <a:t> </a:t>
            </a:r>
            <a:r>
              <a:rPr sz="1412" b="1" spc="6">
                <a:latin typeface="Arial Narrow"/>
                <a:cs typeface="Arial Narrow"/>
              </a:rPr>
              <a:t>to</a:t>
            </a:r>
            <a:r>
              <a:rPr sz="1412" b="1" spc="12">
                <a:latin typeface="Arial Narrow"/>
                <a:cs typeface="Arial Narrow"/>
              </a:rPr>
              <a:t> </a:t>
            </a:r>
            <a:r>
              <a:rPr sz="1412" b="1">
                <a:latin typeface="Arial Narrow"/>
                <a:cs typeface="Arial Narrow"/>
              </a:rPr>
              <a:t>provide </a:t>
            </a:r>
            <a:r>
              <a:rPr sz="1412" b="1" spc="6">
                <a:latin typeface="Arial Narrow"/>
                <a:cs typeface="Arial Narrow"/>
              </a:rPr>
              <a:t>a </a:t>
            </a:r>
            <a:r>
              <a:rPr sz="1412" b="1" spc="-340">
                <a:latin typeface="Arial Narrow"/>
                <a:cs typeface="Arial Narrow"/>
              </a:rPr>
              <a:t> </a:t>
            </a:r>
            <a:r>
              <a:rPr sz="1412" b="1" spc="6">
                <a:latin typeface="Arial Narrow"/>
                <a:cs typeface="Arial Narrow"/>
              </a:rPr>
              <a:t>means</a:t>
            </a:r>
            <a:r>
              <a:rPr sz="1412" b="1" spc="-12">
                <a:latin typeface="Arial Narrow"/>
                <a:cs typeface="Arial Narrow"/>
              </a:rPr>
              <a:t> </a:t>
            </a:r>
            <a:r>
              <a:rPr sz="1412" b="1" spc="6">
                <a:latin typeface="Arial Narrow"/>
                <a:cs typeface="Arial Narrow"/>
              </a:rPr>
              <a:t>of</a:t>
            </a:r>
            <a:r>
              <a:rPr sz="1412" b="1" spc="-6">
                <a:latin typeface="Arial Narrow"/>
                <a:cs typeface="Arial Narrow"/>
              </a:rPr>
              <a:t> </a:t>
            </a:r>
            <a:r>
              <a:rPr sz="1412" b="1">
                <a:latin typeface="Arial Narrow"/>
                <a:cs typeface="Arial Narrow"/>
              </a:rPr>
              <a:t>access</a:t>
            </a:r>
            <a:r>
              <a:rPr sz="1412" b="1" spc="-6">
                <a:latin typeface="Arial Narrow"/>
                <a:cs typeface="Arial Narrow"/>
              </a:rPr>
              <a:t> </a:t>
            </a:r>
            <a:r>
              <a:rPr sz="1412" b="1" spc="6">
                <a:latin typeface="Arial Narrow"/>
                <a:cs typeface="Arial Narrow"/>
              </a:rPr>
              <a:t>and</a:t>
            </a:r>
            <a:r>
              <a:rPr sz="1412" b="1" spc="-6">
                <a:latin typeface="Arial Narrow"/>
                <a:cs typeface="Arial Narrow"/>
              </a:rPr>
              <a:t> </a:t>
            </a:r>
            <a:r>
              <a:rPr sz="1412" b="1">
                <a:latin typeface="Arial Narrow"/>
                <a:cs typeface="Arial Narrow"/>
              </a:rPr>
              <a:t>egress.</a:t>
            </a:r>
            <a:endParaRPr sz="1412">
              <a:latin typeface="Arial Narrow"/>
              <a:cs typeface="Arial Narrow"/>
            </a:endParaRPr>
          </a:p>
          <a:p>
            <a:pPr>
              <a:lnSpc>
                <a:spcPct val="100000"/>
              </a:lnSpc>
              <a:buFont typeface="Arial"/>
              <a:buChar char="•"/>
            </a:pPr>
            <a:endParaRPr sz="1412">
              <a:latin typeface="Arial Narrow"/>
              <a:cs typeface="Arial Narrow"/>
            </a:endParaRPr>
          </a:p>
          <a:p>
            <a:pPr marL="417186" indent="-401792">
              <a:buFont typeface="Arial"/>
              <a:buChar char="•"/>
              <a:tabLst>
                <a:tab pos="416417" algn="l"/>
                <a:tab pos="417186" algn="l"/>
              </a:tabLst>
            </a:pPr>
            <a:r>
              <a:rPr sz="1412" b="1">
                <a:latin typeface="Arial Narrow"/>
                <a:cs typeface="Arial Narrow"/>
              </a:rPr>
              <a:t>Ladders</a:t>
            </a:r>
            <a:r>
              <a:rPr sz="1412" b="1" spc="-6">
                <a:latin typeface="Arial Narrow"/>
                <a:cs typeface="Arial Narrow"/>
              </a:rPr>
              <a:t> </a:t>
            </a:r>
            <a:r>
              <a:rPr sz="1412" b="1">
                <a:latin typeface="Arial Narrow"/>
                <a:cs typeface="Arial Narrow"/>
              </a:rPr>
              <a:t>shall </a:t>
            </a:r>
            <a:r>
              <a:rPr sz="1412" b="1" spc="6">
                <a:latin typeface="Arial Narrow"/>
                <a:cs typeface="Arial Narrow"/>
              </a:rPr>
              <a:t>be</a:t>
            </a:r>
            <a:r>
              <a:rPr sz="1412" b="1">
                <a:latin typeface="Arial Narrow"/>
                <a:cs typeface="Arial Narrow"/>
              </a:rPr>
              <a:t> </a:t>
            </a:r>
            <a:r>
              <a:rPr sz="1412" b="1" spc="6">
                <a:latin typeface="Arial Narrow"/>
                <a:cs typeface="Arial Narrow"/>
              </a:rPr>
              <a:t>a</a:t>
            </a:r>
            <a:r>
              <a:rPr sz="1412" b="1">
                <a:latin typeface="Arial Narrow"/>
                <a:cs typeface="Arial Narrow"/>
              </a:rPr>
              <a:t> </a:t>
            </a:r>
            <a:r>
              <a:rPr sz="1412" b="1" spc="6">
                <a:latin typeface="Arial Narrow"/>
                <a:cs typeface="Arial Narrow"/>
              </a:rPr>
              <a:t>maximum</a:t>
            </a:r>
            <a:r>
              <a:rPr sz="1412" b="1">
                <a:latin typeface="Arial Narrow"/>
                <a:cs typeface="Arial Narrow"/>
              </a:rPr>
              <a:t> </a:t>
            </a:r>
            <a:r>
              <a:rPr sz="1412" b="1" spc="6">
                <a:latin typeface="Arial Narrow"/>
                <a:cs typeface="Arial Narrow"/>
              </a:rPr>
              <a:t>of</a:t>
            </a:r>
            <a:r>
              <a:rPr sz="1412" b="1">
                <a:latin typeface="Arial Narrow"/>
                <a:cs typeface="Arial Narrow"/>
              </a:rPr>
              <a:t> 7.5</a:t>
            </a:r>
            <a:r>
              <a:rPr sz="1412" b="1" spc="-6">
                <a:latin typeface="Arial Narrow"/>
                <a:cs typeface="Arial Narrow"/>
              </a:rPr>
              <a:t> </a:t>
            </a:r>
            <a:r>
              <a:rPr sz="1412" b="1">
                <a:latin typeface="Arial Narrow"/>
                <a:cs typeface="Arial Narrow"/>
              </a:rPr>
              <a:t>meters (25 feet) apart</a:t>
            </a:r>
            <a:endParaRPr sz="1412">
              <a:latin typeface="Arial Narrow"/>
              <a:cs typeface="Arial Narrow"/>
            </a:endParaRPr>
          </a:p>
          <a:p>
            <a:pPr>
              <a:spcBef>
                <a:spcPts val="42"/>
              </a:spcBef>
              <a:buFont typeface="Arial"/>
              <a:buChar char="•"/>
            </a:pPr>
            <a:endParaRPr sz="1412">
              <a:latin typeface="Arial Narrow"/>
              <a:cs typeface="Arial Narrow"/>
            </a:endParaRPr>
          </a:p>
          <a:p>
            <a:pPr marL="417186" marR="152404" indent="-401792">
              <a:lnSpc>
                <a:spcPct val="101499"/>
              </a:lnSpc>
              <a:spcBef>
                <a:spcPts val="6"/>
              </a:spcBef>
              <a:buFont typeface="Arial"/>
              <a:buChar char="•"/>
              <a:tabLst>
                <a:tab pos="416417" algn="l"/>
                <a:tab pos="417186" algn="l"/>
              </a:tabLst>
            </a:pPr>
            <a:r>
              <a:rPr sz="1412" b="1">
                <a:latin typeface="Arial Narrow"/>
                <a:cs typeface="Arial Narrow"/>
              </a:rPr>
              <a:t>Ladders should extend </a:t>
            </a:r>
            <a:r>
              <a:rPr sz="1412" b="1" spc="6">
                <a:latin typeface="Arial Narrow"/>
                <a:cs typeface="Arial Narrow"/>
              </a:rPr>
              <a:t>1 </a:t>
            </a:r>
            <a:r>
              <a:rPr sz="1412" b="1">
                <a:latin typeface="Arial Narrow"/>
                <a:cs typeface="Arial Narrow"/>
              </a:rPr>
              <a:t>meter (3 feet)</a:t>
            </a:r>
            <a:r>
              <a:rPr sz="1412" b="1" spc="6">
                <a:latin typeface="Arial Narrow"/>
                <a:cs typeface="Arial Narrow"/>
              </a:rPr>
              <a:t> or</a:t>
            </a:r>
            <a:r>
              <a:rPr sz="1412" b="1" spc="12">
                <a:latin typeface="Arial Narrow"/>
                <a:cs typeface="Arial Narrow"/>
              </a:rPr>
              <a:t> </a:t>
            </a:r>
            <a:r>
              <a:rPr sz="1412" b="1" spc="6">
                <a:latin typeface="Arial Narrow"/>
                <a:cs typeface="Arial Narrow"/>
              </a:rPr>
              <a:t>3 rungs</a:t>
            </a:r>
            <a:r>
              <a:rPr sz="1412" b="1">
                <a:latin typeface="Arial Narrow"/>
                <a:cs typeface="Arial Narrow"/>
              </a:rPr>
              <a:t> above </a:t>
            </a:r>
            <a:r>
              <a:rPr sz="1412" b="1" spc="-340">
                <a:latin typeface="Arial Narrow"/>
                <a:cs typeface="Arial Narrow"/>
              </a:rPr>
              <a:t> </a:t>
            </a:r>
            <a:r>
              <a:rPr sz="1412" b="1">
                <a:latin typeface="Arial Narrow"/>
                <a:cs typeface="Arial Narrow"/>
              </a:rPr>
              <a:t>the </a:t>
            </a:r>
            <a:r>
              <a:rPr sz="1412" b="1" spc="6">
                <a:latin typeface="Arial Narrow"/>
                <a:cs typeface="Arial Narrow"/>
              </a:rPr>
              <a:t>top of </a:t>
            </a:r>
            <a:r>
              <a:rPr sz="1412" b="1">
                <a:latin typeface="Arial Narrow"/>
                <a:cs typeface="Arial Narrow"/>
              </a:rPr>
              <a:t>the excavation </a:t>
            </a:r>
            <a:r>
              <a:rPr sz="1412" b="1" spc="6">
                <a:latin typeface="Arial Narrow"/>
                <a:cs typeface="Arial Narrow"/>
              </a:rPr>
              <a:t>or </a:t>
            </a:r>
            <a:r>
              <a:rPr sz="1412" b="1">
                <a:latin typeface="Arial Narrow"/>
                <a:cs typeface="Arial Narrow"/>
              </a:rPr>
              <a:t>trench </a:t>
            </a:r>
            <a:r>
              <a:rPr sz="1412" b="1" spc="6">
                <a:latin typeface="Arial Narrow"/>
                <a:cs typeface="Arial Narrow"/>
              </a:rPr>
              <a:t>and </a:t>
            </a:r>
            <a:r>
              <a:rPr sz="1412" b="1">
                <a:latin typeface="Arial Narrow"/>
                <a:cs typeface="Arial Narrow"/>
              </a:rPr>
              <a:t>should be </a:t>
            </a:r>
            <a:r>
              <a:rPr sz="1412" b="1" spc="6">
                <a:latin typeface="Arial Narrow"/>
                <a:cs typeface="Arial Narrow"/>
              </a:rPr>
              <a:t> </a:t>
            </a:r>
            <a:r>
              <a:rPr sz="1412" b="1">
                <a:latin typeface="Arial Narrow"/>
                <a:cs typeface="Arial Narrow"/>
              </a:rPr>
              <a:t>adequately</a:t>
            </a:r>
            <a:r>
              <a:rPr sz="1412" b="1" spc="-19">
                <a:latin typeface="Arial Narrow"/>
                <a:cs typeface="Arial Narrow"/>
              </a:rPr>
              <a:t> </a:t>
            </a:r>
            <a:r>
              <a:rPr sz="1412" b="1">
                <a:latin typeface="Arial Narrow"/>
                <a:cs typeface="Arial Narrow"/>
              </a:rPr>
              <a:t>secured.</a:t>
            </a:r>
            <a:endParaRPr sz="1412">
              <a:latin typeface="Arial Narrow"/>
              <a:cs typeface="Arial Narrow"/>
            </a:endParaRPr>
          </a:p>
          <a:p>
            <a:pPr>
              <a:spcBef>
                <a:spcPts val="36"/>
              </a:spcBef>
              <a:buFont typeface="Arial"/>
              <a:buChar char="•"/>
            </a:pPr>
            <a:endParaRPr sz="1412">
              <a:latin typeface="Arial Narrow"/>
              <a:cs typeface="Arial Narrow"/>
            </a:endParaRPr>
          </a:p>
          <a:p>
            <a:pPr marL="417186" marR="6157" indent="-401792">
              <a:lnSpc>
                <a:spcPct val="101499"/>
              </a:lnSpc>
              <a:spcBef>
                <a:spcPts val="6"/>
              </a:spcBef>
              <a:buFont typeface="Arial"/>
              <a:buChar char="•"/>
              <a:tabLst>
                <a:tab pos="416417" algn="l"/>
                <a:tab pos="417186" algn="l"/>
              </a:tabLst>
            </a:pPr>
            <a:r>
              <a:rPr sz="1412" b="1">
                <a:latin typeface="Arial Narrow"/>
                <a:cs typeface="Arial Narrow"/>
              </a:rPr>
              <a:t>Additional ladders should </a:t>
            </a:r>
            <a:r>
              <a:rPr sz="1412" b="1" spc="6">
                <a:latin typeface="Arial Narrow"/>
                <a:cs typeface="Arial Narrow"/>
              </a:rPr>
              <a:t>be </a:t>
            </a:r>
            <a:r>
              <a:rPr sz="1412" b="1">
                <a:latin typeface="Arial Narrow"/>
                <a:cs typeface="Arial Narrow"/>
              </a:rPr>
              <a:t>installed if </a:t>
            </a:r>
            <a:r>
              <a:rPr sz="1412" b="1" spc="6">
                <a:latin typeface="Arial Narrow"/>
                <a:cs typeface="Arial Narrow"/>
              </a:rPr>
              <a:t>more </a:t>
            </a:r>
            <a:r>
              <a:rPr sz="1412" b="1">
                <a:latin typeface="Arial Narrow"/>
                <a:cs typeface="Arial Narrow"/>
              </a:rPr>
              <a:t>than one </a:t>
            </a:r>
            <a:r>
              <a:rPr sz="1412" b="1" spc="6">
                <a:latin typeface="Arial Narrow"/>
                <a:cs typeface="Arial Narrow"/>
              </a:rPr>
              <a:t> </a:t>
            </a:r>
            <a:r>
              <a:rPr sz="1412" b="1">
                <a:latin typeface="Arial Narrow"/>
                <a:cs typeface="Arial Narrow"/>
              </a:rPr>
              <a:t>worker</a:t>
            </a:r>
            <a:r>
              <a:rPr sz="1412" b="1" spc="6">
                <a:latin typeface="Arial Narrow"/>
                <a:cs typeface="Arial Narrow"/>
              </a:rPr>
              <a:t> </a:t>
            </a:r>
            <a:r>
              <a:rPr sz="1412" b="1">
                <a:latin typeface="Arial Narrow"/>
                <a:cs typeface="Arial Narrow"/>
              </a:rPr>
              <a:t>will</a:t>
            </a:r>
            <a:r>
              <a:rPr sz="1412" b="1" spc="6">
                <a:latin typeface="Arial Narrow"/>
                <a:cs typeface="Arial Narrow"/>
              </a:rPr>
              <a:t> be</a:t>
            </a:r>
            <a:r>
              <a:rPr sz="1412" b="1" spc="12">
                <a:latin typeface="Arial Narrow"/>
                <a:cs typeface="Arial Narrow"/>
              </a:rPr>
              <a:t> </a:t>
            </a:r>
            <a:r>
              <a:rPr sz="1412" b="1">
                <a:latin typeface="Arial Narrow"/>
                <a:cs typeface="Arial Narrow"/>
              </a:rPr>
              <a:t>in</a:t>
            </a:r>
            <a:r>
              <a:rPr sz="1412" b="1" spc="6">
                <a:latin typeface="Arial Narrow"/>
                <a:cs typeface="Arial Narrow"/>
              </a:rPr>
              <a:t> </a:t>
            </a:r>
            <a:r>
              <a:rPr sz="1412" b="1">
                <a:latin typeface="Arial Narrow"/>
                <a:cs typeface="Arial Narrow"/>
              </a:rPr>
              <a:t>the</a:t>
            </a:r>
            <a:r>
              <a:rPr sz="1412" b="1" spc="12">
                <a:latin typeface="Arial Narrow"/>
                <a:cs typeface="Arial Narrow"/>
              </a:rPr>
              <a:t> </a:t>
            </a:r>
            <a:r>
              <a:rPr sz="1412" b="1">
                <a:latin typeface="Arial Narrow"/>
                <a:cs typeface="Arial Narrow"/>
              </a:rPr>
              <a:t>excavation,</a:t>
            </a:r>
            <a:r>
              <a:rPr sz="1412" b="1" spc="-6">
                <a:latin typeface="Arial Narrow"/>
                <a:cs typeface="Arial Narrow"/>
              </a:rPr>
              <a:t> </a:t>
            </a:r>
            <a:r>
              <a:rPr sz="1412" b="1">
                <a:latin typeface="Arial Narrow"/>
                <a:cs typeface="Arial Narrow"/>
              </a:rPr>
              <a:t>it</a:t>
            </a:r>
            <a:r>
              <a:rPr sz="1412" b="1" spc="6">
                <a:latin typeface="Arial Narrow"/>
                <a:cs typeface="Arial Narrow"/>
              </a:rPr>
              <a:t> </a:t>
            </a:r>
            <a:r>
              <a:rPr sz="1412" b="1">
                <a:latin typeface="Arial Narrow"/>
                <a:cs typeface="Arial Narrow"/>
              </a:rPr>
              <a:t>is</a:t>
            </a:r>
            <a:r>
              <a:rPr sz="1412" b="1" spc="12">
                <a:latin typeface="Arial Narrow"/>
                <a:cs typeface="Arial Narrow"/>
              </a:rPr>
              <a:t> </a:t>
            </a:r>
            <a:r>
              <a:rPr sz="1412" b="1">
                <a:latin typeface="Arial Narrow"/>
                <a:cs typeface="Arial Narrow"/>
              </a:rPr>
              <a:t>suggested</a:t>
            </a:r>
            <a:r>
              <a:rPr sz="1412" b="1" spc="6">
                <a:latin typeface="Arial Narrow"/>
                <a:cs typeface="Arial Narrow"/>
              </a:rPr>
              <a:t> </a:t>
            </a:r>
            <a:r>
              <a:rPr sz="1412" b="1">
                <a:latin typeface="Arial Narrow"/>
                <a:cs typeface="Arial Narrow"/>
              </a:rPr>
              <a:t>that</a:t>
            </a:r>
            <a:r>
              <a:rPr sz="1412" b="1" spc="12">
                <a:latin typeface="Arial Narrow"/>
                <a:cs typeface="Arial Narrow"/>
              </a:rPr>
              <a:t> </a:t>
            </a:r>
            <a:r>
              <a:rPr sz="1412" b="1">
                <a:latin typeface="Arial Narrow"/>
                <a:cs typeface="Arial Narrow"/>
              </a:rPr>
              <a:t>for</a:t>
            </a:r>
            <a:r>
              <a:rPr sz="1412" b="1" spc="6">
                <a:latin typeface="Arial Narrow"/>
                <a:cs typeface="Arial Narrow"/>
              </a:rPr>
              <a:t> 5 </a:t>
            </a:r>
            <a:r>
              <a:rPr sz="1412" b="1" spc="12">
                <a:latin typeface="Arial Narrow"/>
                <a:cs typeface="Arial Narrow"/>
              </a:rPr>
              <a:t> </a:t>
            </a:r>
            <a:r>
              <a:rPr sz="1412" b="1">
                <a:latin typeface="Arial Narrow"/>
                <a:cs typeface="Arial Narrow"/>
              </a:rPr>
              <a:t>persons </a:t>
            </a:r>
            <a:r>
              <a:rPr sz="1412" b="1" spc="6">
                <a:latin typeface="Arial Narrow"/>
                <a:cs typeface="Arial Narrow"/>
              </a:rPr>
              <a:t>two</a:t>
            </a:r>
            <a:r>
              <a:rPr sz="1412" b="1" spc="12">
                <a:latin typeface="Arial Narrow"/>
                <a:cs typeface="Arial Narrow"/>
              </a:rPr>
              <a:t> </a:t>
            </a:r>
            <a:r>
              <a:rPr sz="1412" b="1">
                <a:latin typeface="Arial Narrow"/>
                <a:cs typeface="Arial Narrow"/>
              </a:rPr>
              <a:t>ladders</a:t>
            </a:r>
            <a:r>
              <a:rPr sz="1412" b="1" spc="6">
                <a:latin typeface="Arial Narrow"/>
                <a:cs typeface="Arial Narrow"/>
              </a:rPr>
              <a:t> </a:t>
            </a:r>
            <a:r>
              <a:rPr sz="1412" b="1">
                <a:latin typeface="Arial Narrow"/>
                <a:cs typeface="Arial Narrow"/>
              </a:rPr>
              <a:t>should </a:t>
            </a:r>
            <a:r>
              <a:rPr sz="1412" b="1" spc="6">
                <a:latin typeface="Arial Narrow"/>
                <a:cs typeface="Arial Narrow"/>
              </a:rPr>
              <a:t>be</a:t>
            </a:r>
            <a:r>
              <a:rPr sz="1412" b="1">
                <a:latin typeface="Arial Narrow"/>
                <a:cs typeface="Arial Narrow"/>
              </a:rPr>
              <a:t> installed</a:t>
            </a:r>
            <a:r>
              <a:rPr sz="1412" b="1" spc="6">
                <a:latin typeface="Arial Narrow"/>
                <a:cs typeface="Arial Narrow"/>
              </a:rPr>
              <a:t> and</a:t>
            </a:r>
            <a:r>
              <a:rPr sz="1412" b="1">
                <a:latin typeface="Arial Narrow"/>
                <a:cs typeface="Arial Narrow"/>
              </a:rPr>
              <a:t> </a:t>
            </a:r>
            <a:r>
              <a:rPr sz="1412" b="1" spc="6">
                <a:latin typeface="Arial Narrow"/>
                <a:cs typeface="Arial Narrow"/>
              </a:rPr>
              <a:t>an</a:t>
            </a:r>
            <a:r>
              <a:rPr sz="1412" b="1">
                <a:latin typeface="Arial Narrow"/>
                <a:cs typeface="Arial Narrow"/>
              </a:rPr>
              <a:t> additional </a:t>
            </a:r>
            <a:r>
              <a:rPr sz="1412" b="1" spc="-340">
                <a:latin typeface="Arial Narrow"/>
                <a:cs typeface="Arial Narrow"/>
              </a:rPr>
              <a:t> </a:t>
            </a:r>
            <a:r>
              <a:rPr sz="1412" b="1">
                <a:latin typeface="Arial Narrow"/>
                <a:cs typeface="Arial Narrow"/>
              </a:rPr>
              <a:t>ladder</a:t>
            </a:r>
            <a:r>
              <a:rPr sz="1412" b="1" spc="-6">
                <a:latin typeface="Arial Narrow"/>
                <a:cs typeface="Arial Narrow"/>
              </a:rPr>
              <a:t> </a:t>
            </a:r>
            <a:r>
              <a:rPr sz="1412" b="1">
                <a:latin typeface="Arial Narrow"/>
                <a:cs typeface="Arial Narrow"/>
              </a:rPr>
              <a:t>for</a:t>
            </a:r>
            <a:r>
              <a:rPr sz="1412" b="1" spc="-6">
                <a:latin typeface="Arial Narrow"/>
                <a:cs typeface="Arial Narrow"/>
              </a:rPr>
              <a:t> </a:t>
            </a:r>
            <a:r>
              <a:rPr sz="1412" b="1">
                <a:latin typeface="Arial Narrow"/>
                <a:cs typeface="Arial Narrow"/>
              </a:rPr>
              <a:t>every</a:t>
            </a:r>
            <a:r>
              <a:rPr sz="1412" b="1" spc="-6">
                <a:latin typeface="Arial Narrow"/>
                <a:cs typeface="Arial Narrow"/>
              </a:rPr>
              <a:t> </a:t>
            </a:r>
            <a:r>
              <a:rPr sz="1412" b="1">
                <a:latin typeface="Arial Narrow"/>
                <a:cs typeface="Arial Narrow"/>
              </a:rPr>
              <a:t>additional</a:t>
            </a:r>
            <a:r>
              <a:rPr sz="1412" b="1" spc="-6">
                <a:latin typeface="Arial Narrow"/>
                <a:cs typeface="Arial Narrow"/>
              </a:rPr>
              <a:t> </a:t>
            </a:r>
            <a:r>
              <a:rPr sz="1412" b="1" spc="6">
                <a:latin typeface="Arial Narrow"/>
                <a:cs typeface="Arial Narrow"/>
              </a:rPr>
              <a:t>5</a:t>
            </a:r>
            <a:r>
              <a:rPr sz="1412" b="1" spc="-6">
                <a:latin typeface="Arial Narrow"/>
                <a:cs typeface="Arial Narrow"/>
              </a:rPr>
              <a:t> </a:t>
            </a:r>
            <a:r>
              <a:rPr sz="1412" b="1">
                <a:latin typeface="Arial Narrow"/>
                <a:cs typeface="Arial Narrow"/>
              </a:rPr>
              <a:t>persons</a:t>
            </a:r>
            <a:endParaRPr sz="1412">
              <a:latin typeface="Arial Narrow"/>
              <a:cs typeface="Arial Narrow"/>
            </a:endParaRPr>
          </a:p>
        </p:txBody>
      </p:sp>
      <p:pic>
        <p:nvPicPr>
          <p:cNvPr id="4" name="object 4"/>
          <p:cNvPicPr/>
          <p:nvPr/>
        </p:nvPicPr>
        <p:blipFill>
          <a:blip r:embed="rId3" cstate="screen">
            <a:extLst>
              <a:ext uri="{28A0092B-C50C-407E-A947-70E740481C1C}">
                <a14:useLocalDpi xmlns:a14="http://schemas.microsoft.com/office/drawing/2010/main"/>
              </a:ext>
            </a:extLst>
          </a:blip>
          <a:stretch>
            <a:fillRect/>
          </a:stretch>
        </p:blipFill>
        <p:spPr>
          <a:xfrm>
            <a:off x="5954684" y="1320339"/>
            <a:ext cx="5520139" cy="4394661"/>
          </a:xfrm>
          <a:prstGeom prst="rect">
            <a:avLst/>
          </a:prstGeom>
        </p:spPr>
      </p:pic>
      <p:sp>
        <p:nvSpPr>
          <p:cNvPr id="6" name="TextBox 5">
            <a:extLst>
              <a:ext uri="{FF2B5EF4-FFF2-40B4-BE49-F238E27FC236}">
                <a16:creationId xmlns:a16="http://schemas.microsoft.com/office/drawing/2014/main" id="{CF7BC465-E8EE-099C-93CA-D792468833AF}"/>
              </a:ext>
            </a:extLst>
          </p:cNvPr>
          <p:cNvSpPr txBox="1"/>
          <p:nvPr/>
        </p:nvSpPr>
        <p:spPr>
          <a:xfrm>
            <a:off x="2532425" y="6047335"/>
            <a:ext cx="7127149" cy="461665"/>
          </a:xfrm>
          <a:prstGeom prst="rect">
            <a:avLst/>
          </a:prstGeom>
          <a:noFill/>
        </p:spPr>
        <p:txBody>
          <a:bodyPr wrap="square" rtlCol="0">
            <a:spAutoFit/>
          </a:bodyPr>
          <a:lstStyle/>
          <a:p>
            <a:pPr algn="ctr"/>
            <a:r>
              <a:rPr lang="en-US" sz="2400" b="1">
                <a:latin typeface="Aptos" panose="020B0004020202020204" pitchFamily="34" charset="0"/>
              </a:rPr>
              <a:t>Excavation and Trenching Training</a:t>
            </a:r>
          </a:p>
        </p:txBody>
      </p:sp>
      <p:pic>
        <p:nvPicPr>
          <p:cNvPr id="7" name="Picture 6">
            <a:extLst>
              <a:ext uri="{FF2B5EF4-FFF2-40B4-BE49-F238E27FC236}">
                <a16:creationId xmlns:a16="http://schemas.microsoft.com/office/drawing/2014/main" id="{8D027CC9-DFAF-7B68-BBEE-94DAD7ABE547}"/>
              </a:ext>
            </a:extLst>
          </p:cNvPr>
          <p:cNvPicPr>
            <a:picLocks noChangeAspect="1" noChangeArrowheads="1"/>
          </p:cNvPicPr>
          <p:nvPr/>
        </p:nvPicPr>
        <p:blipFill>
          <a:blip r:embed="rId4"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5681087"/>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screen">
            <a:extLst>
              <a:ext uri="{28A0092B-C50C-407E-A947-70E740481C1C}">
                <a14:useLocalDpi xmlns:a14="http://schemas.microsoft.com/office/drawing/2010/main"/>
              </a:ext>
            </a:extLst>
          </a:blip>
          <a:stretch>
            <a:fillRect/>
          </a:stretch>
        </p:blipFill>
        <p:spPr>
          <a:xfrm>
            <a:off x="2327562" y="347751"/>
            <a:ext cx="7583054" cy="645620"/>
          </a:xfrm>
          <a:prstGeom prst="rect">
            <a:avLst/>
          </a:prstGeom>
        </p:spPr>
      </p:pic>
      <p:sp>
        <p:nvSpPr>
          <p:cNvPr id="3" name="object 3"/>
          <p:cNvSpPr/>
          <p:nvPr/>
        </p:nvSpPr>
        <p:spPr>
          <a:xfrm>
            <a:off x="469207" y="4489335"/>
            <a:ext cx="11385357" cy="1477048"/>
          </a:xfrm>
          <a:custGeom>
            <a:avLst/>
            <a:gdLst/>
            <a:ahLst/>
            <a:cxnLst/>
            <a:rect l="l" t="t" r="r" b="b"/>
            <a:pathLst>
              <a:path w="9392920" h="1218564">
                <a:moveTo>
                  <a:pt x="9392412" y="1218438"/>
                </a:moveTo>
                <a:lnTo>
                  <a:pt x="9392412" y="0"/>
                </a:lnTo>
                <a:lnTo>
                  <a:pt x="0" y="0"/>
                </a:lnTo>
                <a:lnTo>
                  <a:pt x="0" y="1218438"/>
                </a:lnTo>
                <a:lnTo>
                  <a:pt x="9392412" y="1218438"/>
                </a:lnTo>
                <a:close/>
              </a:path>
            </a:pathLst>
          </a:custGeom>
          <a:solidFill>
            <a:srgbClr val="003300"/>
          </a:solidFill>
        </p:spPr>
        <p:txBody>
          <a:bodyPr wrap="square" lIns="0" tIns="0" rIns="0" bIns="0" rtlCol="0"/>
          <a:lstStyle/>
          <a:p>
            <a:endParaRPr sz="2182"/>
          </a:p>
        </p:txBody>
      </p:sp>
      <p:sp>
        <p:nvSpPr>
          <p:cNvPr id="4" name="object 4"/>
          <p:cNvSpPr txBox="1"/>
          <p:nvPr/>
        </p:nvSpPr>
        <p:spPr>
          <a:xfrm>
            <a:off x="546158" y="1121142"/>
            <a:ext cx="11136746" cy="4808580"/>
          </a:xfrm>
          <a:prstGeom prst="rect">
            <a:avLst/>
          </a:prstGeom>
        </p:spPr>
        <p:txBody>
          <a:bodyPr vert="horz" wrap="square" lIns="0" tIns="14624" rIns="0" bIns="0" rtlCol="0">
            <a:spAutoFit/>
          </a:bodyPr>
          <a:lstStyle/>
          <a:p>
            <a:pPr marL="5234076" marR="6157" indent="-401792">
              <a:lnSpc>
                <a:spcPct val="101499"/>
              </a:lnSpc>
              <a:spcBef>
                <a:spcPts val="116"/>
              </a:spcBef>
              <a:buFont typeface="Arial"/>
              <a:buChar char="•"/>
              <a:tabLst>
                <a:tab pos="5233306" algn="l"/>
                <a:tab pos="5234846" algn="l"/>
              </a:tabLst>
            </a:pPr>
            <a:r>
              <a:rPr sz="1576" b="1">
                <a:latin typeface="Arial Narrow"/>
                <a:cs typeface="Arial Narrow"/>
              </a:rPr>
              <a:t>Barricading</a:t>
            </a:r>
            <a:r>
              <a:rPr sz="1576" b="1" spc="6">
                <a:latin typeface="Arial Narrow"/>
                <a:cs typeface="Arial Narrow"/>
              </a:rPr>
              <a:t> and</a:t>
            </a:r>
            <a:r>
              <a:rPr sz="1576" b="1" spc="12">
                <a:latin typeface="Arial Narrow"/>
                <a:cs typeface="Arial Narrow"/>
              </a:rPr>
              <a:t> </a:t>
            </a:r>
            <a:r>
              <a:rPr sz="1576" b="1">
                <a:latin typeface="Arial Narrow"/>
                <a:cs typeface="Arial Narrow"/>
              </a:rPr>
              <a:t>installation </a:t>
            </a:r>
            <a:r>
              <a:rPr sz="1576" b="1" spc="6">
                <a:latin typeface="Arial Narrow"/>
                <a:cs typeface="Arial Narrow"/>
              </a:rPr>
              <a:t>of </a:t>
            </a:r>
            <a:r>
              <a:rPr sz="1576" b="1">
                <a:latin typeface="Arial Narrow"/>
                <a:cs typeface="Arial Narrow"/>
              </a:rPr>
              <a:t>signs</a:t>
            </a:r>
            <a:r>
              <a:rPr sz="1576" b="1" spc="12">
                <a:latin typeface="Arial Narrow"/>
                <a:cs typeface="Arial Narrow"/>
              </a:rPr>
              <a:t> </a:t>
            </a:r>
            <a:r>
              <a:rPr sz="1576" b="1" spc="6">
                <a:latin typeface="Arial Narrow"/>
                <a:cs typeface="Arial Narrow"/>
              </a:rPr>
              <a:t>to</a:t>
            </a:r>
            <a:r>
              <a:rPr sz="1576" b="1" spc="12">
                <a:latin typeface="Arial Narrow"/>
                <a:cs typeface="Arial Narrow"/>
              </a:rPr>
              <a:t> </a:t>
            </a:r>
            <a:r>
              <a:rPr sz="1576" b="1">
                <a:latin typeface="Arial Narrow"/>
                <a:cs typeface="Arial Narrow"/>
              </a:rPr>
              <a:t>prevent</a:t>
            </a:r>
            <a:r>
              <a:rPr sz="1576" b="1" spc="6">
                <a:latin typeface="Arial Narrow"/>
                <a:cs typeface="Arial Narrow"/>
              </a:rPr>
              <a:t> </a:t>
            </a:r>
            <a:r>
              <a:rPr sz="1576" b="1">
                <a:latin typeface="Arial Narrow"/>
                <a:cs typeface="Arial Narrow"/>
              </a:rPr>
              <a:t>personnel</a:t>
            </a:r>
            <a:r>
              <a:rPr sz="1576" b="1" spc="12">
                <a:latin typeface="Arial Narrow"/>
                <a:cs typeface="Arial Narrow"/>
              </a:rPr>
              <a:t> </a:t>
            </a:r>
            <a:r>
              <a:rPr sz="1576" b="1" spc="6">
                <a:latin typeface="Arial Narrow"/>
                <a:cs typeface="Arial Narrow"/>
              </a:rPr>
              <a:t>from</a:t>
            </a:r>
            <a:r>
              <a:rPr sz="1576" b="1" spc="12">
                <a:latin typeface="Arial Narrow"/>
                <a:cs typeface="Arial Narrow"/>
              </a:rPr>
              <a:t> </a:t>
            </a:r>
            <a:r>
              <a:rPr sz="1576" b="1">
                <a:latin typeface="Arial Narrow"/>
                <a:cs typeface="Arial Narrow"/>
              </a:rPr>
              <a:t>falling</a:t>
            </a:r>
            <a:r>
              <a:rPr sz="1576" b="1" spc="6">
                <a:latin typeface="Arial Narrow"/>
                <a:cs typeface="Arial Narrow"/>
              </a:rPr>
              <a:t> </a:t>
            </a:r>
            <a:r>
              <a:rPr sz="1576" b="1">
                <a:latin typeface="Arial Narrow"/>
                <a:cs typeface="Arial Narrow"/>
              </a:rPr>
              <a:t>in</a:t>
            </a:r>
            <a:r>
              <a:rPr sz="1576" b="1" spc="12">
                <a:latin typeface="Arial Narrow"/>
                <a:cs typeface="Arial Narrow"/>
              </a:rPr>
              <a:t> </a:t>
            </a:r>
            <a:r>
              <a:rPr sz="1576" b="1">
                <a:latin typeface="Arial Narrow"/>
                <a:cs typeface="Arial Narrow"/>
              </a:rPr>
              <a:t>is </a:t>
            </a:r>
            <a:r>
              <a:rPr sz="1576" b="1" spc="-340">
                <a:latin typeface="Arial Narrow"/>
                <a:cs typeface="Arial Narrow"/>
              </a:rPr>
              <a:t> </a:t>
            </a:r>
            <a:r>
              <a:rPr sz="1576" b="1">
                <a:latin typeface="Arial Narrow"/>
                <a:cs typeface="Arial Narrow"/>
              </a:rPr>
              <a:t>required.</a:t>
            </a:r>
            <a:endParaRPr sz="1576">
              <a:latin typeface="Arial Narrow"/>
              <a:cs typeface="Arial Narrow"/>
            </a:endParaRPr>
          </a:p>
          <a:p>
            <a:pPr marL="5234076" marR="244000" indent="-401792">
              <a:lnSpc>
                <a:spcPct val="101499"/>
              </a:lnSpc>
              <a:spcBef>
                <a:spcPts val="964"/>
              </a:spcBef>
              <a:buFont typeface="Arial"/>
              <a:buChar char="•"/>
              <a:tabLst>
                <a:tab pos="5233306" algn="l"/>
                <a:tab pos="5234846" algn="l"/>
              </a:tabLst>
            </a:pPr>
            <a:r>
              <a:rPr sz="1576" b="1" spc="-6">
                <a:latin typeface="Arial Narrow"/>
                <a:cs typeface="Arial Narrow"/>
              </a:rPr>
              <a:t>Warning </a:t>
            </a:r>
            <a:r>
              <a:rPr sz="1576" b="1">
                <a:latin typeface="Arial Narrow"/>
                <a:cs typeface="Arial Narrow"/>
              </a:rPr>
              <a:t>tape </a:t>
            </a:r>
            <a:r>
              <a:rPr sz="1576" b="1" spc="6">
                <a:latin typeface="Arial Narrow"/>
                <a:cs typeface="Arial Narrow"/>
              </a:rPr>
              <a:t>and or cones </a:t>
            </a:r>
            <a:r>
              <a:rPr sz="1576" b="1">
                <a:latin typeface="Arial Narrow"/>
                <a:cs typeface="Arial Narrow"/>
              </a:rPr>
              <a:t>are </a:t>
            </a:r>
            <a:r>
              <a:rPr sz="1576" b="1" spc="6">
                <a:latin typeface="Arial Narrow"/>
                <a:cs typeface="Arial Narrow"/>
              </a:rPr>
              <a:t>not a </a:t>
            </a:r>
            <a:r>
              <a:rPr sz="1576" b="1">
                <a:latin typeface="Arial Narrow"/>
                <a:cs typeface="Arial Narrow"/>
              </a:rPr>
              <a:t>positive barrier </a:t>
            </a:r>
            <a:r>
              <a:rPr sz="1576" b="1" spc="6">
                <a:latin typeface="Arial Narrow"/>
                <a:cs typeface="Arial Narrow"/>
              </a:rPr>
              <a:t>and so can </a:t>
            </a:r>
            <a:r>
              <a:rPr sz="1576" b="1">
                <a:latin typeface="Arial Narrow"/>
                <a:cs typeface="Arial Narrow"/>
              </a:rPr>
              <a:t>only be </a:t>
            </a:r>
            <a:r>
              <a:rPr sz="1576" b="1" spc="-346">
                <a:latin typeface="Arial Narrow"/>
                <a:cs typeface="Arial Narrow"/>
              </a:rPr>
              <a:t> </a:t>
            </a:r>
            <a:r>
              <a:rPr sz="1576" b="1" spc="6">
                <a:latin typeface="Arial Narrow"/>
                <a:cs typeface="Arial Narrow"/>
              </a:rPr>
              <a:t>used</a:t>
            </a:r>
            <a:r>
              <a:rPr sz="1576" b="1" spc="-6">
                <a:latin typeface="Arial Narrow"/>
                <a:cs typeface="Arial Narrow"/>
              </a:rPr>
              <a:t> </a:t>
            </a:r>
            <a:r>
              <a:rPr sz="1576" b="1">
                <a:latin typeface="Arial Narrow"/>
                <a:cs typeface="Arial Narrow"/>
              </a:rPr>
              <a:t>temporarily (4 hours)</a:t>
            </a:r>
            <a:r>
              <a:rPr sz="1576" b="1" spc="12">
                <a:latin typeface="Arial Narrow"/>
                <a:cs typeface="Arial Narrow"/>
              </a:rPr>
              <a:t> </a:t>
            </a:r>
            <a:r>
              <a:rPr sz="1576" b="1">
                <a:latin typeface="Arial Narrow"/>
                <a:cs typeface="Arial Narrow"/>
              </a:rPr>
              <a:t>until </a:t>
            </a:r>
            <a:r>
              <a:rPr sz="1576" b="1" spc="6">
                <a:latin typeface="Arial Narrow"/>
                <a:cs typeface="Arial Narrow"/>
              </a:rPr>
              <a:t>a</a:t>
            </a:r>
            <a:r>
              <a:rPr sz="1576" b="1">
                <a:latin typeface="Arial Narrow"/>
                <a:cs typeface="Arial Narrow"/>
              </a:rPr>
              <a:t> proper barricade </a:t>
            </a:r>
            <a:r>
              <a:rPr sz="1576" b="1" spc="6">
                <a:latin typeface="Arial Narrow"/>
                <a:cs typeface="Arial Narrow"/>
              </a:rPr>
              <a:t>can</a:t>
            </a:r>
            <a:r>
              <a:rPr sz="1576" b="1" spc="-6">
                <a:latin typeface="Arial Narrow"/>
                <a:cs typeface="Arial Narrow"/>
              </a:rPr>
              <a:t> </a:t>
            </a:r>
            <a:r>
              <a:rPr sz="1576" b="1" spc="6">
                <a:latin typeface="Arial Narrow"/>
                <a:cs typeface="Arial Narrow"/>
              </a:rPr>
              <a:t>be</a:t>
            </a:r>
            <a:r>
              <a:rPr sz="1576" b="1">
                <a:latin typeface="Arial Narrow"/>
                <a:cs typeface="Arial Narrow"/>
              </a:rPr>
              <a:t> erected.</a:t>
            </a:r>
            <a:endParaRPr sz="1576">
              <a:latin typeface="Arial Narrow"/>
              <a:cs typeface="Arial Narrow"/>
            </a:endParaRPr>
          </a:p>
          <a:p>
            <a:pPr marL="5234076" marR="190120" indent="-401792">
              <a:lnSpc>
                <a:spcPct val="101499"/>
              </a:lnSpc>
              <a:spcBef>
                <a:spcPts val="957"/>
              </a:spcBef>
              <a:buFont typeface="Arial"/>
              <a:buChar char="•"/>
              <a:tabLst>
                <a:tab pos="5233306" algn="l"/>
                <a:tab pos="5234846" algn="l"/>
              </a:tabLst>
            </a:pPr>
            <a:r>
              <a:rPr sz="1576" b="1">
                <a:latin typeface="Arial Narrow"/>
                <a:cs typeface="Arial Narrow"/>
              </a:rPr>
              <a:t>Barricades</a:t>
            </a:r>
            <a:r>
              <a:rPr sz="1576" b="1" spc="12">
                <a:latin typeface="Arial Narrow"/>
                <a:cs typeface="Arial Narrow"/>
              </a:rPr>
              <a:t> </a:t>
            </a:r>
            <a:r>
              <a:rPr sz="1576" b="1">
                <a:latin typeface="Arial Narrow"/>
                <a:cs typeface="Arial Narrow"/>
              </a:rPr>
              <a:t>place</a:t>
            </a:r>
            <a:r>
              <a:rPr sz="1576" b="1" spc="-6">
                <a:latin typeface="Arial Narrow"/>
                <a:cs typeface="Arial Narrow"/>
              </a:rPr>
              <a:t> </a:t>
            </a:r>
            <a:r>
              <a:rPr sz="1576" b="1" spc="6">
                <a:latin typeface="Arial Narrow"/>
                <a:cs typeface="Arial Narrow"/>
              </a:rPr>
              <a:t>around</a:t>
            </a:r>
            <a:r>
              <a:rPr sz="1576" b="1" spc="12">
                <a:latin typeface="Arial Narrow"/>
                <a:cs typeface="Arial Narrow"/>
              </a:rPr>
              <a:t> </a:t>
            </a:r>
            <a:r>
              <a:rPr sz="1576" b="1">
                <a:latin typeface="Arial Narrow"/>
                <a:cs typeface="Arial Narrow"/>
              </a:rPr>
              <a:t>the</a:t>
            </a:r>
            <a:r>
              <a:rPr sz="1576" b="1" spc="12">
                <a:latin typeface="Arial Narrow"/>
                <a:cs typeface="Arial Narrow"/>
              </a:rPr>
              <a:t> </a:t>
            </a:r>
            <a:r>
              <a:rPr sz="1576" b="1">
                <a:latin typeface="Arial Narrow"/>
                <a:cs typeface="Arial Narrow"/>
              </a:rPr>
              <a:t>excavation during</a:t>
            </a:r>
            <a:r>
              <a:rPr sz="1576" b="1" spc="12">
                <a:latin typeface="Arial Narrow"/>
                <a:cs typeface="Arial Narrow"/>
              </a:rPr>
              <a:t> </a:t>
            </a:r>
            <a:r>
              <a:rPr sz="1576" b="1">
                <a:latin typeface="Arial Narrow"/>
                <a:cs typeface="Arial Narrow"/>
              </a:rPr>
              <a:t>periods</a:t>
            </a:r>
            <a:r>
              <a:rPr sz="1576" b="1" spc="12">
                <a:latin typeface="Arial Narrow"/>
                <a:cs typeface="Arial Narrow"/>
              </a:rPr>
              <a:t> </a:t>
            </a:r>
            <a:r>
              <a:rPr sz="1576" b="1" spc="6">
                <a:latin typeface="Arial Narrow"/>
                <a:cs typeface="Arial Narrow"/>
              </a:rPr>
              <a:t>when</a:t>
            </a:r>
            <a:r>
              <a:rPr sz="1576" b="1" spc="12">
                <a:latin typeface="Arial Narrow"/>
                <a:cs typeface="Arial Narrow"/>
              </a:rPr>
              <a:t> </a:t>
            </a:r>
            <a:r>
              <a:rPr sz="1576" b="1">
                <a:latin typeface="Arial Narrow"/>
                <a:cs typeface="Arial Narrow"/>
              </a:rPr>
              <a:t>there</a:t>
            </a:r>
            <a:r>
              <a:rPr sz="1576" b="1" spc="12">
                <a:latin typeface="Arial Narrow"/>
                <a:cs typeface="Arial Narrow"/>
              </a:rPr>
              <a:t> </a:t>
            </a:r>
            <a:r>
              <a:rPr sz="1576" b="1">
                <a:latin typeface="Arial Narrow"/>
                <a:cs typeface="Arial Narrow"/>
              </a:rPr>
              <a:t>is</a:t>
            </a:r>
            <a:r>
              <a:rPr sz="1576" b="1" spc="12">
                <a:latin typeface="Arial Narrow"/>
                <a:cs typeface="Arial Narrow"/>
              </a:rPr>
              <a:t> </a:t>
            </a:r>
            <a:r>
              <a:rPr sz="1576" b="1" spc="6">
                <a:latin typeface="Arial Narrow"/>
                <a:cs typeface="Arial Narrow"/>
              </a:rPr>
              <a:t>no </a:t>
            </a:r>
            <a:r>
              <a:rPr sz="1576" b="1" spc="-340">
                <a:latin typeface="Arial Narrow"/>
                <a:cs typeface="Arial Narrow"/>
              </a:rPr>
              <a:t> </a:t>
            </a:r>
            <a:r>
              <a:rPr sz="1576" b="1" spc="6">
                <a:latin typeface="Arial Narrow"/>
                <a:cs typeface="Arial Narrow"/>
              </a:rPr>
              <a:t>work </a:t>
            </a:r>
            <a:r>
              <a:rPr sz="1576" b="1">
                <a:latin typeface="Arial Narrow"/>
                <a:cs typeface="Arial Narrow"/>
              </a:rPr>
              <a:t>is</a:t>
            </a:r>
            <a:r>
              <a:rPr sz="1576" b="1" spc="6">
                <a:latin typeface="Arial Narrow"/>
                <a:cs typeface="Arial Narrow"/>
              </a:rPr>
              <a:t> </a:t>
            </a:r>
            <a:r>
              <a:rPr sz="1576" b="1">
                <a:latin typeface="Arial Narrow"/>
                <a:cs typeface="Arial Narrow"/>
              </a:rPr>
              <a:t>being</a:t>
            </a:r>
            <a:r>
              <a:rPr sz="1576" b="1" spc="6">
                <a:latin typeface="Arial Narrow"/>
                <a:cs typeface="Arial Narrow"/>
              </a:rPr>
              <a:t> </a:t>
            </a:r>
            <a:r>
              <a:rPr sz="1576" b="1">
                <a:latin typeface="Arial Narrow"/>
                <a:cs typeface="Arial Narrow"/>
              </a:rPr>
              <a:t>performed</a:t>
            </a:r>
            <a:r>
              <a:rPr sz="1576" b="1" spc="6">
                <a:latin typeface="Arial Narrow"/>
                <a:cs typeface="Arial Narrow"/>
              </a:rPr>
              <a:t> </a:t>
            </a:r>
            <a:r>
              <a:rPr sz="1576" b="1">
                <a:latin typeface="Arial Narrow"/>
                <a:cs typeface="Arial Narrow"/>
              </a:rPr>
              <a:t>(nights)</a:t>
            </a:r>
            <a:r>
              <a:rPr sz="1576" b="1" spc="6">
                <a:latin typeface="Arial Narrow"/>
                <a:cs typeface="Arial Narrow"/>
              </a:rPr>
              <a:t> must</a:t>
            </a:r>
            <a:r>
              <a:rPr sz="1576" b="1" spc="12">
                <a:latin typeface="Arial Narrow"/>
                <a:cs typeface="Arial Narrow"/>
              </a:rPr>
              <a:t> </a:t>
            </a:r>
            <a:r>
              <a:rPr sz="1576" b="1" spc="6">
                <a:latin typeface="Arial Narrow"/>
                <a:cs typeface="Arial Narrow"/>
              </a:rPr>
              <a:t>be </a:t>
            </a:r>
            <a:r>
              <a:rPr sz="1576" b="1">
                <a:latin typeface="Arial Narrow"/>
                <a:cs typeface="Arial Narrow"/>
              </a:rPr>
              <a:t>sufficiently</a:t>
            </a:r>
            <a:r>
              <a:rPr sz="1576" b="1" spc="-6">
                <a:latin typeface="Arial Narrow"/>
                <a:cs typeface="Arial Narrow"/>
              </a:rPr>
              <a:t> </a:t>
            </a:r>
            <a:r>
              <a:rPr sz="1576" b="1">
                <a:latin typeface="Arial Narrow"/>
                <a:cs typeface="Arial Narrow"/>
              </a:rPr>
              <a:t>strong</a:t>
            </a:r>
            <a:r>
              <a:rPr sz="1576" b="1" spc="6">
                <a:latin typeface="Arial Narrow"/>
                <a:cs typeface="Arial Narrow"/>
              </a:rPr>
              <a:t> enough </a:t>
            </a:r>
            <a:r>
              <a:rPr sz="1576" b="1">
                <a:latin typeface="Arial Narrow"/>
                <a:cs typeface="Arial Narrow"/>
              </a:rPr>
              <a:t>to </a:t>
            </a:r>
            <a:r>
              <a:rPr sz="1576" b="1" spc="6">
                <a:latin typeface="Arial Narrow"/>
                <a:cs typeface="Arial Narrow"/>
              </a:rPr>
              <a:t> </a:t>
            </a:r>
            <a:r>
              <a:rPr sz="1576" b="1">
                <a:latin typeface="Arial Narrow"/>
                <a:cs typeface="Arial Narrow"/>
              </a:rPr>
              <a:t>prevent </a:t>
            </a:r>
            <a:r>
              <a:rPr sz="1576" b="1" spc="6">
                <a:latin typeface="Arial Narrow"/>
                <a:cs typeface="Arial Narrow"/>
              </a:rPr>
              <a:t>a </a:t>
            </a:r>
            <a:r>
              <a:rPr sz="1576" b="1">
                <a:latin typeface="Arial Narrow"/>
                <a:cs typeface="Arial Narrow"/>
              </a:rPr>
              <a:t>person </a:t>
            </a:r>
            <a:r>
              <a:rPr sz="1576" b="1" spc="6">
                <a:latin typeface="Arial Narrow"/>
                <a:cs typeface="Arial Narrow"/>
              </a:rPr>
              <a:t>from </a:t>
            </a:r>
            <a:r>
              <a:rPr sz="1576" b="1">
                <a:latin typeface="Arial Narrow"/>
                <a:cs typeface="Arial Narrow"/>
              </a:rPr>
              <a:t>falling in. </a:t>
            </a:r>
            <a:r>
              <a:rPr sz="1576" b="1" spc="6">
                <a:latin typeface="Arial Narrow"/>
                <a:cs typeface="Arial Narrow"/>
              </a:rPr>
              <a:t>Use of </a:t>
            </a:r>
            <a:r>
              <a:rPr sz="1576" b="1">
                <a:latin typeface="Arial Narrow"/>
                <a:cs typeface="Arial Narrow"/>
              </a:rPr>
              <a:t>caution tape </a:t>
            </a:r>
            <a:r>
              <a:rPr sz="1576" b="1" spc="6">
                <a:latin typeface="Arial Narrow"/>
                <a:cs typeface="Arial Narrow"/>
              </a:rPr>
              <a:t>and or cones as a </a:t>
            </a:r>
            <a:r>
              <a:rPr sz="1576" b="1" spc="12">
                <a:latin typeface="Arial Narrow"/>
                <a:cs typeface="Arial Narrow"/>
              </a:rPr>
              <a:t> </a:t>
            </a:r>
            <a:r>
              <a:rPr sz="1576" b="1">
                <a:latin typeface="Arial Narrow"/>
                <a:cs typeface="Arial Narrow"/>
              </a:rPr>
              <a:t>barricade is </a:t>
            </a:r>
            <a:r>
              <a:rPr sz="1576" b="1" spc="6">
                <a:latin typeface="Arial Narrow"/>
                <a:cs typeface="Arial Narrow"/>
              </a:rPr>
              <a:t>not</a:t>
            </a:r>
            <a:r>
              <a:rPr sz="1576" b="1">
                <a:latin typeface="Arial Narrow"/>
                <a:cs typeface="Arial Narrow"/>
              </a:rPr>
              <a:t> allowed except</a:t>
            </a:r>
            <a:r>
              <a:rPr sz="1576" b="1" spc="-6">
                <a:latin typeface="Arial Narrow"/>
                <a:cs typeface="Arial Narrow"/>
              </a:rPr>
              <a:t> </a:t>
            </a:r>
            <a:r>
              <a:rPr sz="1576" b="1">
                <a:latin typeface="Arial Narrow"/>
                <a:cs typeface="Arial Narrow"/>
              </a:rPr>
              <a:t>for short periods.</a:t>
            </a:r>
            <a:endParaRPr sz="1576">
              <a:latin typeface="Arial Narrow"/>
              <a:cs typeface="Arial Narrow"/>
            </a:endParaRPr>
          </a:p>
          <a:p>
            <a:pPr marL="5234076" marR="52340" indent="-401792">
              <a:lnSpc>
                <a:spcPct val="101499"/>
              </a:lnSpc>
              <a:spcBef>
                <a:spcPts val="964"/>
              </a:spcBef>
              <a:buFont typeface="Arial"/>
              <a:buChar char="•"/>
              <a:tabLst>
                <a:tab pos="5233306" algn="l"/>
                <a:tab pos="5234846" algn="l"/>
              </a:tabLst>
            </a:pPr>
            <a:r>
              <a:rPr sz="1576" b="1">
                <a:latin typeface="Arial Narrow"/>
                <a:cs typeface="Arial Narrow"/>
              </a:rPr>
              <a:t>If the excavation is </a:t>
            </a:r>
            <a:r>
              <a:rPr sz="1576" b="1" spc="6">
                <a:latin typeface="Arial Narrow"/>
                <a:cs typeface="Arial Narrow"/>
              </a:rPr>
              <a:t>to be </a:t>
            </a:r>
            <a:r>
              <a:rPr sz="1576" b="1">
                <a:latin typeface="Arial Narrow"/>
                <a:cs typeface="Arial Narrow"/>
              </a:rPr>
              <a:t>left unattended during there </a:t>
            </a:r>
            <a:r>
              <a:rPr sz="1576" b="1" spc="6">
                <a:latin typeface="Arial Narrow"/>
                <a:cs typeface="Arial Narrow"/>
              </a:rPr>
              <a:t>must be </a:t>
            </a:r>
            <a:r>
              <a:rPr sz="1576" b="1">
                <a:latin typeface="Arial Narrow"/>
                <a:cs typeface="Arial Narrow"/>
              </a:rPr>
              <a:t>positive </a:t>
            </a:r>
            <a:r>
              <a:rPr sz="1576" b="1" spc="6">
                <a:latin typeface="Arial Narrow"/>
                <a:cs typeface="Arial Narrow"/>
              </a:rPr>
              <a:t> </a:t>
            </a:r>
            <a:r>
              <a:rPr sz="1576" b="1">
                <a:latin typeface="Arial Narrow"/>
                <a:cs typeface="Arial Narrow"/>
              </a:rPr>
              <a:t>barricades installed</a:t>
            </a:r>
            <a:r>
              <a:rPr sz="1576" b="1" spc="6">
                <a:latin typeface="Arial Narrow"/>
                <a:cs typeface="Arial Narrow"/>
              </a:rPr>
              <a:t> to </a:t>
            </a:r>
            <a:r>
              <a:rPr sz="1576" b="1">
                <a:latin typeface="Arial Narrow"/>
                <a:cs typeface="Arial Narrow"/>
              </a:rPr>
              <a:t>prevent </a:t>
            </a:r>
            <a:r>
              <a:rPr sz="1576" b="1" spc="6">
                <a:latin typeface="Arial Narrow"/>
                <a:cs typeface="Arial Narrow"/>
              </a:rPr>
              <a:t>any </a:t>
            </a:r>
            <a:r>
              <a:rPr sz="1576" b="1">
                <a:latin typeface="Arial Narrow"/>
                <a:cs typeface="Arial Narrow"/>
              </a:rPr>
              <a:t>personnel</a:t>
            </a:r>
            <a:r>
              <a:rPr sz="1576" b="1" spc="6">
                <a:latin typeface="Arial Narrow"/>
                <a:cs typeface="Arial Narrow"/>
              </a:rPr>
              <a:t> or</a:t>
            </a:r>
            <a:r>
              <a:rPr sz="1576" b="1">
                <a:latin typeface="Arial Narrow"/>
                <a:cs typeface="Arial Narrow"/>
              </a:rPr>
              <a:t> animals</a:t>
            </a:r>
            <a:r>
              <a:rPr sz="1576" b="1" spc="6">
                <a:latin typeface="Arial Narrow"/>
                <a:cs typeface="Arial Narrow"/>
              </a:rPr>
              <a:t> from</a:t>
            </a:r>
            <a:r>
              <a:rPr sz="1576" b="1" spc="19">
                <a:latin typeface="Arial Narrow"/>
                <a:cs typeface="Arial Narrow"/>
              </a:rPr>
              <a:t> </a:t>
            </a:r>
            <a:r>
              <a:rPr sz="1576" b="1">
                <a:latin typeface="Arial Narrow"/>
                <a:cs typeface="Arial Narrow"/>
              </a:rPr>
              <a:t>falling in.</a:t>
            </a:r>
            <a:r>
              <a:rPr sz="1576" b="1" spc="6">
                <a:latin typeface="Arial Narrow"/>
                <a:cs typeface="Arial Narrow"/>
              </a:rPr>
              <a:t> </a:t>
            </a:r>
            <a:r>
              <a:rPr sz="1576" b="1">
                <a:latin typeface="Arial Narrow"/>
                <a:cs typeface="Arial Narrow"/>
              </a:rPr>
              <a:t>In </a:t>
            </a:r>
            <a:r>
              <a:rPr sz="1576" b="1" spc="-340">
                <a:latin typeface="Arial Narrow"/>
                <a:cs typeface="Arial Narrow"/>
              </a:rPr>
              <a:t> </a:t>
            </a:r>
            <a:r>
              <a:rPr sz="1576" b="1">
                <a:latin typeface="Arial Narrow"/>
                <a:cs typeface="Arial Narrow"/>
              </a:rPr>
              <a:t>addition the</a:t>
            </a:r>
            <a:r>
              <a:rPr sz="1576" b="1" spc="6">
                <a:latin typeface="Arial Narrow"/>
                <a:cs typeface="Arial Narrow"/>
              </a:rPr>
              <a:t> </a:t>
            </a:r>
            <a:r>
              <a:rPr sz="1576" b="1">
                <a:latin typeface="Arial Narrow"/>
                <a:cs typeface="Arial Narrow"/>
              </a:rPr>
              <a:t>area</a:t>
            </a:r>
            <a:r>
              <a:rPr sz="1576" b="1" spc="6">
                <a:latin typeface="Arial Narrow"/>
                <a:cs typeface="Arial Narrow"/>
              </a:rPr>
              <a:t> </a:t>
            </a:r>
            <a:r>
              <a:rPr sz="1576" b="1">
                <a:latin typeface="Arial Narrow"/>
                <a:cs typeface="Arial Narrow"/>
              </a:rPr>
              <a:t>should</a:t>
            </a:r>
            <a:r>
              <a:rPr sz="1576" b="1" spc="6">
                <a:latin typeface="Arial Narrow"/>
                <a:cs typeface="Arial Narrow"/>
              </a:rPr>
              <a:t> be </a:t>
            </a:r>
            <a:r>
              <a:rPr sz="1576" b="1">
                <a:latin typeface="Arial Narrow"/>
                <a:cs typeface="Arial Narrow"/>
              </a:rPr>
              <a:t>lit</a:t>
            </a:r>
            <a:r>
              <a:rPr sz="1576" b="1" spc="6">
                <a:latin typeface="Arial Narrow"/>
                <a:cs typeface="Arial Narrow"/>
              </a:rPr>
              <a:t> or </a:t>
            </a:r>
            <a:r>
              <a:rPr sz="1576" b="1">
                <a:latin typeface="Arial Narrow"/>
                <a:cs typeface="Arial Narrow"/>
              </a:rPr>
              <a:t>if</a:t>
            </a:r>
            <a:r>
              <a:rPr sz="1576" b="1" spc="6">
                <a:latin typeface="Arial Narrow"/>
                <a:cs typeface="Arial Narrow"/>
              </a:rPr>
              <a:t> not </a:t>
            </a:r>
            <a:r>
              <a:rPr sz="1576" b="1">
                <a:latin typeface="Arial Narrow"/>
                <a:cs typeface="Arial Narrow"/>
              </a:rPr>
              <a:t>battery </a:t>
            </a:r>
            <a:r>
              <a:rPr sz="1576" b="1" spc="6">
                <a:latin typeface="Arial Narrow"/>
                <a:cs typeface="Arial Narrow"/>
              </a:rPr>
              <a:t>power </a:t>
            </a:r>
            <a:r>
              <a:rPr sz="1576" b="1">
                <a:latin typeface="Arial Narrow"/>
                <a:cs typeface="Arial Narrow"/>
              </a:rPr>
              <a:t>flashing</a:t>
            </a:r>
            <a:r>
              <a:rPr sz="1576" b="1" spc="6">
                <a:latin typeface="Arial Narrow"/>
                <a:cs typeface="Arial Narrow"/>
              </a:rPr>
              <a:t> </a:t>
            </a:r>
            <a:r>
              <a:rPr sz="1576" b="1">
                <a:latin typeface="Arial Narrow"/>
                <a:cs typeface="Arial Narrow"/>
              </a:rPr>
              <a:t>warning </a:t>
            </a:r>
            <a:r>
              <a:rPr sz="1576" b="1" spc="6">
                <a:latin typeface="Arial Narrow"/>
                <a:cs typeface="Arial Narrow"/>
              </a:rPr>
              <a:t> </a:t>
            </a:r>
            <a:r>
              <a:rPr sz="1576" b="1">
                <a:latin typeface="Arial Narrow"/>
                <a:cs typeface="Arial Narrow"/>
              </a:rPr>
              <a:t>lights</a:t>
            </a:r>
            <a:r>
              <a:rPr sz="1576" b="1" spc="-12">
                <a:latin typeface="Arial Narrow"/>
                <a:cs typeface="Arial Narrow"/>
              </a:rPr>
              <a:t> </a:t>
            </a:r>
            <a:r>
              <a:rPr sz="1576" b="1" spc="6">
                <a:latin typeface="Arial Narrow"/>
                <a:cs typeface="Arial Narrow"/>
              </a:rPr>
              <a:t>must</a:t>
            </a:r>
            <a:r>
              <a:rPr sz="1576" b="1" spc="-6">
                <a:latin typeface="Arial Narrow"/>
                <a:cs typeface="Arial Narrow"/>
              </a:rPr>
              <a:t> </a:t>
            </a:r>
            <a:r>
              <a:rPr sz="1576" b="1" spc="6">
                <a:latin typeface="Arial Narrow"/>
                <a:cs typeface="Arial Narrow"/>
              </a:rPr>
              <a:t>be</a:t>
            </a:r>
            <a:r>
              <a:rPr sz="1576" b="1" spc="-6">
                <a:latin typeface="Arial Narrow"/>
                <a:cs typeface="Arial Narrow"/>
              </a:rPr>
              <a:t> </a:t>
            </a:r>
            <a:r>
              <a:rPr sz="1576" b="1">
                <a:latin typeface="Arial Narrow"/>
                <a:cs typeface="Arial Narrow"/>
              </a:rPr>
              <a:t>used.</a:t>
            </a:r>
            <a:endParaRPr sz="1576">
              <a:latin typeface="Arial Narrow"/>
              <a:cs typeface="Arial Narrow"/>
            </a:endParaRPr>
          </a:p>
          <a:p>
            <a:pPr marL="15394" marR="34637">
              <a:lnSpc>
                <a:spcPct val="103200"/>
              </a:lnSpc>
              <a:spcBef>
                <a:spcPts val="800"/>
              </a:spcBef>
            </a:pPr>
            <a:r>
              <a:rPr sz="1454" i="1" spc="19">
                <a:solidFill>
                  <a:srgbClr val="FFFFFF"/>
                </a:solidFill>
                <a:latin typeface="Arial Narrow"/>
                <a:cs typeface="Arial Narrow"/>
              </a:rPr>
              <a:t>A</a:t>
            </a:r>
            <a:r>
              <a:rPr sz="1454" i="1" spc="-67">
                <a:solidFill>
                  <a:srgbClr val="FFFFFF"/>
                </a:solidFill>
                <a:latin typeface="Arial Narrow"/>
                <a:cs typeface="Arial Narrow"/>
              </a:rPr>
              <a:t> </a:t>
            </a:r>
            <a:r>
              <a:rPr sz="1454" i="1" spc="6">
                <a:solidFill>
                  <a:srgbClr val="FFFFFF"/>
                </a:solidFill>
                <a:latin typeface="Arial Narrow"/>
                <a:cs typeface="Arial Narrow"/>
              </a:rPr>
              <a:t>true</a:t>
            </a:r>
            <a:r>
              <a:rPr sz="1454" i="1" spc="24">
                <a:solidFill>
                  <a:srgbClr val="FFFFFF"/>
                </a:solidFill>
                <a:latin typeface="Arial Narrow"/>
                <a:cs typeface="Arial Narrow"/>
              </a:rPr>
              <a:t> </a:t>
            </a:r>
            <a:r>
              <a:rPr sz="1454" i="1" spc="6">
                <a:solidFill>
                  <a:srgbClr val="FFFFFF"/>
                </a:solidFill>
                <a:latin typeface="Arial Narrow"/>
                <a:cs typeface="Arial Narrow"/>
              </a:rPr>
              <a:t>incident</a:t>
            </a:r>
            <a:r>
              <a:rPr sz="1454" i="1" spc="19">
                <a:solidFill>
                  <a:srgbClr val="FFFFFF"/>
                </a:solidFill>
                <a:latin typeface="Arial Narrow"/>
                <a:cs typeface="Arial Narrow"/>
              </a:rPr>
              <a:t> </a:t>
            </a:r>
            <a:r>
              <a:rPr sz="1454" i="1" spc="6">
                <a:solidFill>
                  <a:srgbClr val="FFFFFF"/>
                </a:solidFill>
                <a:latin typeface="Arial Narrow"/>
                <a:cs typeface="Arial Narrow"/>
              </a:rPr>
              <a:t>that</a:t>
            </a:r>
            <a:r>
              <a:rPr sz="1454" i="1" spc="12">
                <a:solidFill>
                  <a:srgbClr val="FFFFFF"/>
                </a:solidFill>
                <a:latin typeface="Arial Narrow"/>
                <a:cs typeface="Arial Narrow"/>
              </a:rPr>
              <a:t> </a:t>
            </a:r>
            <a:r>
              <a:rPr sz="1454" i="1" spc="6">
                <a:solidFill>
                  <a:srgbClr val="FFFFFF"/>
                </a:solidFill>
                <a:latin typeface="Arial Narrow"/>
                <a:cs typeface="Arial Narrow"/>
              </a:rPr>
              <a:t>resulted</a:t>
            </a:r>
            <a:r>
              <a:rPr sz="1454" i="1" spc="36">
                <a:solidFill>
                  <a:srgbClr val="FFFFFF"/>
                </a:solidFill>
                <a:latin typeface="Arial Narrow"/>
                <a:cs typeface="Arial Narrow"/>
              </a:rPr>
              <a:t> </a:t>
            </a:r>
            <a:r>
              <a:rPr sz="1454" i="1" spc="6">
                <a:solidFill>
                  <a:srgbClr val="FFFFFF"/>
                </a:solidFill>
                <a:latin typeface="Arial Narrow"/>
                <a:cs typeface="Arial Narrow"/>
              </a:rPr>
              <a:t>in</a:t>
            </a:r>
            <a:r>
              <a:rPr sz="1454" i="1" spc="12">
                <a:solidFill>
                  <a:srgbClr val="FFFFFF"/>
                </a:solidFill>
                <a:latin typeface="Arial Narrow"/>
                <a:cs typeface="Arial Narrow"/>
              </a:rPr>
              <a:t> two </a:t>
            </a:r>
            <a:r>
              <a:rPr sz="1454" i="1" spc="6">
                <a:solidFill>
                  <a:srgbClr val="FFFFFF"/>
                </a:solidFill>
                <a:latin typeface="Arial Narrow"/>
                <a:cs typeface="Arial Narrow"/>
              </a:rPr>
              <a:t>deaths. It</a:t>
            </a:r>
            <a:r>
              <a:rPr sz="1454" i="1" spc="12">
                <a:solidFill>
                  <a:srgbClr val="FFFFFF"/>
                </a:solidFill>
                <a:latin typeface="Arial Narrow"/>
                <a:cs typeface="Arial Narrow"/>
              </a:rPr>
              <a:t> </a:t>
            </a:r>
            <a:r>
              <a:rPr sz="1454" i="1" spc="6">
                <a:solidFill>
                  <a:srgbClr val="FFFFFF"/>
                </a:solidFill>
                <a:latin typeface="Arial Narrow"/>
                <a:cs typeface="Arial Narrow"/>
              </a:rPr>
              <a:t>occurred</a:t>
            </a:r>
            <a:r>
              <a:rPr sz="1454" i="1" spc="42">
                <a:solidFill>
                  <a:srgbClr val="FFFFFF"/>
                </a:solidFill>
                <a:latin typeface="Arial Narrow"/>
                <a:cs typeface="Arial Narrow"/>
              </a:rPr>
              <a:t> </a:t>
            </a:r>
            <a:r>
              <a:rPr sz="1454" i="1" spc="6">
                <a:solidFill>
                  <a:srgbClr val="FFFFFF"/>
                </a:solidFill>
                <a:latin typeface="Arial Narrow"/>
                <a:cs typeface="Arial Narrow"/>
              </a:rPr>
              <a:t>at</a:t>
            </a:r>
            <a:r>
              <a:rPr sz="1454" i="1" spc="12">
                <a:solidFill>
                  <a:srgbClr val="FFFFFF"/>
                </a:solidFill>
                <a:latin typeface="Arial Narrow"/>
                <a:cs typeface="Arial Narrow"/>
              </a:rPr>
              <a:t> </a:t>
            </a:r>
            <a:r>
              <a:rPr sz="1454" i="1" spc="19">
                <a:solidFill>
                  <a:srgbClr val="FFFFFF"/>
                </a:solidFill>
                <a:latin typeface="Arial Narrow"/>
                <a:cs typeface="Arial Narrow"/>
              </a:rPr>
              <a:t>a</a:t>
            </a:r>
            <a:r>
              <a:rPr sz="1454" i="1" spc="6">
                <a:solidFill>
                  <a:srgbClr val="FFFFFF"/>
                </a:solidFill>
                <a:latin typeface="Arial Narrow"/>
                <a:cs typeface="Arial Narrow"/>
              </a:rPr>
              <a:t> </a:t>
            </a:r>
            <a:r>
              <a:rPr sz="1454" i="1" spc="12">
                <a:solidFill>
                  <a:srgbClr val="FFFFFF"/>
                </a:solidFill>
                <a:latin typeface="Arial Narrow"/>
                <a:cs typeface="Arial Narrow"/>
              </a:rPr>
              <a:t>service</a:t>
            </a:r>
            <a:r>
              <a:rPr sz="1454" i="1" spc="36">
                <a:solidFill>
                  <a:srgbClr val="FFFFFF"/>
                </a:solidFill>
                <a:latin typeface="Arial Narrow"/>
                <a:cs typeface="Arial Narrow"/>
              </a:rPr>
              <a:t> </a:t>
            </a:r>
            <a:r>
              <a:rPr sz="1454" i="1" spc="12">
                <a:solidFill>
                  <a:srgbClr val="FFFFFF"/>
                </a:solidFill>
                <a:latin typeface="Arial Narrow"/>
                <a:cs typeface="Arial Narrow"/>
              </a:rPr>
              <a:t>station</a:t>
            </a:r>
            <a:r>
              <a:rPr sz="1454" i="1" spc="19">
                <a:solidFill>
                  <a:srgbClr val="FFFFFF"/>
                </a:solidFill>
                <a:latin typeface="Arial Narrow"/>
                <a:cs typeface="Arial Narrow"/>
              </a:rPr>
              <a:t> which had a</a:t>
            </a:r>
            <a:r>
              <a:rPr sz="1454" i="1" spc="12">
                <a:solidFill>
                  <a:srgbClr val="FFFFFF"/>
                </a:solidFill>
                <a:latin typeface="Arial Narrow"/>
                <a:cs typeface="Arial Narrow"/>
              </a:rPr>
              <a:t> site</a:t>
            </a:r>
            <a:r>
              <a:rPr sz="1454" i="1" spc="19">
                <a:solidFill>
                  <a:srgbClr val="FFFFFF"/>
                </a:solidFill>
                <a:latin typeface="Arial Narrow"/>
                <a:cs typeface="Arial Narrow"/>
              </a:rPr>
              <a:t> </a:t>
            </a:r>
            <a:r>
              <a:rPr sz="1454" i="1" spc="12">
                <a:solidFill>
                  <a:srgbClr val="FFFFFF"/>
                </a:solidFill>
                <a:latin typeface="Arial Narrow"/>
                <a:cs typeface="Arial Narrow"/>
              </a:rPr>
              <a:t>excavated</a:t>
            </a:r>
            <a:r>
              <a:rPr sz="1454" i="1" spc="36">
                <a:solidFill>
                  <a:srgbClr val="FFFFFF"/>
                </a:solidFill>
                <a:latin typeface="Arial Narrow"/>
                <a:cs typeface="Arial Narrow"/>
              </a:rPr>
              <a:t> </a:t>
            </a:r>
            <a:r>
              <a:rPr sz="1454" i="1" spc="12">
                <a:solidFill>
                  <a:srgbClr val="FFFFFF"/>
                </a:solidFill>
                <a:latin typeface="Arial Narrow"/>
                <a:cs typeface="Arial Narrow"/>
              </a:rPr>
              <a:t>for</a:t>
            </a:r>
            <a:r>
              <a:rPr sz="1454" i="1" spc="19">
                <a:solidFill>
                  <a:srgbClr val="FFFFFF"/>
                </a:solidFill>
                <a:latin typeface="Arial Narrow"/>
                <a:cs typeface="Arial Narrow"/>
              </a:rPr>
              <a:t> a</a:t>
            </a:r>
            <a:r>
              <a:rPr sz="1454" i="1" spc="12">
                <a:solidFill>
                  <a:srgbClr val="FFFFFF"/>
                </a:solidFill>
                <a:latin typeface="Arial Narrow"/>
                <a:cs typeface="Arial Narrow"/>
              </a:rPr>
              <a:t> </a:t>
            </a:r>
            <a:r>
              <a:rPr sz="1454" i="1" spc="19">
                <a:solidFill>
                  <a:srgbClr val="FFFFFF"/>
                </a:solidFill>
                <a:latin typeface="Arial Narrow"/>
                <a:cs typeface="Arial Narrow"/>
              </a:rPr>
              <a:t>UST</a:t>
            </a:r>
            <a:r>
              <a:rPr sz="1454" i="1" spc="-12">
                <a:solidFill>
                  <a:srgbClr val="FFFFFF"/>
                </a:solidFill>
                <a:latin typeface="Arial Narrow"/>
                <a:cs typeface="Arial Narrow"/>
              </a:rPr>
              <a:t> </a:t>
            </a:r>
            <a:r>
              <a:rPr sz="1454" i="1" spc="12">
                <a:solidFill>
                  <a:srgbClr val="FFFFFF"/>
                </a:solidFill>
                <a:latin typeface="Arial Narrow"/>
                <a:cs typeface="Arial Narrow"/>
              </a:rPr>
              <a:t>tank.</a:t>
            </a:r>
            <a:r>
              <a:rPr sz="1454" i="1" spc="-12">
                <a:solidFill>
                  <a:srgbClr val="FFFFFF"/>
                </a:solidFill>
                <a:latin typeface="Arial Narrow"/>
                <a:cs typeface="Arial Narrow"/>
              </a:rPr>
              <a:t> </a:t>
            </a:r>
            <a:r>
              <a:rPr sz="1454" i="1" spc="19">
                <a:solidFill>
                  <a:srgbClr val="FFFFFF"/>
                </a:solidFill>
                <a:latin typeface="Arial Narrow"/>
                <a:cs typeface="Arial Narrow"/>
              </a:rPr>
              <a:t>The</a:t>
            </a:r>
            <a:r>
              <a:rPr sz="1454" i="1" spc="12">
                <a:solidFill>
                  <a:srgbClr val="FFFFFF"/>
                </a:solidFill>
                <a:latin typeface="Arial Narrow"/>
                <a:cs typeface="Arial Narrow"/>
              </a:rPr>
              <a:t> excavation</a:t>
            </a:r>
            <a:r>
              <a:rPr sz="1454" i="1" spc="24">
                <a:solidFill>
                  <a:srgbClr val="FFFFFF"/>
                </a:solidFill>
                <a:latin typeface="Arial Narrow"/>
                <a:cs typeface="Arial Narrow"/>
              </a:rPr>
              <a:t> </a:t>
            </a:r>
            <a:r>
              <a:rPr sz="1454" i="1" spc="12">
                <a:solidFill>
                  <a:srgbClr val="FFFFFF"/>
                </a:solidFill>
                <a:latin typeface="Arial Narrow"/>
                <a:cs typeface="Arial Narrow"/>
              </a:rPr>
              <a:t>was</a:t>
            </a:r>
            <a:r>
              <a:rPr sz="1454" i="1" spc="24">
                <a:solidFill>
                  <a:srgbClr val="FFFFFF"/>
                </a:solidFill>
                <a:latin typeface="Arial Narrow"/>
                <a:cs typeface="Arial Narrow"/>
              </a:rPr>
              <a:t> </a:t>
            </a:r>
            <a:r>
              <a:rPr sz="1454" i="1" spc="12">
                <a:solidFill>
                  <a:srgbClr val="FFFFFF"/>
                </a:solidFill>
                <a:latin typeface="Arial Narrow"/>
                <a:cs typeface="Arial Narrow"/>
              </a:rPr>
              <a:t>not</a:t>
            </a:r>
            <a:r>
              <a:rPr sz="1454" i="1" spc="24">
                <a:solidFill>
                  <a:srgbClr val="FFFFFF"/>
                </a:solidFill>
                <a:latin typeface="Arial Narrow"/>
                <a:cs typeface="Arial Narrow"/>
              </a:rPr>
              <a:t> </a:t>
            </a:r>
            <a:r>
              <a:rPr sz="1454" i="1" spc="6">
                <a:solidFill>
                  <a:srgbClr val="FFFFFF"/>
                </a:solidFill>
                <a:latin typeface="Arial Narrow"/>
                <a:cs typeface="Arial Narrow"/>
              </a:rPr>
              <a:t>barricaded</a:t>
            </a:r>
            <a:r>
              <a:rPr sz="1454" i="1" spc="49">
                <a:solidFill>
                  <a:srgbClr val="FFFFFF"/>
                </a:solidFill>
                <a:latin typeface="Arial Narrow"/>
                <a:cs typeface="Arial Narrow"/>
              </a:rPr>
              <a:t> </a:t>
            </a:r>
            <a:r>
              <a:rPr sz="1454" i="1" spc="12">
                <a:solidFill>
                  <a:srgbClr val="FFFFFF"/>
                </a:solidFill>
                <a:latin typeface="Arial Narrow"/>
                <a:cs typeface="Arial Narrow"/>
              </a:rPr>
              <a:t>but</a:t>
            </a:r>
            <a:r>
              <a:rPr sz="1454" i="1" spc="6">
                <a:solidFill>
                  <a:srgbClr val="FFFFFF"/>
                </a:solidFill>
                <a:latin typeface="Arial Narrow"/>
                <a:cs typeface="Arial Narrow"/>
              </a:rPr>
              <a:t> </a:t>
            </a:r>
            <a:r>
              <a:rPr sz="1454" i="1" spc="12">
                <a:solidFill>
                  <a:srgbClr val="FFFFFF"/>
                </a:solidFill>
                <a:latin typeface="Arial Narrow"/>
                <a:cs typeface="Arial Narrow"/>
              </a:rPr>
              <a:t>was </a:t>
            </a:r>
            <a:r>
              <a:rPr sz="1454" i="1" spc="19">
                <a:solidFill>
                  <a:srgbClr val="FFFFFF"/>
                </a:solidFill>
                <a:latin typeface="Arial Narrow"/>
                <a:cs typeface="Arial Narrow"/>
              </a:rPr>
              <a:t> </a:t>
            </a:r>
            <a:r>
              <a:rPr sz="1454" i="1" spc="12">
                <a:solidFill>
                  <a:srgbClr val="FFFFFF"/>
                </a:solidFill>
                <a:latin typeface="Arial Narrow"/>
                <a:cs typeface="Arial Narrow"/>
              </a:rPr>
              <a:t>cover</a:t>
            </a:r>
            <a:r>
              <a:rPr sz="1454" i="1" spc="24">
                <a:solidFill>
                  <a:srgbClr val="FFFFFF"/>
                </a:solidFill>
                <a:latin typeface="Arial Narrow"/>
                <a:cs typeface="Arial Narrow"/>
              </a:rPr>
              <a:t> </a:t>
            </a:r>
            <a:r>
              <a:rPr sz="1454" i="1" spc="12">
                <a:solidFill>
                  <a:srgbClr val="FFFFFF"/>
                </a:solidFill>
                <a:latin typeface="Arial Narrow"/>
                <a:cs typeface="Arial Narrow"/>
              </a:rPr>
              <a:t>with</a:t>
            </a:r>
            <a:r>
              <a:rPr sz="1454" i="1" spc="6">
                <a:solidFill>
                  <a:srgbClr val="FFFFFF"/>
                </a:solidFill>
                <a:latin typeface="Arial Narrow"/>
                <a:cs typeface="Arial Narrow"/>
              </a:rPr>
              <a:t> </a:t>
            </a:r>
            <a:r>
              <a:rPr sz="1454" i="1" spc="12">
                <a:solidFill>
                  <a:srgbClr val="FFFFFF"/>
                </a:solidFill>
                <a:latin typeface="Arial Narrow"/>
                <a:cs typeface="Arial Narrow"/>
              </a:rPr>
              <a:t>light weight</a:t>
            </a:r>
            <a:r>
              <a:rPr sz="1454" i="1" spc="24">
                <a:solidFill>
                  <a:srgbClr val="FFFFFF"/>
                </a:solidFill>
                <a:latin typeface="Arial Narrow"/>
                <a:cs typeface="Arial Narrow"/>
              </a:rPr>
              <a:t> </a:t>
            </a:r>
            <a:r>
              <a:rPr sz="1454" i="1" spc="19">
                <a:solidFill>
                  <a:srgbClr val="FFFFFF"/>
                </a:solidFill>
                <a:latin typeface="Arial Narrow"/>
                <a:cs typeface="Arial Narrow"/>
              </a:rPr>
              <a:t>plywood</a:t>
            </a:r>
            <a:r>
              <a:rPr sz="1454" i="1" spc="30">
                <a:solidFill>
                  <a:srgbClr val="FFFFFF"/>
                </a:solidFill>
                <a:latin typeface="Arial Narrow"/>
                <a:cs typeface="Arial Narrow"/>
              </a:rPr>
              <a:t> </a:t>
            </a:r>
            <a:r>
              <a:rPr sz="1454" i="1" spc="19">
                <a:solidFill>
                  <a:srgbClr val="FFFFFF"/>
                </a:solidFill>
                <a:latin typeface="Arial Narrow"/>
                <a:cs typeface="Arial Narrow"/>
              </a:rPr>
              <a:t>and</a:t>
            </a:r>
            <a:r>
              <a:rPr sz="1454" i="1" spc="24">
                <a:solidFill>
                  <a:srgbClr val="FFFFFF"/>
                </a:solidFill>
                <a:latin typeface="Arial Narrow"/>
                <a:cs typeface="Arial Narrow"/>
              </a:rPr>
              <a:t> </a:t>
            </a:r>
            <a:r>
              <a:rPr sz="1454" i="1" spc="6">
                <a:solidFill>
                  <a:srgbClr val="FFFFFF"/>
                </a:solidFill>
                <a:latin typeface="Arial Narrow"/>
                <a:cs typeface="Arial Narrow"/>
              </a:rPr>
              <a:t>left </a:t>
            </a:r>
            <a:r>
              <a:rPr sz="1454" i="1" spc="12">
                <a:solidFill>
                  <a:srgbClr val="FFFFFF"/>
                </a:solidFill>
                <a:latin typeface="Arial Narrow"/>
                <a:cs typeface="Arial Narrow"/>
              </a:rPr>
              <a:t>for</a:t>
            </a:r>
            <a:r>
              <a:rPr sz="1454" i="1" spc="30">
                <a:solidFill>
                  <a:srgbClr val="FFFFFF"/>
                </a:solidFill>
                <a:latin typeface="Arial Narrow"/>
                <a:cs typeface="Arial Narrow"/>
              </a:rPr>
              <a:t> </a:t>
            </a:r>
            <a:r>
              <a:rPr sz="1454" i="1" spc="12">
                <a:solidFill>
                  <a:srgbClr val="FFFFFF"/>
                </a:solidFill>
                <a:latin typeface="Arial Narrow"/>
                <a:cs typeface="Arial Narrow"/>
              </a:rPr>
              <a:t>the</a:t>
            </a:r>
            <a:r>
              <a:rPr sz="1454" i="1" spc="19">
                <a:solidFill>
                  <a:srgbClr val="FFFFFF"/>
                </a:solidFill>
                <a:latin typeface="Arial Narrow"/>
                <a:cs typeface="Arial Narrow"/>
              </a:rPr>
              <a:t> </a:t>
            </a:r>
            <a:r>
              <a:rPr sz="1454" i="1" spc="12">
                <a:solidFill>
                  <a:srgbClr val="FFFFFF"/>
                </a:solidFill>
                <a:latin typeface="Arial Narrow"/>
                <a:cs typeface="Arial Narrow"/>
              </a:rPr>
              <a:t>night.</a:t>
            </a:r>
            <a:r>
              <a:rPr sz="1454" i="1" spc="-19">
                <a:solidFill>
                  <a:srgbClr val="FFFFFF"/>
                </a:solidFill>
                <a:latin typeface="Arial Narrow"/>
                <a:cs typeface="Arial Narrow"/>
              </a:rPr>
              <a:t> </a:t>
            </a:r>
            <a:r>
              <a:rPr sz="1454" i="1" spc="19">
                <a:solidFill>
                  <a:srgbClr val="FFFFFF"/>
                </a:solidFill>
                <a:latin typeface="Arial Narrow"/>
                <a:cs typeface="Arial Narrow"/>
              </a:rPr>
              <a:t>The</a:t>
            </a:r>
            <a:r>
              <a:rPr sz="1454" i="1" spc="24">
                <a:solidFill>
                  <a:srgbClr val="FFFFFF"/>
                </a:solidFill>
                <a:latin typeface="Arial Narrow"/>
                <a:cs typeface="Arial Narrow"/>
              </a:rPr>
              <a:t> </a:t>
            </a:r>
            <a:r>
              <a:rPr sz="1454" i="1" spc="12">
                <a:solidFill>
                  <a:srgbClr val="FFFFFF"/>
                </a:solidFill>
                <a:latin typeface="Arial Narrow"/>
                <a:cs typeface="Arial Narrow"/>
              </a:rPr>
              <a:t>station</a:t>
            </a:r>
            <a:r>
              <a:rPr sz="1454" i="1" spc="19">
                <a:solidFill>
                  <a:srgbClr val="FFFFFF"/>
                </a:solidFill>
                <a:latin typeface="Arial Narrow"/>
                <a:cs typeface="Arial Narrow"/>
              </a:rPr>
              <a:t> was</a:t>
            </a:r>
            <a:r>
              <a:rPr sz="1454" i="1" spc="24">
                <a:solidFill>
                  <a:srgbClr val="FFFFFF"/>
                </a:solidFill>
                <a:latin typeface="Arial Narrow"/>
                <a:cs typeface="Arial Narrow"/>
              </a:rPr>
              <a:t> </a:t>
            </a:r>
            <a:r>
              <a:rPr sz="1454" i="1" spc="12">
                <a:solidFill>
                  <a:srgbClr val="FFFFFF"/>
                </a:solidFill>
                <a:latin typeface="Arial Narrow"/>
                <a:cs typeface="Arial Narrow"/>
              </a:rPr>
              <a:t>closed</a:t>
            </a:r>
            <a:r>
              <a:rPr sz="1454" i="1" spc="19">
                <a:solidFill>
                  <a:srgbClr val="FFFFFF"/>
                </a:solidFill>
                <a:latin typeface="Arial Narrow"/>
                <a:cs typeface="Arial Narrow"/>
              </a:rPr>
              <a:t> and</a:t>
            </a:r>
            <a:r>
              <a:rPr sz="1454" i="1" spc="24">
                <a:solidFill>
                  <a:srgbClr val="FFFFFF"/>
                </a:solidFill>
                <a:latin typeface="Arial Narrow"/>
                <a:cs typeface="Arial Narrow"/>
              </a:rPr>
              <a:t> </a:t>
            </a:r>
            <a:r>
              <a:rPr sz="1454" i="1" spc="12">
                <a:solidFill>
                  <a:srgbClr val="FFFFFF"/>
                </a:solidFill>
                <a:latin typeface="Arial Narrow"/>
                <a:cs typeface="Arial Narrow"/>
              </a:rPr>
              <a:t>the</a:t>
            </a:r>
            <a:r>
              <a:rPr sz="1454" i="1" spc="19">
                <a:solidFill>
                  <a:srgbClr val="FFFFFF"/>
                </a:solidFill>
                <a:latin typeface="Arial Narrow"/>
                <a:cs typeface="Arial Narrow"/>
              </a:rPr>
              <a:t> </a:t>
            </a:r>
            <a:r>
              <a:rPr sz="1454" i="1" spc="12">
                <a:solidFill>
                  <a:srgbClr val="FFFFFF"/>
                </a:solidFill>
                <a:latin typeface="Arial Narrow"/>
                <a:cs typeface="Arial Narrow"/>
              </a:rPr>
              <a:t>exterior</a:t>
            </a:r>
            <a:r>
              <a:rPr sz="1454" i="1" spc="24">
                <a:solidFill>
                  <a:srgbClr val="FFFFFF"/>
                </a:solidFill>
                <a:latin typeface="Arial Narrow"/>
                <a:cs typeface="Arial Narrow"/>
              </a:rPr>
              <a:t> </a:t>
            </a:r>
            <a:r>
              <a:rPr sz="1454" i="1" spc="12">
                <a:solidFill>
                  <a:srgbClr val="FFFFFF"/>
                </a:solidFill>
                <a:latin typeface="Arial Narrow"/>
                <a:cs typeface="Arial Narrow"/>
              </a:rPr>
              <a:t>lighting</a:t>
            </a:r>
            <a:r>
              <a:rPr sz="1454" i="1" spc="30">
                <a:solidFill>
                  <a:srgbClr val="FFFFFF"/>
                </a:solidFill>
                <a:latin typeface="Arial Narrow"/>
                <a:cs typeface="Arial Narrow"/>
              </a:rPr>
              <a:t> </a:t>
            </a:r>
            <a:r>
              <a:rPr sz="1454" i="1" spc="12">
                <a:solidFill>
                  <a:srgbClr val="FFFFFF"/>
                </a:solidFill>
                <a:latin typeface="Arial Narrow"/>
                <a:cs typeface="Arial Narrow"/>
              </a:rPr>
              <a:t>in</a:t>
            </a:r>
            <a:r>
              <a:rPr sz="1454" i="1" spc="6">
                <a:solidFill>
                  <a:srgbClr val="FFFFFF"/>
                </a:solidFill>
                <a:latin typeface="Arial Narrow"/>
                <a:cs typeface="Arial Narrow"/>
              </a:rPr>
              <a:t> </a:t>
            </a:r>
            <a:r>
              <a:rPr sz="1454" i="1" spc="12">
                <a:solidFill>
                  <a:srgbClr val="FFFFFF"/>
                </a:solidFill>
                <a:latin typeface="Arial Narrow"/>
                <a:cs typeface="Arial Narrow"/>
              </a:rPr>
              <a:t>the</a:t>
            </a:r>
            <a:r>
              <a:rPr sz="1454" i="1" spc="19">
                <a:solidFill>
                  <a:srgbClr val="FFFFFF"/>
                </a:solidFill>
                <a:latin typeface="Arial Narrow"/>
                <a:cs typeface="Arial Narrow"/>
              </a:rPr>
              <a:t> </a:t>
            </a:r>
            <a:r>
              <a:rPr sz="1454" i="1" spc="12">
                <a:solidFill>
                  <a:srgbClr val="FFFFFF"/>
                </a:solidFill>
                <a:latin typeface="Arial Narrow"/>
                <a:cs typeface="Arial Narrow"/>
              </a:rPr>
              <a:t>area</a:t>
            </a:r>
            <a:r>
              <a:rPr sz="1454" i="1" spc="24">
                <a:solidFill>
                  <a:srgbClr val="FFFFFF"/>
                </a:solidFill>
                <a:latin typeface="Arial Narrow"/>
                <a:cs typeface="Arial Narrow"/>
              </a:rPr>
              <a:t> </a:t>
            </a:r>
            <a:r>
              <a:rPr sz="1454" i="1" spc="12">
                <a:solidFill>
                  <a:srgbClr val="FFFFFF"/>
                </a:solidFill>
                <a:latin typeface="Arial Narrow"/>
                <a:cs typeface="Arial Narrow"/>
              </a:rPr>
              <a:t>of</a:t>
            </a:r>
            <a:r>
              <a:rPr sz="1454" i="1" spc="6">
                <a:solidFill>
                  <a:srgbClr val="FFFFFF"/>
                </a:solidFill>
                <a:latin typeface="Arial Narrow"/>
                <a:cs typeface="Arial Narrow"/>
              </a:rPr>
              <a:t> </a:t>
            </a:r>
            <a:r>
              <a:rPr sz="1454" i="1" spc="12">
                <a:solidFill>
                  <a:srgbClr val="FFFFFF"/>
                </a:solidFill>
                <a:latin typeface="Arial Narrow"/>
                <a:cs typeface="Arial Narrow"/>
              </a:rPr>
              <a:t>the</a:t>
            </a:r>
            <a:r>
              <a:rPr sz="1454" i="1" spc="19">
                <a:solidFill>
                  <a:srgbClr val="FFFFFF"/>
                </a:solidFill>
                <a:latin typeface="Arial Narrow"/>
                <a:cs typeface="Arial Narrow"/>
              </a:rPr>
              <a:t> </a:t>
            </a:r>
            <a:r>
              <a:rPr sz="1454" i="1" spc="12">
                <a:solidFill>
                  <a:srgbClr val="FFFFFF"/>
                </a:solidFill>
                <a:latin typeface="Arial Narrow"/>
                <a:cs typeface="Arial Narrow"/>
              </a:rPr>
              <a:t>excavation</a:t>
            </a:r>
            <a:r>
              <a:rPr sz="1454" i="1" spc="24">
                <a:solidFill>
                  <a:srgbClr val="FFFFFF"/>
                </a:solidFill>
                <a:latin typeface="Arial Narrow"/>
                <a:cs typeface="Arial Narrow"/>
              </a:rPr>
              <a:t> </a:t>
            </a:r>
            <a:r>
              <a:rPr sz="1454" i="1" spc="19">
                <a:solidFill>
                  <a:srgbClr val="FFFFFF"/>
                </a:solidFill>
                <a:latin typeface="Arial Narrow"/>
                <a:cs typeface="Arial Narrow"/>
              </a:rPr>
              <a:t>were</a:t>
            </a:r>
            <a:r>
              <a:rPr sz="1454" i="1" spc="30">
                <a:solidFill>
                  <a:srgbClr val="FFFFFF"/>
                </a:solidFill>
                <a:latin typeface="Arial Narrow"/>
                <a:cs typeface="Arial Narrow"/>
              </a:rPr>
              <a:t> </a:t>
            </a:r>
            <a:r>
              <a:rPr sz="1454" i="1" spc="12">
                <a:solidFill>
                  <a:srgbClr val="FFFFFF"/>
                </a:solidFill>
                <a:latin typeface="Arial Narrow"/>
                <a:cs typeface="Arial Narrow"/>
              </a:rPr>
              <a:t>not </a:t>
            </a:r>
            <a:r>
              <a:rPr sz="1454" i="1" spc="19">
                <a:solidFill>
                  <a:srgbClr val="FFFFFF"/>
                </a:solidFill>
                <a:latin typeface="Arial Narrow"/>
                <a:cs typeface="Arial Narrow"/>
              </a:rPr>
              <a:t>own.</a:t>
            </a:r>
            <a:r>
              <a:rPr sz="1454" i="1" spc="-19">
                <a:solidFill>
                  <a:srgbClr val="FFFFFF"/>
                </a:solidFill>
                <a:latin typeface="Arial Narrow"/>
                <a:cs typeface="Arial Narrow"/>
              </a:rPr>
              <a:t> </a:t>
            </a:r>
            <a:r>
              <a:rPr sz="1454" i="1" spc="19">
                <a:solidFill>
                  <a:srgbClr val="FFFFFF"/>
                </a:solidFill>
                <a:latin typeface="Arial Narrow"/>
                <a:cs typeface="Arial Narrow"/>
              </a:rPr>
              <a:t>There</a:t>
            </a:r>
            <a:r>
              <a:rPr sz="1454" i="1" spc="30">
                <a:solidFill>
                  <a:srgbClr val="FFFFFF"/>
                </a:solidFill>
                <a:latin typeface="Arial Narrow"/>
                <a:cs typeface="Arial Narrow"/>
              </a:rPr>
              <a:t> </a:t>
            </a:r>
            <a:r>
              <a:rPr sz="1454" i="1" spc="19">
                <a:solidFill>
                  <a:srgbClr val="FFFFFF"/>
                </a:solidFill>
                <a:latin typeface="Arial Narrow"/>
                <a:cs typeface="Arial Narrow"/>
              </a:rPr>
              <a:t>was</a:t>
            </a:r>
            <a:r>
              <a:rPr sz="1454" i="1" spc="12">
                <a:solidFill>
                  <a:srgbClr val="FFFFFF"/>
                </a:solidFill>
                <a:latin typeface="Arial Narrow"/>
                <a:cs typeface="Arial Narrow"/>
              </a:rPr>
              <a:t> </a:t>
            </a:r>
            <a:r>
              <a:rPr sz="1454" i="1" spc="19">
                <a:solidFill>
                  <a:srgbClr val="FFFFFF"/>
                </a:solidFill>
                <a:latin typeface="Arial Narrow"/>
                <a:cs typeface="Arial Narrow"/>
              </a:rPr>
              <a:t>no </a:t>
            </a:r>
            <a:r>
              <a:rPr sz="1454" i="1" spc="24">
                <a:solidFill>
                  <a:srgbClr val="FFFFFF"/>
                </a:solidFill>
                <a:latin typeface="Arial Narrow"/>
                <a:cs typeface="Arial Narrow"/>
              </a:rPr>
              <a:t> </a:t>
            </a:r>
            <a:r>
              <a:rPr sz="1454" i="1" spc="19">
                <a:solidFill>
                  <a:srgbClr val="FFFFFF"/>
                </a:solidFill>
                <a:latin typeface="Arial Narrow"/>
                <a:cs typeface="Arial Narrow"/>
              </a:rPr>
              <a:t>watch </a:t>
            </a:r>
            <a:r>
              <a:rPr sz="1454" i="1" spc="12">
                <a:solidFill>
                  <a:srgbClr val="FFFFFF"/>
                </a:solidFill>
                <a:latin typeface="Arial Narrow"/>
                <a:cs typeface="Arial Narrow"/>
              </a:rPr>
              <a:t>at the station during the night. </a:t>
            </a:r>
            <a:r>
              <a:rPr sz="1454" i="1" spc="19">
                <a:solidFill>
                  <a:srgbClr val="FFFFFF"/>
                </a:solidFill>
                <a:latin typeface="Arial Narrow"/>
                <a:cs typeface="Arial Narrow"/>
              </a:rPr>
              <a:t>A </a:t>
            </a:r>
            <a:r>
              <a:rPr sz="1454" i="1" spc="12">
                <a:solidFill>
                  <a:srgbClr val="FFFFFF"/>
                </a:solidFill>
                <a:latin typeface="Arial Narrow"/>
                <a:cs typeface="Arial Narrow"/>
              </a:rPr>
              <a:t>young boy </a:t>
            </a:r>
            <a:r>
              <a:rPr sz="1454" i="1" spc="6">
                <a:solidFill>
                  <a:srgbClr val="FFFFFF"/>
                </a:solidFill>
                <a:latin typeface="Arial Narrow"/>
                <a:cs typeface="Arial Narrow"/>
              </a:rPr>
              <a:t>riding </a:t>
            </a:r>
            <a:r>
              <a:rPr sz="1454" i="1" spc="19">
                <a:solidFill>
                  <a:srgbClr val="FFFFFF"/>
                </a:solidFill>
                <a:latin typeface="Arial Narrow"/>
                <a:cs typeface="Arial Narrow"/>
              </a:rPr>
              <a:t>a </a:t>
            </a:r>
            <a:r>
              <a:rPr sz="1454" i="1" spc="6">
                <a:solidFill>
                  <a:srgbClr val="FFFFFF"/>
                </a:solidFill>
                <a:latin typeface="Arial Narrow"/>
                <a:cs typeface="Arial Narrow"/>
              </a:rPr>
              <a:t>bicycle </a:t>
            </a:r>
            <a:r>
              <a:rPr sz="1454" i="1" spc="12">
                <a:solidFill>
                  <a:srgbClr val="FFFFFF"/>
                </a:solidFill>
                <a:latin typeface="Arial Narrow"/>
                <a:cs typeface="Arial Narrow"/>
              </a:rPr>
              <a:t>took </a:t>
            </a:r>
            <a:r>
              <a:rPr sz="1454" i="1" spc="19">
                <a:solidFill>
                  <a:srgbClr val="FFFFFF"/>
                </a:solidFill>
                <a:latin typeface="Arial Narrow"/>
                <a:cs typeface="Arial Narrow"/>
              </a:rPr>
              <a:t>a </a:t>
            </a:r>
            <a:r>
              <a:rPr sz="1454" i="1" spc="6">
                <a:solidFill>
                  <a:srgbClr val="FFFFFF"/>
                </a:solidFill>
                <a:latin typeface="Arial Narrow"/>
                <a:cs typeface="Arial Narrow"/>
              </a:rPr>
              <a:t>shortcut </a:t>
            </a:r>
            <a:r>
              <a:rPr sz="1454" i="1" spc="12">
                <a:solidFill>
                  <a:srgbClr val="FFFFFF"/>
                </a:solidFill>
                <a:latin typeface="Arial Narrow"/>
                <a:cs typeface="Arial Narrow"/>
              </a:rPr>
              <a:t>through the station </a:t>
            </a:r>
            <a:r>
              <a:rPr sz="1454" i="1" spc="19">
                <a:solidFill>
                  <a:srgbClr val="FFFFFF"/>
                </a:solidFill>
                <a:latin typeface="Arial Narrow"/>
                <a:cs typeface="Arial Narrow"/>
              </a:rPr>
              <a:t>on </a:t>
            </a:r>
            <a:r>
              <a:rPr sz="1454" i="1" spc="12">
                <a:solidFill>
                  <a:srgbClr val="FFFFFF"/>
                </a:solidFill>
                <a:latin typeface="Arial Narrow"/>
                <a:cs typeface="Arial Narrow"/>
              </a:rPr>
              <a:t>his </a:t>
            </a:r>
            <a:r>
              <a:rPr sz="1454" i="1" spc="19">
                <a:solidFill>
                  <a:srgbClr val="FFFFFF"/>
                </a:solidFill>
                <a:latin typeface="Arial Narrow"/>
                <a:cs typeface="Arial Narrow"/>
              </a:rPr>
              <a:t>way home and </a:t>
            </a:r>
            <a:r>
              <a:rPr sz="1454" i="1" spc="12">
                <a:solidFill>
                  <a:srgbClr val="FFFFFF"/>
                </a:solidFill>
                <a:latin typeface="Arial Narrow"/>
                <a:cs typeface="Arial Narrow"/>
              </a:rPr>
              <a:t>failed </a:t>
            </a:r>
            <a:r>
              <a:rPr sz="1454" i="1" spc="6">
                <a:solidFill>
                  <a:srgbClr val="FFFFFF"/>
                </a:solidFill>
                <a:latin typeface="Arial Narrow"/>
                <a:cs typeface="Arial Narrow"/>
              </a:rPr>
              <a:t>to </a:t>
            </a:r>
            <a:r>
              <a:rPr sz="1454" i="1" spc="12">
                <a:solidFill>
                  <a:srgbClr val="FFFFFF"/>
                </a:solidFill>
                <a:latin typeface="Arial Narrow"/>
                <a:cs typeface="Arial Narrow"/>
              </a:rPr>
              <a:t>see the cover </a:t>
            </a:r>
            <a:r>
              <a:rPr sz="1454" i="1" spc="6">
                <a:solidFill>
                  <a:srgbClr val="FFFFFF"/>
                </a:solidFill>
                <a:latin typeface="Arial Narrow"/>
                <a:cs typeface="Arial Narrow"/>
              </a:rPr>
              <a:t>excavation </a:t>
            </a:r>
            <a:r>
              <a:rPr sz="1454" i="1" spc="12">
                <a:solidFill>
                  <a:srgbClr val="FFFFFF"/>
                </a:solidFill>
                <a:latin typeface="Arial Narrow"/>
                <a:cs typeface="Arial Narrow"/>
              </a:rPr>
              <a:t> which</a:t>
            </a:r>
            <a:r>
              <a:rPr sz="1454" i="1" spc="19">
                <a:solidFill>
                  <a:srgbClr val="FFFFFF"/>
                </a:solidFill>
                <a:latin typeface="Arial Narrow"/>
                <a:cs typeface="Arial Narrow"/>
              </a:rPr>
              <a:t> </a:t>
            </a:r>
            <a:r>
              <a:rPr sz="1454" i="1" spc="12">
                <a:solidFill>
                  <a:srgbClr val="FFFFFF"/>
                </a:solidFill>
                <a:latin typeface="Arial Narrow"/>
                <a:cs typeface="Arial Narrow"/>
              </a:rPr>
              <a:t>was</a:t>
            </a:r>
            <a:r>
              <a:rPr sz="1454" i="1" spc="24">
                <a:solidFill>
                  <a:srgbClr val="FFFFFF"/>
                </a:solidFill>
                <a:latin typeface="Arial Narrow"/>
                <a:cs typeface="Arial Narrow"/>
              </a:rPr>
              <a:t> </a:t>
            </a:r>
            <a:r>
              <a:rPr sz="1454" i="1" spc="6">
                <a:solidFill>
                  <a:srgbClr val="FFFFFF"/>
                </a:solidFill>
                <a:latin typeface="Arial Narrow"/>
                <a:cs typeface="Arial Narrow"/>
              </a:rPr>
              <a:t>in</a:t>
            </a:r>
            <a:r>
              <a:rPr sz="1454" i="1" spc="19">
                <a:solidFill>
                  <a:srgbClr val="FFFFFF"/>
                </a:solidFill>
                <a:latin typeface="Arial Narrow"/>
                <a:cs typeface="Arial Narrow"/>
              </a:rPr>
              <a:t> </a:t>
            </a:r>
            <a:r>
              <a:rPr sz="1454" i="1" spc="6">
                <a:solidFill>
                  <a:srgbClr val="FFFFFF"/>
                </a:solidFill>
                <a:latin typeface="Arial Narrow"/>
                <a:cs typeface="Arial Narrow"/>
              </a:rPr>
              <a:t>his</a:t>
            </a:r>
            <a:r>
              <a:rPr sz="1454" i="1" spc="19">
                <a:solidFill>
                  <a:srgbClr val="FFFFFF"/>
                </a:solidFill>
                <a:latin typeface="Arial Narrow"/>
                <a:cs typeface="Arial Narrow"/>
              </a:rPr>
              <a:t> </a:t>
            </a:r>
            <a:r>
              <a:rPr sz="1454" i="1" spc="6">
                <a:solidFill>
                  <a:srgbClr val="FFFFFF"/>
                </a:solidFill>
                <a:latin typeface="Arial Narrow"/>
                <a:cs typeface="Arial Narrow"/>
              </a:rPr>
              <a:t>path.</a:t>
            </a:r>
            <a:r>
              <a:rPr sz="1454" i="1">
                <a:solidFill>
                  <a:srgbClr val="FFFFFF"/>
                </a:solidFill>
                <a:latin typeface="Arial Narrow"/>
                <a:cs typeface="Arial Narrow"/>
              </a:rPr>
              <a:t> </a:t>
            </a:r>
            <a:r>
              <a:rPr sz="1454" i="1" spc="12">
                <a:solidFill>
                  <a:srgbClr val="FFFFFF"/>
                </a:solidFill>
                <a:latin typeface="Arial Narrow"/>
                <a:cs typeface="Arial Narrow"/>
              </a:rPr>
              <a:t>The boy</a:t>
            </a:r>
            <a:r>
              <a:rPr sz="1454" i="1" spc="19">
                <a:solidFill>
                  <a:srgbClr val="FFFFFF"/>
                </a:solidFill>
                <a:latin typeface="Arial Narrow"/>
                <a:cs typeface="Arial Narrow"/>
              </a:rPr>
              <a:t> </a:t>
            </a:r>
            <a:r>
              <a:rPr sz="1454" i="1" spc="12">
                <a:solidFill>
                  <a:srgbClr val="FFFFFF"/>
                </a:solidFill>
                <a:latin typeface="Arial Narrow"/>
                <a:cs typeface="Arial Narrow"/>
              </a:rPr>
              <a:t>and</a:t>
            </a:r>
            <a:r>
              <a:rPr sz="1454" i="1" spc="19">
                <a:solidFill>
                  <a:srgbClr val="FFFFFF"/>
                </a:solidFill>
                <a:latin typeface="Arial Narrow"/>
                <a:cs typeface="Arial Narrow"/>
              </a:rPr>
              <a:t> </a:t>
            </a:r>
            <a:r>
              <a:rPr sz="1454" i="1" spc="12">
                <a:solidFill>
                  <a:srgbClr val="FFFFFF"/>
                </a:solidFill>
                <a:latin typeface="Arial Narrow"/>
                <a:cs typeface="Arial Narrow"/>
              </a:rPr>
              <a:t>bicycle</a:t>
            </a:r>
            <a:r>
              <a:rPr sz="1454" i="1" spc="30">
                <a:solidFill>
                  <a:srgbClr val="FFFFFF"/>
                </a:solidFill>
                <a:latin typeface="Arial Narrow"/>
                <a:cs typeface="Arial Narrow"/>
              </a:rPr>
              <a:t> </a:t>
            </a:r>
            <a:r>
              <a:rPr sz="1454" i="1" spc="12">
                <a:solidFill>
                  <a:srgbClr val="FFFFFF"/>
                </a:solidFill>
                <a:latin typeface="Arial Narrow"/>
                <a:cs typeface="Arial Narrow"/>
              </a:rPr>
              <a:t>broke</a:t>
            </a:r>
            <a:r>
              <a:rPr sz="1454" i="1" spc="30">
                <a:solidFill>
                  <a:srgbClr val="FFFFFF"/>
                </a:solidFill>
                <a:latin typeface="Arial Narrow"/>
                <a:cs typeface="Arial Narrow"/>
              </a:rPr>
              <a:t> </a:t>
            </a:r>
            <a:r>
              <a:rPr sz="1454" i="1" spc="12">
                <a:solidFill>
                  <a:srgbClr val="FFFFFF"/>
                </a:solidFill>
                <a:latin typeface="Arial Narrow"/>
                <a:cs typeface="Arial Narrow"/>
              </a:rPr>
              <a:t>through</a:t>
            </a:r>
            <a:r>
              <a:rPr sz="1454" i="1" spc="30">
                <a:solidFill>
                  <a:srgbClr val="FFFFFF"/>
                </a:solidFill>
                <a:latin typeface="Arial Narrow"/>
                <a:cs typeface="Arial Narrow"/>
              </a:rPr>
              <a:t> </a:t>
            </a:r>
            <a:r>
              <a:rPr sz="1454" i="1" spc="12">
                <a:solidFill>
                  <a:srgbClr val="FFFFFF"/>
                </a:solidFill>
                <a:latin typeface="Arial Narrow"/>
                <a:cs typeface="Arial Narrow"/>
              </a:rPr>
              <a:t>the</a:t>
            </a:r>
            <a:r>
              <a:rPr sz="1454" i="1" spc="19">
                <a:solidFill>
                  <a:srgbClr val="FFFFFF"/>
                </a:solidFill>
                <a:latin typeface="Arial Narrow"/>
                <a:cs typeface="Arial Narrow"/>
              </a:rPr>
              <a:t> </a:t>
            </a:r>
            <a:r>
              <a:rPr sz="1454" i="1" spc="12">
                <a:solidFill>
                  <a:srgbClr val="FFFFFF"/>
                </a:solidFill>
                <a:latin typeface="Arial Narrow"/>
                <a:cs typeface="Arial Narrow"/>
              </a:rPr>
              <a:t>plywood.</a:t>
            </a:r>
            <a:r>
              <a:rPr sz="1454" i="1" spc="-6">
                <a:solidFill>
                  <a:srgbClr val="FFFFFF"/>
                </a:solidFill>
                <a:latin typeface="Arial Narrow"/>
                <a:cs typeface="Arial Narrow"/>
              </a:rPr>
              <a:t> </a:t>
            </a:r>
            <a:r>
              <a:rPr sz="1454" i="1" spc="19">
                <a:solidFill>
                  <a:srgbClr val="FFFFFF"/>
                </a:solidFill>
                <a:latin typeface="Arial Narrow"/>
                <a:cs typeface="Arial Narrow"/>
              </a:rPr>
              <a:t>The boy</a:t>
            </a:r>
            <a:r>
              <a:rPr sz="1454" i="1" spc="30">
                <a:solidFill>
                  <a:srgbClr val="FFFFFF"/>
                </a:solidFill>
                <a:latin typeface="Arial Narrow"/>
                <a:cs typeface="Arial Narrow"/>
              </a:rPr>
              <a:t> </a:t>
            </a:r>
            <a:r>
              <a:rPr sz="1454" i="1" spc="12">
                <a:solidFill>
                  <a:srgbClr val="FFFFFF"/>
                </a:solidFill>
                <a:latin typeface="Arial Narrow"/>
                <a:cs typeface="Arial Narrow"/>
              </a:rPr>
              <a:t>although</a:t>
            </a:r>
            <a:r>
              <a:rPr sz="1454" i="1" spc="30">
                <a:solidFill>
                  <a:srgbClr val="FFFFFF"/>
                </a:solidFill>
                <a:latin typeface="Arial Narrow"/>
                <a:cs typeface="Arial Narrow"/>
              </a:rPr>
              <a:t> </a:t>
            </a:r>
            <a:r>
              <a:rPr sz="1454" i="1" spc="12">
                <a:solidFill>
                  <a:srgbClr val="FFFFFF"/>
                </a:solidFill>
                <a:latin typeface="Arial Narrow"/>
                <a:cs typeface="Arial Narrow"/>
              </a:rPr>
              <a:t>injured</a:t>
            </a:r>
            <a:r>
              <a:rPr sz="1454" i="1" spc="30">
                <a:solidFill>
                  <a:srgbClr val="FFFFFF"/>
                </a:solidFill>
                <a:latin typeface="Arial Narrow"/>
                <a:cs typeface="Arial Narrow"/>
              </a:rPr>
              <a:t> </a:t>
            </a:r>
            <a:r>
              <a:rPr sz="1454" i="1" spc="12">
                <a:solidFill>
                  <a:srgbClr val="FFFFFF"/>
                </a:solidFill>
                <a:latin typeface="Arial Narrow"/>
                <a:cs typeface="Arial Narrow"/>
              </a:rPr>
              <a:t>survived</a:t>
            </a:r>
            <a:r>
              <a:rPr sz="1454" i="1" spc="30">
                <a:solidFill>
                  <a:srgbClr val="FFFFFF"/>
                </a:solidFill>
                <a:latin typeface="Arial Narrow"/>
                <a:cs typeface="Arial Narrow"/>
              </a:rPr>
              <a:t> </a:t>
            </a:r>
            <a:r>
              <a:rPr sz="1454" i="1" spc="12">
                <a:solidFill>
                  <a:srgbClr val="FFFFFF"/>
                </a:solidFill>
                <a:latin typeface="Arial Narrow"/>
                <a:cs typeface="Arial Narrow"/>
              </a:rPr>
              <a:t>the </a:t>
            </a:r>
            <a:r>
              <a:rPr sz="1454" i="1" spc="6">
                <a:solidFill>
                  <a:srgbClr val="FFFFFF"/>
                </a:solidFill>
                <a:latin typeface="Arial Narrow"/>
                <a:cs typeface="Arial Narrow"/>
              </a:rPr>
              <a:t>fall</a:t>
            </a:r>
            <a:r>
              <a:rPr sz="1454" i="1" spc="12">
                <a:solidFill>
                  <a:srgbClr val="FFFFFF"/>
                </a:solidFill>
                <a:latin typeface="Arial Narrow"/>
                <a:cs typeface="Arial Narrow"/>
              </a:rPr>
              <a:t> </a:t>
            </a:r>
            <a:r>
              <a:rPr sz="1454" i="1" spc="19">
                <a:solidFill>
                  <a:srgbClr val="FFFFFF"/>
                </a:solidFill>
                <a:latin typeface="Arial Narrow"/>
                <a:cs typeface="Arial Narrow"/>
              </a:rPr>
              <a:t>and</a:t>
            </a:r>
            <a:r>
              <a:rPr sz="1454" i="1" spc="30">
                <a:solidFill>
                  <a:srgbClr val="FFFFFF"/>
                </a:solidFill>
                <a:latin typeface="Arial Narrow"/>
                <a:cs typeface="Arial Narrow"/>
              </a:rPr>
              <a:t> </a:t>
            </a:r>
            <a:r>
              <a:rPr sz="1454" i="1" spc="12">
                <a:solidFill>
                  <a:srgbClr val="FFFFFF"/>
                </a:solidFill>
                <a:latin typeface="Arial Narrow"/>
                <a:cs typeface="Arial Narrow"/>
              </a:rPr>
              <a:t>called</a:t>
            </a:r>
            <a:r>
              <a:rPr sz="1454" i="1" spc="30">
                <a:solidFill>
                  <a:srgbClr val="FFFFFF"/>
                </a:solidFill>
                <a:latin typeface="Arial Narrow"/>
                <a:cs typeface="Arial Narrow"/>
              </a:rPr>
              <a:t> </a:t>
            </a:r>
            <a:r>
              <a:rPr sz="1454" i="1" spc="12">
                <a:solidFill>
                  <a:srgbClr val="FFFFFF"/>
                </a:solidFill>
                <a:latin typeface="Arial Narrow"/>
                <a:cs typeface="Arial Narrow"/>
              </a:rPr>
              <a:t>for</a:t>
            </a:r>
            <a:r>
              <a:rPr sz="1454" i="1" spc="19">
                <a:solidFill>
                  <a:srgbClr val="FFFFFF"/>
                </a:solidFill>
                <a:latin typeface="Arial Narrow"/>
                <a:cs typeface="Arial Narrow"/>
              </a:rPr>
              <a:t> </a:t>
            </a:r>
            <a:r>
              <a:rPr sz="1454" i="1" spc="6">
                <a:solidFill>
                  <a:srgbClr val="FFFFFF"/>
                </a:solidFill>
                <a:latin typeface="Arial Narrow"/>
                <a:cs typeface="Arial Narrow"/>
              </a:rPr>
              <a:t>help.</a:t>
            </a:r>
            <a:r>
              <a:rPr sz="1454" i="1" spc="-67">
                <a:solidFill>
                  <a:srgbClr val="FFFFFF"/>
                </a:solidFill>
                <a:latin typeface="Arial Narrow"/>
                <a:cs typeface="Arial Narrow"/>
              </a:rPr>
              <a:t> </a:t>
            </a:r>
            <a:r>
              <a:rPr sz="1454" i="1" spc="19">
                <a:solidFill>
                  <a:srgbClr val="FFFFFF"/>
                </a:solidFill>
                <a:latin typeface="Arial Narrow"/>
                <a:cs typeface="Arial Narrow"/>
              </a:rPr>
              <a:t>A</a:t>
            </a:r>
            <a:r>
              <a:rPr sz="1454" i="1" spc="-61">
                <a:solidFill>
                  <a:srgbClr val="FFFFFF"/>
                </a:solidFill>
                <a:latin typeface="Arial Narrow"/>
                <a:cs typeface="Arial Narrow"/>
              </a:rPr>
              <a:t> </a:t>
            </a:r>
            <a:r>
              <a:rPr sz="1454" i="1" spc="12">
                <a:solidFill>
                  <a:srgbClr val="FFFFFF"/>
                </a:solidFill>
                <a:latin typeface="Arial Narrow"/>
                <a:cs typeface="Arial Narrow"/>
              </a:rPr>
              <a:t>passerby</a:t>
            </a:r>
            <a:r>
              <a:rPr sz="1454" i="1" spc="42">
                <a:solidFill>
                  <a:srgbClr val="FFFFFF"/>
                </a:solidFill>
                <a:latin typeface="Arial Narrow"/>
                <a:cs typeface="Arial Narrow"/>
              </a:rPr>
              <a:t> </a:t>
            </a:r>
            <a:r>
              <a:rPr sz="1454" i="1" spc="12">
                <a:solidFill>
                  <a:srgbClr val="FFFFFF"/>
                </a:solidFill>
                <a:latin typeface="Arial Narrow"/>
                <a:cs typeface="Arial Narrow"/>
              </a:rPr>
              <a:t>heard</a:t>
            </a:r>
            <a:r>
              <a:rPr sz="1454" i="1" spc="24">
                <a:solidFill>
                  <a:srgbClr val="FFFFFF"/>
                </a:solidFill>
                <a:latin typeface="Arial Narrow"/>
                <a:cs typeface="Arial Narrow"/>
              </a:rPr>
              <a:t> </a:t>
            </a:r>
            <a:r>
              <a:rPr sz="1454" i="1" spc="6">
                <a:solidFill>
                  <a:srgbClr val="FFFFFF"/>
                </a:solidFill>
                <a:latin typeface="Arial Narrow"/>
                <a:cs typeface="Arial Narrow"/>
              </a:rPr>
              <a:t>his</a:t>
            </a:r>
            <a:r>
              <a:rPr sz="1454" i="1" spc="19">
                <a:solidFill>
                  <a:srgbClr val="FFFFFF"/>
                </a:solidFill>
                <a:latin typeface="Arial Narrow"/>
                <a:cs typeface="Arial Narrow"/>
              </a:rPr>
              <a:t> </a:t>
            </a:r>
            <a:r>
              <a:rPr sz="1454" i="1" spc="6">
                <a:solidFill>
                  <a:srgbClr val="FFFFFF"/>
                </a:solidFill>
                <a:latin typeface="Arial Narrow"/>
                <a:cs typeface="Arial Narrow"/>
              </a:rPr>
              <a:t>cries </a:t>
            </a:r>
            <a:r>
              <a:rPr sz="1454" i="1" spc="12">
                <a:solidFill>
                  <a:srgbClr val="FFFFFF"/>
                </a:solidFill>
                <a:latin typeface="Arial Narrow"/>
                <a:cs typeface="Arial Narrow"/>
              </a:rPr>
              <a:t> for</a:t>
            </a:r>
            <a:r>
              <a:rPr sz="1454" i="1" spc="6">
                <a:solidFill>
                  <a:srgbClr val="FFFFFF"/>
                </a:solidFill>
                <a:latin typeface="Arial Narrow"/>
                <a:cs typeface="Arial Narrow"/>
              </a:rPr>
              <a:t> </a:t>
            </a:r>
            <a:r>
              <a:rPr sz="1454" i="1" spc="12">
                <a:solidFill>
                  <a:srgbClr val="FFFFFF"/>
                </a:solidFill>
                <a:latin typeface="Arial Narrow"/>
                <a:cs typeface="Arial Narrow"/>
              </a:rPr>
              <a:t>help </a:t>
            </a:r>
            <a:r>
              <a:rPr sz="1454" i="1" spc="19">
                <a:solidFill>
                  <a:srgbClr val="FFFFFF"/>
                </a:solidFill>
                <a:latin typeface="Arial Narrow"/>
                <a:cs typeface="Arial Narrow"/>
              </a:rPr>
              <a:t>and</a:t>
            </a:r>
            <a:r>
              <a:rPr sz="1454" i="1" spc="12">
                <a:solidFill>
                  <a:srgbClr val="FFFFFF"/>
                </a:solidFill>
                <a:latin typeface="Arial Narrow"/>
                <a:cs typeface="Arial Narrow"/>
              </a:rPr>
              <a:t> </a:t>
            </a:r>
            <a:r>
              <a:rPr sz="1454" i="1" spc="19">
                <a:solidFill>
                  <a:srgbClr val="FFFFFF"/>
                </a:solidFill>
                <a:latin typeface="Arial Narrow"/>
                <a:cs typeface="Arial Narrow"/>
              </a:rPr>
              <a:t>went</a:t>
            </a:r>
            <a:r>
              <a:rPr sz="1454" i="1" spc="12">
                <a:solidFill>
                  <a:srgbClr val="FFFFFF"/>
                </a:solidFill>
                <a:latin typeface="Arial Narrow"/>
                <a:cs typeface="Arial Narrow"/>
              </a:rPr>
              <a:t> into the excavation</a:t>
            </a:r>
            <a:r>
              <a:rPr sz="1454" i="1" spc="30">
                <a:solidFill>
                  <a:srgbClr val="FFFFFF"/>
                </a:solidFill>
                <a:latin typeface="Arial Narrow"/>
                <a:cs typeface="Arial Narrow"/>
              </a:rPr>
              <a:t> </a:t>
            </a:r>
            <a:r>
              <a:rPr sz="1454" i="1" spc="12">
                <a:solidFill>
                  <a:srgbClr val="FFFFFF"/>
                </a:solidFill>
                <a:latin typeface="Arial Narrow"/>
                <a:cs typeface="Arial Narrow"/>
              </a:rPr>
              <a:t>to </a:t>
            </a:r>
            <a:r>
              <a:rPr sz="1454" i="1" spc="19">
                <a:solidFill>
                  <a:srgbClr val="FFFFFF"/>
                </a:solidFill>
                <a:latin typeface="Arial Narrow"/>
                <a:cs typeface="Arial Narrow"/>
              </a:rPr>
              <a:t>rescue</a:t>
            </a:r>
            <a:r>
              <a:rPr sz="1454" i="1" spc="30">
                <a:solidFill>
                  <a:srgbClr val="FFFFFF"/>
                </a:solidFill>
                <a:latin typeface="Arial Narrow"/>
                <a:cs typeface="Arial Narrow"/>
              </a:rPr>
              <a:t> </a:t>
            </a:r>
            <a:r>
              <a:rPr sz="1454" i="1" spc="12">
                <a:solidFill>
                  <a:srgbClr val="FFFFFF"/>
                </a:solidFill>
                <a:latin typeface="Arial Narrow"/>
                <a:cs typeface="Arial Narrow"/>
              </a:rPr>
              <a:t>him. Unfortunately the soil in the excavation</a:t>
            </a:r>
            <a:r>
              <a:rPr sz="1454" i="1" spc="30">
                <a:solidFill>
                  <a:srgbClr val="FFFFFF"/>
                </a:solidFill>
                <a:latin typeface="Arial Narrow"/>
                <a:cs typeface="Arial Narrow"/>
              </a:rPr>
              <a:t> </a:t>
            </a:r>
            <a:r>
              <a:rPr sz="1454" i="1" spc="19">
                <a:solidFill>
                  <a:srgbClr val="FFFFFF"/>
                </a:solidFill>
                <a:latin typeface="Arial Narrow"/>
                <a:cs typeface="Arial Narrow"/>
              </a:rPr>
              <a:t>was</a:t>
            </a:r>
            <a:r>
              <a:rPr sz="1454" i="1" spc="12">
                <a:solidFill>
                  <a:srgbClr val="FFFFFF"/>
                </a:solidFill>
                <a:latin typeface="Arial Narrow"/>
                <a:cs typeface="Arial Narrow"/>
              </a:rPr>
              <a:t> contaminated</a:t>
            </a:r>
            <a:r>
              <a:rPr sz="1454" i="1" spc="30">
                <a:solidFill>
                  <a:srgbClr val="FFFFFF"/>
                </a:solidFill>
                <a:latin typeface="Arial Narrow"/>
                <a:cs typeface="Arial Narrow"/>
              </a:rPr>
              <a:t> </a:t>
            </a:r>
            <a:r>
              <a:rPr sz="1454" i="1" spc="12">
                <a:solidFill>
                  <a:srgbClr val="FFFFFF"/>
                </a:solidFill>
                <a:latin typeface="Arial Narrow"/>
                <a:cs typeface="Arial Narrow"/>
              </a:rPr>
              <a:t>and as</a:t>
            </a:r>
            <a:r>
              <a:rPr sz="1454" i="1" spc="6">
                <a:solidFill>
                  <a:srgbClr val="FFFFFF"/>
                </a:solidFill>
                <a:latin typeface="Arial Narrow"/>
                <a:cs typeface="Arial Narrow"/>
              </a:rPr>
              <a:t> </a:t>
            </a:r>
            <a:r>
              <a:rPr sz="1454" i="1" spc="19">
                <a:solidFill>
                  <a:srgbClr val="FFFFFF"/>
                </a:solidFill>
                <a:latin typeface="Arial Narrow"/>
                <a:cs typeface="Arial Narrow"/>
              </a:rPr>
              <a:t>a</a:t>
            </a:r>
            <a:r>
              <a:rPr sz="1454" i="1" spc="12">
                <a:solidFill>
                  <a:srgbClr val="FFFFFF"/>
                </a:solidFill>
                <a:latin typeface="Arial Narrow"/>
                <a:cs typeface="Arial Narrow"/>
              </a:rPr>
              <a:t> </a:t>
            </a:r>
            <a:r>
              <a:rPr sz="1454" i="1" spc="6">
                <a:solidFill>
                  <a:srgbClr val="FFFFFF"/>
                </a:solidFill>
                <a:latin typeface="Arial Narrow"/>
                <a:cs typeface="Arial Narrow"/>
              </a:rPr>
              <a:t>result</a:t>
            </a:r>
            <a:r>
              <a:rPr sz="1454" i="1" spc="24">
                <a:solidFill>
                  <a:srgbClr val="FFFFFF"/>
                </a:solidFill>
                <a:latin typeface="Arial Narrow"/>
                <a:cs typeface="Arial Narrow"/>
              </a:rPr>
              <a:t> </a:t>
            </a:r>
            <a:r>
              <a:rPr sz="1454" i="1" spc="12">
                <a:solidFill>
                  <a:srgbClr val="FFFFFF"/>
                </a:solidFill>
                <a:latin typeface="Arial Narrow"/>
                <a:cs typeface="Arial Narrow"/>
              </a:rPr>
              <a:t>the </a:t>
            </a:r>
            <a:r>
              <a:rPr sz="1454" i="1" spc="19">
                <a:solidFill>
                  <a:srgbClr val="FFFFFF"/>
                </a:solidFill>
                <a:latin typeface="Arial Narrow"/>
                <a:cs typeface="Arial Narrow"/>
              </a:rPr>
              <a:t>two</a:t>
            </a:r>
            <a:r>
              <a:rPr sz="1454" i="1" spc="12">
                <a:solidFill>
                  <a:srgbClr val="FFFFFF"/>
                </a:solidFill>
                <a:latin typeface="Arial Narrow"/>
                <a:cs typeface="Arial Narrow"/>
              </a:rPr>
              <a:t> </a:t>
            </a:r>
            <a:r>
              <a:rPr sz="1454" i="1" spc="19">
                <a:solidFill>
                  <a:srgbClr val="FFFFFF"/>
                </a:solidFill>
                <a:latin typeface="Arial Narrow"/>
                <a:cs typeface="Arial Narrow"/>
              </a:rPr>
              <a:t>were</a:t>
            </a:r>
            <a:r>
              <a:rPr sz="1454" i="1" spc="12">
                <a:solidFill>
                  <a:srgbClr val="FFFFFF"/>
                </a:solidFill>
                <a:latin typeface="Arial Narrow"/>
                <a:cs typeface="Arial Narrow"/>
              </a:rPr>
              <a:t> </a:t>
            </a:r>
            <a:r>
              <a:rPr sz="1454" i="1" spc="19">
                <a:solidFill>
                  <a:srgbClr val="FFFFFF"/>
                </a:solidFill>
                <a:latin typeface="Arial Narrow"/>
                <a:cs typeface="Arial Narrow"/>
              </a:rPr>
              <a:t>overcome</a:t>
            </a:r>
            <a:r>
              <a:rPr sz="1454" i="1" spc="36">
                <a:solidFill>
                  <a:srgbClr val="FFFFFF"/>
                </a:solidFill>
                <a:latin typeface="Arial Narrow"/>
                <a:cs typeface="Arial Narrow"/>
              </a:rPr>
              <a:t> </a:t>
            </a:r>
            <a:r>
              <a:rPr sz="1454" i="1" spc="19">
                <a:solidFill>
                  <a:srgbClr val="FFFFFF"/>
                </a:solidFill>
                <a:latin typeface="Arial Narrow"/>
                <a:cs typeface="Arial Narrow"/>
              </a:rPr>
              <a:t>by</a:t>
            </a:r>
            <a:r>
              <a:rPr sz="1454" i="1" spc="12">
                <a:solidFill>
                  <a:srgbClr val="FFFFFF"/>
                </a:solidFill>
                <a:latin typeface="Arial Narrow"/>
                <a:cs typeface="Arial Narrow"/>
              </a:rPr>
              <a:t> the </a:t>
            </a:r>
            <a:r>
              <a:rPr sz="1454" i="1" spc="19">
                <a:solidFill>
                  <a:srgbClr val="FFFFFF"/>
                </a:solidFill>
                <a:latin typeface="Arial Narrow"/>
                <a:cs typeface="Arial Narrow"/>
              </a:rPr>
              <a:t> </a:t>
            </a:r>
            <a:r>
              <a:rPr sz="1454" i="1" spc="12">
                <a:solidFill>
                  <a:srgbClr val="FFFFFF"/>
                </a:solidFill>
                <a:latin typeface="Arial Narrow"/>
                <a:cs typeface="Arial Narrow"/>
              </a:rPr>
              <a:t>vapors and</a:t>
            </a:r>
            <a:r>
              <a:rPr sz="1454" i="1" spc="19">
                <a:solidFill>
                  <a:srgbClr val="FFFFFF"/>
                </a:solidFill>
                <a:latin typeface="Arial Narrow"/>
                <a:cs typeface="Arial Narrow"/>
              </a:rPr>
              <a:t> were </a:t>
            </a:r>
            <a:r>
              <a:rPr sz="1454" i="1" spc="12">
                <a:solidFill>
                  <a:srgbClr val="FFFFFF"/>
                </a:solidFill>
                <a:latin typeface="Arial Narrow"/>
                <a:cs typeface="Arial Narrow"/>
              </a:rPr>
              <a:t>both</a:t>
            </a:r>
            <a:r>
              <a:rPr sz="1454" i="1" spc="19">
                <a:solidFill>
                  <a:srgbClr val="FFFFFF"/>
                </a:solidFill>
                <a:latin typeface="Arial Narrow"/>
                <a:cs typeface="Arial Narrow"/>
              </a:rPr>
              <a:t> </a:t>
            </a:r>
            <a:r>
              <a:rPr sz="1454" i="1" spc="6">
                <a:solidFill>
                  <a:srgbClr val="FFFFFF"/>
                </a:solidFill>
                <a:latin typeface="Arial Narrow"/>
                <a:cs typeface="Arial Narrow"/>
              </a:rPr>
              <a:t>asphyxiated</a:t>
            </a:r>
            <a:r>
              <a:rPr sz="1454" b="1" spc="6">
                <a:solidFill>
                  <a:srgbClr val="FFFFFF"/>
                </a:solidFill>
                <a:latin typeface="Arial Narrow"/>
                <a:cs typeface="Arial Narrow"/>
              </a:rPr>
              <a:t>.</a:t>
            </a:r>
            <a:endParaRPr sz="1454">
              <a:latin typeface="Arial Narrow"/>
              <a:cs typeface="Arial Narrow"/>
            </a:endParaRPr>
          </a:p>
        </p:txBody>
      </p:sp>
      <p:pic>
        <p:nvPicPr>
          <p:cNvPr id="5" name="object 5"/>
          <p:cNvPicPr/>
          <p:nvPr/>
        </p:nvPicPr>
        <p:blipFill>
          <a:blip r:embed="rId3" cstate="screen">
            <a:extLst>
              <a:ext uri="{28A0092B-C50C-407E-A947-70E740481C1C}">
                <a14:useLocalDpi xmlns:a14="http://schemas.microsoft.com/office/drawing/2010/main"/>
              </a:ext>
            </a:extLst>
          </a:blip>
          <a:stretch>
            <a:fillRect/>
          </a:stretch>
        </p:blipFill>
        <p:spPr>
          <a:xfrm>
            <a:off x="478443" y="1143923"/>
            <a:ext cx="4801985" cy="3295534"/>
          </a:xfrm>
          <a:prstGeom prst="rect">
            <a:avLst/>
          </a:prstGeom>
        </p:spPr>
      </p:pic>
      <p:sp>
        <p:nvSpPr>
          <p:cNvPr id="7" name="TextBox 6">
            <a:extLst>
              <a:ext uri="{FF2B5EF4-FFF2-40B4-BE49-F238E27FC236}">
                <a16:creationId xmlns:a16="http://schemas.microsoft.com/office/drawing/2014/main" id="{72145201-574D-58EF-D560-8BCB7A5B7AFC}"/>
              </a:ext>
            </a:extLst>
          </p:cNvPr>
          <p:cNvSpPr txBox="1"/>
          <p:nvPr/>
        </p:nvSpPr>
        <p:spPr>
          <a:xfrm>
            <a:off x="2598310" y="6164164"/>
            <a:ext cx="7127149" cy="461665"/>
          </a:xfrm>
          <a:prstGeom prst="rect">
            <a:avLst/>
          </a:prstGeom>
          <a:noFill/>
        </p:spPr>
        <p:txBody>
          <a:bodyPr wrap="square" rtlCol="0">
            <a:spAutoFit/>
          </a:bodyPr>
          <a:lstStyle/>
          <a:p>
            <a:pPr algn="ctr"/>
            <a:r>
              <a:rPr lang="en-US" sz="2400" b="1">
                <a:latin typeface="Aptos" panose="020B0004020202020204" pitchFamily="34" charset="0"/>
              </a:rPr>
              <a:t>Excavation and Trenching Training</a:t>
            </a:r>
          </a:p>
        </p:txBody>
      </p:sp>
      <p:pic>
        <p:nvPicPr>
          <p:cNvPr id="8" name="Picture 7">
            <a:extLst>
              <a:ext uri="{FF2B5EF4-FFF2-40B4-BE49-F238E27FC236}">
                <a16:creationId xmlns:a16="http://schemas.microsoft.com/office/drawing/2014/main" id="{6E6E3B27-AA60-7AA3-0B5A-18C13A64AD6E}"/>
              </a:ext>
            </a:extLst>
          </p:cNvPr>
          <p:cNvPicPr>
            <a:picLocks noChangeAspect="1" noChangeArrowheads="1"/>
          </p:cNvPicPr>
          <p:nvPr/>
        </p:nvPicPr>
        <p:blipFill>
          <a:blip r:embed="rId4"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5690658"/>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screen">
            <a:extLst>
              <a:ext uri="{28A0092B-C50C-407E-A947-70E740481C1C}">
                <a14:useLocalDpi xmlns:a14="http://schemas.microsoft.com/office/drawing/2010/main"/>
              </a:ext>
            </a:extLst>
          </a:blip>
          <a:stretch>
            <a:fillRect/>
          </a:stretch>
        </p:blipFill>
        <p:spPr>
          <a:xfrm>
            <a:off x="2629593" y="362529"/>
            <a:ext cx="6993775" cy="645620"/>
          </a:xfrm>
          <a:prstGeom prst="rect">
            <a:avLst/>
          </a:prstGeom>
        </p:spPr>
      </p:pic>
      <p:sp>
        <p:nvSpPr>
          <p:cNvPr id="3" name="object 3"/>
          <p:cNvSpPr txBox="1"/>
          <p:nvPr/>
        </p:nvSpPr>
        <p:spPr>
          <a:xfrm>
            <a:off x="7470447" y="1277471"/>
            <a:ext cx="4273318" cy="3031042"/>
          </a:xfrm>
          <a:prstGeom prst="rect">
            <a:avLst/>
          </a:prstGeom>
        </p:spPr>
        <p:txBody>
          <a:bodyPr vert="horz" wrap="square" lIns="0" tIns="14624" rIns="0" bIns="0" rtlCol="0">
            <a:spAutoFit/>
          </a:bodyPr>
          <a:lstStyle/>
          <a:p>
            <a:pPr marL="249388" marR="6157" indent="-234763">
              <a:lnSpc>
                <a:spcPct val="102400"/>
              </a:lnSpc>
              <a:spcBef>
                <a:spcPts val="116"/>
              </a:spcBef>
              <a:buFont typeface="Arial"/>
              <a:buChar char="•"/>
              <a:tabLst>
                <a:tab pos="249388" algn="l"/>
                <a:tab pos="250158" algn="l"/>
              </a:tabLst>
            </a:pPr>
            <a:r>
              <a:rPr sz="1758" b="1" spc="19">
                <a:latin typeface="Arial Narrow"/>
                <a:cs typeface="Arial Narrow"/>
              </a:rPr>
              <a:t>Excavation forms </a:t>
            </a:r>
            <a:r>
              <a:rPr sz="1758" b="1" spc="12">
                <a:latin typeface="Arial Narrow"/>
                <a:cs typeface="Arial Narrow"/>
              </a:rPr>
              <a:t>will </a:t>
            </a:r>
            <a:r>
              <a:rPr sz="1758" b="1" spc="19">
                <a:latin typeface="Arial Narrow"/>
                <a:cs typeface="Arial Narrow"/>
              </a:rPr>
              <a:t>be kept </a:t>
            </a:r>
            <a:r>
              <a:rPr sz="1758" b="1" spc="12">
                <a:latin typeface="Arial Narrow"/>
                <a:cs typeface="Arial Narrow"/>
              </a:rPr>
              <a:t>at </a:t>
            </a:r>
            <a:r>
              <a:rPr sz="1758" b="1" spc="19">
                <a:latin typeface="Arial Narrow"/>
                <a:cs typeface="Arial Narrow"/>
              </a:rPr>
              <a:t>the </a:t>
            </a:r>
            <a:r>
              <a:rPr sz="1758" b="1" spc="24">
                <a:latin typeface="Arial Narrow"/>
                <a:cs typeface="Arial Narrow"/>
              </a:rPr>
              <a:t> </a:t>
            </a:r>
            <a:r>
              <a:rPr sz="1758" b="1" spc="12">
                <a:latin typeface="Arial Narrow"/>
                <a:cs typeface="Arial Narrow"/>
              </a:rPr>
              <a:t>open excavation for other workers </a:t>
            </a:r>
            <a:r>
              <a:rPr sz="1758" b="1" spc="19">
                <a:latin typeface="Arial Narrow"/>
                <a:cs typeface="Arial Narrow"/>
              </a:rPr>
              <a:t> </a:t>
            </a:r>
            <a:r>
              <a:rPr sz="1758" b="1" spc="12">
                <a:latin typeface="Arial Narrow"/>
                <a:cs typeface="Arial Narrow"/>
              </a:rPr>
              <a:t>requiring ditch entry to </a:t>
            </a:r>
            <a:r>
              <a:rPr sz="1758" b="1" spc="19">
                <a:latin typeface="Arial Narrow"/>
                <a:cs typeface="Arial Narrow"/>
              </a:rPr>
              <a:t>be </a:t>
            </a:r>
            <a:r>
              <a:rPr sz="1758" b="1" spc="12">
                <a:latin typeface="Arial Narrow"/>
                <a:cs typeface="Arial Narrow"/>
              </a:rPr>
              <a:t>aware </a:t>
            </a:r>
            <a:r>
              <a:rPr sz="1758" b="1" spc="6">
                <a:latin typeface="Arial Narrow"/>
                <a:cs typeface="Arial Narrow"/>
              </a:rPr>
              <a:t>of </a:t>
            </a:r>
            <a:r>
              <a:rPr sz="1758" b="1" spc="12">
                <a:latin typeface="Arial Narrow"/>
                <a:cs typeface="Arial Narrow"/>
              </a:rPr>
              <a:t> ditch</a:t>
            </a:r>
            <a:r>
              <a:rPr sz="1758" b="1" spc="-6">
                <a:latin typeface="Arial Narrow"/>
                <a:cs typeface="Arial Narrow"/>
              </a:rPr>
              <a:t> </a:t>
            </a:r>
            <a:r>
              <a:rPr sz="1758" b="1" spc="19">
                <a:latin typeface="Arial Narrow"/>
                <a:cs typeface="Arial Narrow"/>
              </a:rPr>
              <a:t>conditions</a:t>
            </a:r>
            <a:r>
              <a:rPr sz="1758" b="1">
                <a:latin typeface="Arial Narrow"/>
                <a:cs typeface="Arial Narrow"/>
              </a:rPr>
              <a:t> </a:t>
            </a:r>
            <a:r>
              <a:rPr sz="1758" b="1" spc="19">
                <a:latin typeface="Arial Narrow"/>
                <a:cs typeface="Arial Narrow"/>
              </a:rPr>
              <a:t>and</a:t>
            </a:r>
            <a:r>
              <a:rPr sz="1758" b="1" spc="6">
                <a:latin typeface="Arial Narrow"/>
                <a:cs typeface="Arial Narrow"/>
              </a:rPr>
              <a:t> if</a:t>
            </a:r>
            <a:r>
              <a:rPr sz="1758" b="1">
                <a:latin typeface="Arial Narrow"/>
                <a:cs typeface="Arial Narrow"/>
              </a:rPr>
              <a:t> </a:t>
            </a:r>
            <a:r>
              <a:rPr sz="1758" b="1" spc="6">
                <a:latin typeface="Arial Narrow"/>
                <a:cs typeface="Arial Narrow"/>
              </a:rPr>
              <a:t>it</a:t>
            </a:r>
            <a:r>
              <a:rPr sz="1758" b="1">
                <a:latin typeface="Arial Narrow"/>
                <a:cs typeface="Arial Narrow"/>
              </a:rPr>
              <a:t> </a:t>
            </a:r>
            <a:r>
              <a:rPr sz="1758" b="1" spc="12">
                <a:latin typeface="Arial Narrow"/>
                <a:cs typeface="Arial Narrow"/>
              </a:rPr>
              <a:t>is</a:t>
            </a:r>
            <a:r>
              <a:rPr sz="1758" b="1" spc="6">
                <a:latin typeface="Arial Narrow"/>
                <a:cs typeface="Arial Narrow"/>
              </a:rPr>
              <a:t> </a:t>
            </a:r>
            <a:r>
              <a:rPr sz="1758" b="1" spc="19">
                <a:latin typeface="Arial Narrow"/>
                <a:cs typeface="Arial Narrow"/>
              </a:rPr>
              <a:t>safe</a:t>
            </a:r>
            <a:r>
              <a:rPr sz="1758" b="1" spc="12">
                <a:latin typeface="Arial Narrow"/>
                <a:cs typeface="Arial Narrow"/>
              </a:rPr>
              <a:t> to</a:t>
            </a:r>
            <a:r>
              <a:rPr sz="1758" b="1">
                <a:latin typeface="Arial Narrow"/>
                <a:cs typeface="Arial Narrow"/>
              </a:rPr>
              <a:t> </a:t>
            </a:r>
            <a:r>
              <a:rPr sz="1758" b="1" spc="19">
                <a:latin typeface="Arial Narrow"/>
                <a:cs typeface="Arial Narrow"/>
              </a:rPr>
              <a:t>do </a:t>
            </a:r>
            <a:r>
              <a:rPr sz="1758" b="1" spc="-382">
                <a:latin typeface="Arial Narrow"/>
                <a:cs typeface="Arial Narrow"/>
              </a:rPr>
              <a:t> </a:t>
            </a:r>
            <a:r>
              <a:rPr sz="1758" b="1" spc="12">
                <a:latin typeface="Arial Narrow"/>
                <a:cs typeface="Arial Narrow"/>
              </a:rPr>
              <a:t>so.</a:t>
            </a:r>
            <a:endParaRPr sz="1879">
              <a:latin typeface="Arial Narrow"/>
              <a:cs typeface="Arial Narrow"/>
            </a:endParaRPr>
          </a:p>
          <a:p>
            <a:pPr marL="249388" marR="13085" indent="-234763">
              <a:lnSpc>
                <a:spcPct val="102400"/>
              </a:lnSpc>
              <a:buFont typeface="Arial"/>
              <a:buChar char="•"/>
              <a:tabLst>
                <a:tab pos="249388" algn="l"/>
                <a:tab pos="250158" algn="l"/>
              </a:tabLst>
            </a:pPr>
            <a:r>
              <a:rPr sz="1758" b="1" spc="19">
                <a:latin typeface="Arial Narrow"/>
                <a:cs typeface="Arial Narrow"/>
              </a:rPr>
              <a:t>Ditch </a:t>
            </a:r>
            <a:r>
              <a:rPr sz="1758" b="1" spc="12">
                <a:latin typeface="Arial Narrow"/>
                <a:cs typeface="Arial Narrow"/>
              </a:rPr>
              <a:t>conditions </a:t>
            </a:r>
            <a:r>
              <a:rPr sz="1758" b="1" spc="6">
                <a:latin typeface="Arial Narrow"/>
                <a:cs typeface="Arial Narrow"/>
              </a:rPr>
              <a:t>will </a:t>
            </a:r>
            <a:r>
              <a:rPr sz="1758" b="1" spc="19">
                <a:latin typeface="Arial Narrow"/>
                <a:cs typeface="Arial Narrow"/>
              </a:rPr>
              <a:t>be </a:t>
            </a:r>
            <a:r>
              <a:rPr sz="1758" b="1" spc="12">
                <a:latin typeface="Arial Narrow"/>
                <a:cs typeface="Arial Narrow"/>
              </a:rPr>
              <a:t>checked and </a:t>
            </a:r>
            <a:r>
              <a:rPr sz="1758" b="1" spc="-388">
                <a:latin typeface="Arial Narrow"/>
                <a:cs typeface="Arial Narrow"/>
              </a:rPr>
              <a:t> </a:t>
            </a:r>
            <a:r>
              <a:rPr sz="1758" b="1" spc="12">
                <a:latin typeface="Arial Narrow"/>
                <a:cs typeface="Arial Narrow"/>
              </a:rPr>
              <a:t>signed of </a:t>
            </a:r>
            <a:r>
              <a:rPr sz="1758" b="1" spc="6">
                <a:latin typeface="Arial Narrow"/>
                <a:cs typeface="Arial Narrow"/>
              </a:rPr>
              <a:t>periodically </a:t>
            </a:r>
            <a:r>
              <a:rPr sz="1758" b="1" spc="12">
                <a:latin typeface="Arial Narrow"/>
                <a:cs typeface="Arial Narrow"/>
              </a:rPr>
              <a:t>or upon </a:t>
            </a:r>
            <a:r>
              <a:rPr sz="1758" b="1" spc="19">
                <a:latin typeface="Arial Narrow"/>
                <a:cs typeface="Arial Narrow"/>
              </a:rPr>
              <a:t> requirement</a:t>
            </a:r>
            <a:r>
              <a:rPr sz="1758" b="1" spc="-6">
                <a:latin typeface="Arial Narrow"/>
                <a:cs typeface="Arial Narrow"/>
              </a:rPr>
              <a:t> </a:t>
            </a:r>
            <a:r>
              <a:rPr sz="1758" b="1" spc="12">
                <a:latin typeface="Arial Narrow"/>
                <a:cs typeface="Arial Narrow"/>
              </a:rPr>
              <a:t>to</a:t>
            </a:r>
            <a:r>
              <a:rPr sz="1758" b="1">
                <a:latin typeface="Arial Narrow"/>
                <a:cs typeface="Arial Narrow"/>
              </a:rPr>
              <a:t> </a:t>
            </a:r>
            <a:r>
              <a:rPr sz="1758" b="1" spc="19">
                <a:latin typeface="Arial Narrow"/>
                <a:cs typeface="Arial Narrow"/>
              </a:rPr>
              <a:t>so</a:t>
            </a:r>
            <a:r>
              <a:rPr sz="1758" b="1">
                <a:latin typeface="Arial Narrow"/>
                <a:cs typeface="Arial Narrow"/>
              </a:rPr>
              <a:t> </a:t>
            </a:r>
            <a:r>
              <a:rPr sz="1758" b="1" spc="12">
                <a:latin typeface="Arial Narrow"/>
                <a:cs typeface="Arial Narrow"/>
              </a:rPr>
              <a:t>to</a:t>
            </a:r>
            <a:r>
              <a:rPr sz="1758" b="1">
                <a:latin typeface="Arial Narrow"/>
                <a:cs typeface="Arial Narrow"/>
              </a:rPr>
              <a:t> </a:t>
            </a:r>
            <a:r>
              <a:rPr sz="1758" b="1" spc="6">
                <a:latin typeface="Arial Narrow"/>
                <a:cs typeface="Arial Narrow"/>
              </a:rPr>
              <a:t>verify</a:t>
            </a:r>
            <a:r>
              <a:rPr sz="1758" b="1" spc="-6">
                <a:latin typeface="Arial Narrow"/>
                <a:cs typeface="Arial Narrow"/>
              </a:rPr>
              <a:t> </a:t>
            </a:r>
            <a:r>
              <a:rPr sz="1758" b="1" spc="12">
                <a:latin typeface="Arial Narrow"/>
                <a:cs typeface="Arial Narrow"/>
              </a:rPr>
              <a:t>safe</a:t>
            </a:r>
            <a:r>
              <a:rPr sz="1758" b="1">
                <a:latin typeface="Arial Narrow"/>
                <a:cs typeface="Arial Narrow"/>
              </a:rPr>
              <a:t> </a:t>
            </a:r>
            <a:r>
              <a:rPr sz="1758" b="1" spc="12">
                <a:latin typeface="Arial Narrow"/>
                <a:cs typeface="Arial Narrow"/>
              </a:rPr>
              <a:t>entry</a:t>
            </a:r>
            <a:endParaRPr lang="en-US" sz="1758" b="1" spc="12">
              <a:latin typeface="Arial Narrow"/>
              <a:cs typeface="Arial Narrow"/>
            </a:endParaRPr>
          </a:p>
          <a:p>
            <a:pPr marL="249388" marR="13085" indent="-234763">
              <a:lnSpc>
                <a:spcPct val="102400"/>
              </a:lnSpc>
              <a:buFont typeface="Arial"/>
              <a:buChar char="•"/>
              <a:tabLst>
                <a:tab pos="249388" algn="l"/>
                <a:tab pos="250158" algn="l"/>
              </a:tabLst>
            </a:pPr>
            <a:r>
              <a:rPr lang="en-US" sz="1758" b="1" spc="12">
                <a:latin typeface="Arial Narrow"/>
                <a:cs typeface="Arial Narrow"/>
              </a:rPr>
              <a:t>Some clients such as Enbridge require the contractor to use their GTM Safe Excavation Verification form and Daily Excavation Checklist.</a:t>
            </a:r>
            <a:endParaRPr sz="1758">
              <a:latin typeface="Arial Narrow"/>
              <a:cs typeface="Arial Narrow"/>
            </a:endParaRPr>
          </a:p>
        </p:txBody>
      </p:sp>
      <p:pic>
        <p:nvPicPr>
          <p:cNvPr id="13" name="Picture 12">
            <a:extLst>
              <a:ext uri="{FF2B5EF4-FFF2-40B4-BE49-F238E27FC236}">
                <a16:creationId xmlns:a16="http://schemas.microsoft.com/office/drawing/2014/main" id="{EB1D0F30-72EC-39A8-06D8-FD38ECE2217F}"/>
              </a:ext>
            </a:extLst>
          </p:cNvPr>
          <p:cNvPicPr>
            <a:picLocks noChangeAspect="1"/>
          </p:cNvPicPr>
          <p:nvPr/>
        </p:nvPicPr>
        <p:blipFill>
          <a:blip r:embed="rId3"/>
          <a:stretch>
            <a:fillRect/>
          </a:stretch>
        </p:blipFill>
        <p:spPr>
          <a:xfrm>
            <a:off x="313765" y="1141501"/>
            <a:ext cx="3496235" cy="4574999"/>
          </a:xfrm>
          <a:prstGeom prst="rect">
            <a:avLst/>
          </a:prstGeom>
        </p:spPr>
      </p:pic>
      <p:pic>
        <p:nvPicPr>
          <p:cNvPr id="15" name="Picture 14">
            <a:extLst>
              <a:ext uri="{FF2B5EF4-FFF2-40B4-BE49-F238E27FC236}">
                <a16:creationId xmlns:a16="http://schemas.microsoft.com/office/drawing/2014/main" id="{E5231E9F-2D8D-DFC5-D88F-F1A84C320397}"/>
              </a:ext>
            </a:extLst>
          </p:cNvPr>
          <p:cNvPicPr>
            <a:picLocks noChangeAspect="1"/>
          </p:cNvPicPr>
          <p:nvPr/>
        </p:nvPicPr>
        <p:blipFill>
          <a:blip r:embed="rId4"/>
          <a:stretch>
            <a:fillRect/>
          </a:stretch>
        </p:blipFill>
        <p:spPr>
          <a:xfrm>
            <a:off x="3829894" y="1161572"/>
            <a:ext cx="3484325" cy="4554927"/>
          </a:xfrm>
          <a:prstGeom prst="rect">
            <a:avLst/>
          </a:prstGeom>
        </p:spPr>
      </p:pic>
      <p:sp>
        <p:nvSpPr>
          <p:cNvPr id="4" name="TextBox 3">
            <a:extLst>
              <a:ext uri="{FF2B5EF4-FFF2-40B4-BE49-F238E27FC236}">
                <a16:creationId xmlns:a16="http://schemas.microsoft.com/office/drawing/2014/main" id="{82BECC97-3717-6838-7FC9-4E2383877585}"/>
              </a:ext>
            </a:extLst>
          </p:cNvPr>
          <p:cNvSpPr txBox="1"/>
          <p:nvPr/>
        </p:nvSpPr>
        <p:spPr>
          <a:xfrm>
            <a:off x="2331720" y="6100156"/>
            <a:ext cx="7127149" cy="461665"/>
          </a:xfrm>
          <a:prstGeom prst="rect">
            <a:avLst/>
          </a:prstGeom>
          <a:noFill/>
        </p:spPr>
        <p:txBody>
          <a:bodyPr wrap="square" rtlCol="0">
            <a:spAutoFit/>
          </a:bodyPr>
          <a:lstStyle/>
          <a:p>
            <a:pPr algn="ctr"/>
            <a:r>
              <a:rPr lang="en-US" sz="2400" b="1">
                <a:latin typeface="Aptos" panose="020B0004020202020204" pitchFamily="34" charset="0"/>
              </a:rPr>
              <a:t>Excavation and Trenching Training</a:t>
            </a:r>
          </a:p>
        </p:txBody>
      </p:sp>
      <p:pic>
        <p:nvPicPr>
          <p:cNvPr id="5" name="Picture 4">
            <a:extLst>
              <a:ext uri="{FF2B5EF4-FFF2-40B4-BE49-F238E27FC236}">
                <a16:creationId xmlns:a16="http://schemas.microsoft.com/office/drawing/2014/main" id="{C2F84574-AA7D-1784-EE42-85AE53DA4185}"/>
              </a:ext>
            </a:extLst>
          </p:cNvPr>
          <p:cNvPicPr>
            <a:picLocks noChangeAspect="1" noChangeArrowheads="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0374990"/>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screen">
            <a:extLst>
              <a:ext uri="{28A0092B-C50C-407E-A947-70E740481C1C}">
                <a14:useLocalDpi xmlns:a14="http://schemas.microsoft.com/office/drawing/2010/main"/>
              </a:ext>
            </a:extLst>
          </a:blip>
          <a:stretch>
            <a:fillRect/>
          </a:stretch>
        </p:blipFill>
        <p:spPr>
          <a:xfrm>
            <a:off x="4201623" y="347751"/>
            <a:ext cx="3597562" cy="645620"/>
          </a:xfrm>
          <a:prstGeom prst="rect">
            <a:avLst/>
          </a:prstGeom>
        </p:spPr>
      </p:pic>
      <p:pic>
        <p:nvPicPr>
          <p:cNvPr id="3" name="object 3"/>
          <p:cNvPicPr/>
          <p:nvPr/>
        </p:nvPicPr>
        <p:blipFill>
          <a:blip r:embed="rId3" cstate="screen">
            <a:extLst>
              <a:ext uri="{28A0092B-C50C-407E-A947-70E740481C1C}">
                <a14:useLocalDpi xmlns:a14="http://schemas.microsoft.com/office/drawing/2010/main"/>
              </a:ext>
            </a:extLst>
          </a:blip>
          <a:stretch>
            <a:fillRect/>
          </a:stretch>
        </p:blipFill>
        <p:spPr>
          <a:xfrm>
            <a:off x="8247529" y="1175137"/>
            <a:ext cx="3597563" cy="4507727"/>
          </a:xfrm>
          <a:prstGeom prst="rect">
            <a:avLst/>
          </a:prstGeom>
        </p:spPr>
      </p:pic>
      <p:pic>
        <p:nvPicPr>
          <p:cNvPr id="15" name="Picture 14">
            <a:extLst>
              <a:ext uri="{FF2B5EF4-FFF2-40B4-BE49-F238E27FC236}">
                <a16:creationId xmlns:a16="http://schemas.microsoft.com/office/drawing/2014/main" id="{5C57398C-364F-7229-26B4-B55E2479FA2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6908" y="1158517"/>
            <a:ext cx="2622176" cy="4480935"/>
          </a:xfrm>
          <a:prstGeom prst="rect">
            <a:avLst/>
          </a:prstGeom>
        </p:spPr>
      </p:pic>
      <p:sp>
        <p:nvSpPr>
          <p:cNvPr id="16" name="TextBox 15">
            <a:extLst>
              <a:ext uri="{FF2B5EF4-FFF2-40B4-BE49-F238E27FC236}">
                <a16:creationId xmlns:a16="http://schemas.microsoft.com/office/drawing/2014/main" id="{80DEA5A4-5843-8EAB-08B2-FA243878E427}"/>
              </a:ext>
            </a:extLst>
          </p:cNvPr>
          <p:cNvSpPr txBox="1"/>
          <p:nvPr/>
        </p:nvSpPr>
        <p:spPr>
          <a:xfrm>
            <a:off x="3406588" y="1815353"/>
            <a:ext cx="4168588" cy="1558504"/>
          </a:xfrm>
          <a:prstGeom prst="rect">
            <a:avLst/>
          </a:prstGeom>
          <a:noFill/>
        </p:spPr>
        <p:txBody>
          <a:bodyPr wrap="square" rtlCol="0">
            <a:spAutoFit/>
          </a:bodyPr>
          <a:lstStyle/>
          <a:p>
            <a:r>
              <a:rPr lang="en-US" sz="1588"/>
              <a:t>The OMH Ground Disturbance Checklist/Permit must be completed prior to any GD activities.</a:t>
            </a:r>
          </a:p>
          <a:p>
            <a:endParaRPr lang="en-US" sz="1588"/>
          </a:p>
          <a:p>
            <a:r>
              <a:rPr lang="en-US" sz="1588"/>
              <a:t>The Checklist/Permit must be reviewed and signed by all personnel involved in the GD activities.</a:t>
            </a:r>
          </a:p>
        </p:txBody>
      </p:sp>
      <p:sp>
        <p:nvSpPr>
          <p:cNvPr id="4" name="TextBox 3">
            <a:extLst>
              <a:ext uri="{FF2B5EF4-FFF2-40B4-BE49-F238E27FC236}">
                <a16:creationId xmlns:a16="http://schemas.microsoft.com/office/drawing/2014/main" id="{8AAA59EB-DB08-8369-3F54-F835CF14A2A0}"/>
              </a:ext>
            </a:extLst>
          </p:cNvPr>
          <p:cNvSpPr txBox="1"/>
          <p:nvPr/>
        </p:nvSpPr>
        <p:spPr>
          <a:xfrm>
            <a:off x="2436829" y="6043181"/>
            <a:ext cx="7127149" cy="461665"/>
          </a:xfrm>
          <a:prstGeom prst="rect">
            <a:avLst/>
          </a:prstGeom>
          <a:noFill/>
        </p:spPr>
        <p:txBody>
          <a:bodyPr wrap="square" rtlCol="0">
            <a:spAutoFit/>
          </a:bodyPr>
          <a:lstStyle/>
          <a:p>
            <a:pPr algn="ctr"/>
            <a:r>
              <a:rPr lang="en-US" sz="2400" b="1">
                <a:latin typeface="Aptos" panose="020B0004020202020204" pitchFamily="34" charset="0"/>
              </a:rPr>
              <a:t>Excavation and Trenching Training</a:t>
            </a:r>
          </a:p>
        </p:txBody>
      </p:sp>
      <p:pic>
        <p:nvPicPr>
          <p:cNvPr id="5" name="Picture 4">
            <a:extLst>
              <a:ext uri="{FF2B5EF4-FFF2-40B4-BE49-F238E27FC236}">
                <a16:creationId xmlns:a16="http://schemas.microsoft.com/office/drawing/2014/main" id="{0DAABC55-90C6-10EC-3F79-AC79A33F81D2}"/>
              </a:ext>
            </a:extLst>
          </p:cNvPr>
          <p:cNvPicPr>
            <a:picLocks noChangeAspect="1" noChangeArrowheads="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4291196"/>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screen">
            <a:extLst>
              <a:ext uri="{28A0092B-C50C-407E-A947-70E740481C1C}">
                <a14:useLocalDpi xmlns:a14="http://schemas.microsoft.com/office/drawing/2010/main"/>
              </a:ext>
            </a:extLst>
          </a:blip>
          <a:stretch>
            <a:fillRect/>
          </a:stretch>
        </p:blipFill>
        <p:spPr>
          <a:xfrm>
            <a:off x="1923935" y="473365"/>
            <a:ext cx="8348749" cy="645620"/>
          </a:xfrm>
          <a:prstGeom prst="rect">
            <a:avLst/>
          </a:prstGeom>
        </p:spPr>
      </p:pic>
      <p:grpSp>
        <p:nvGrpSpPr>
          <p:cNvPr id="3" name="object 3"/>
          <p:cNvGrpSpPr/>
          <p:nvPr/>
        </p:nvGrpSpPr>
        <p:grpSpPr>
          <a:xfrm>
            <a:off x="1003070" y="1253835"/>
            <a:ext cx="10205412" cy="4767503"/>
            <a:chOff x="827532" y="2091689"/>
            <a:chExt cx="8419465" cy="3933190"/>
          </a:xfrm>
        </p:grpSpPr>
        <p:pic>
          <p:nvPicPr>
            <p:cNvPr id="4" name="object 4"/>
            <p:cNvPicPr/>
            <p:nvPr/>
          </p:nvPicPr>
          <p:blipFill>
            <a:blip r:embed="rId3" cstate="screen">
              <a:extLst>
                <a:ext uri="{28A0092B-C50C-407E-A947-70E740481C1C}">
                  <a14:useLocalDpi xmlns:a14="http://schemas.microsoft.com/office/drawing/2010/main"/>
                </a:ext>
              </a:extLst>
            </a:blip>
            <a:stretch>
              <a:fillRect/>
            </a:stretch>
          </p:blipFill>
          <p:spPr>
            <a:xfrm>
              <a:off x="850392" y="2115311"/>
              <a:ext cx="8363711" cy="3876294"/>
            </a:xfrm>
            <a:prstGeom prst="rect">
              <a:avLst/>
            </a:prstGeom>
          </p:spPr>
        </p:pic>
        <p:sp>
          <p:nvSpPr>
            <p:cNvPr id="5" name="object 5"/>
            <p:cNvSpPr/>
            <p:nvPr/>
          </p:nvSpPr>
          <p:spPr>
            <a:xfrm>
              <a:off x="827532" y="2091689"/>
              <a:ext cx="8419465" cy="3933190"/>
            </a:xfrm>
            <a:custGeom>
              <a:avLst/>
              <a:gdLst/>
              <a:ahLst/>
              <a:cxnLst/>
              <a:rect l="l" t="t" r="r" b="b"/>
              <a:pathLst>
                <a:path w="8419465" h="3933190">
                  <a:moveTo>
                    <a:pt x="8419338" y="3932682"/>
                  </a:moveTo>
                  <a:lnTo>
                    <a:pt x="8419338" y="0"/>
                  </a:lnTo>
                  <a:lnTo>
                    <a:pt x="0" y="0"/>
                  </a:lnTo>
                  <a:lnTo>
                    <a:pt x="0" y="3932682"/>
                  </a:lnTo>
                  <a:lnTo>
                    <a:pt x="22860" y="3932682"/>
                  </a:lnTo>
                  <a:lnTo>
                    <a:pt x="22860" y="47244"/>
                  </a:lnTo>
                  <a:lnTo>
                    <a:pt x="46481" y="23622"/>
                  </a:lnTo>
                  <a:lnTo>
                    <a:pt x="46481" y="47244"/>
                  </a:lnTo>
                  <a:lnTo>
                    <a:pt x="8372856" y="47243"/>
                  </a:lnTo>
                  <a:lnTo>
                    <a:pt x="8372856" y="23621"/>
                  </a:lnTo>
                  <a:lnTo>
                    <a:pt x="8395716" y="47243"/>
                  </a:lnTo>
                  <a:lnTo>
                    <a:pt x="8395716" y="3932682"/>
                  </a:lnTo>
                  <a:lnTo>
                    <a:pt x="8419338" y="3932682"/>
                  </a:lnTo>
                  <a:close/>
                </a:path>
                <a:path w="8419465" h="3933190">
                  <a:moveTo>
                    <a:pt x="46481" y="47244"/>
                  </a:moveTo>
                  <a:lnTo>
                    <a:pt x="46481" y="23622"/>
                  </a:lnTo>
                  <a:lnTo>
                    <a:pt x="22860" y="47244"/>
                  </a:lnTo>
                  <a:lnTo>
                    <a:pt x="46481" y="47244"/>
                  </a:lnTo>
                  <a:close/>
                </a:path>
                <a:path w="8419465" h="3933190">
                  <a:moveTo>
                    <a:pt x="46481" y="3885438"/>
                  </a:moveTo>
                  <a:lnTo>
                    <a:pt x="46481" y="47244"/>
                  </a:lnTo>
                  <a:lnTo>
                    <a:pt x="22860" y="47244"/>
                  </a:lnTo>
                  <a:lnTo>
                    <a:pt x="22860" y="3885438"/>
                  </a:lnTo>
                  <a:lnTo>
                    <a:pt x="46481" y="3885438"/>
                  </a:lnTo>
                  <a:close/>
                </a:path>
                <a:path w="8419465" h="3933190">
                  <a:moveTo>
                    <a:pt x="8395716" y="3885438"/>
                  </a:moveTo>
                  <a:lnTo>
                    <a:pt x="22860" y="3885438"/>
                  </a:lnTo>
                  <a:lnTo>
                    <a:pt x="46481" y="3909060"/>
                  </a:lnTo>
                  <a:lnTo>
                    <a:pt x="46481" y="3932682"/>
                  </a:lnTo>
                  <a:lnTo>
                    <a:pt x="8372856" y="3932682"/>
                  </a:lnTo>
                  <a:lnTo>
                    <a:pt x="8372856" y="3909060"/>
                  </a:lnTo>
                  <a:lnTo>
                    <a:pt x="8395716" y="3885438"/>
                  </a:lnTo>
                  <a:close/>
                </a:path>
                <a:path w="8419465" h="3933190">
                  <a:moveTo>
                    <a:pt x="46481" y="3932682"/>
                  </a:moveTo>
                  <a:lnTo>
                    <a:pt x="46481" y="3909060"/>
                  </a:lnTo>
                  <a:lnTo>
                    <a:pt x="22860" y="3885438"/>
                  </a:lnTo>
                  <a:lnTo>
                    <a:pt x="22860" y="3932682"/>
                  </a:lnTo>
                  <a:lnTo>
                    <a:pt x="46481" y="3932682"/>
                  </a:lnTo>
                  <a:close/>
                </a:path>
                <a:path w="8419465" h="3933190">
                  <a:moveTo>
                    <a:pt x="8395716" y="47243"/>
                  </a:moveTo>
                  <a:lnTo>
                    <a:pt x="8372856" y="23621"/>
                  </a:lnTo>
                  <a:lnTo>
                    <a:pt x="8372856" y="47243"/>
                  </a:lnTo>
                  <a:lnTo>
                    <a:pt x="8395716" y="47243"/>
                  </a:lnTo>
                  <a:close/>
                </a:path>
                <a:path w="8419465" h="3933190">
                  <a:moveTo>
                    <a:pt x="8395716" y="3885438"/>
                  </a:moveTo>
                  <a:lnTo>
                    <a:pt x="8395716" y="47243"/>
                  </a:lnTo>
                  <a:lnTo>
                    <a:pt x="8372856" y="47243"/>
                  </a:lnTo>
                  <a:lnTo>
                    <a:pt x="8372856" y="3885438"/>
                  </a:lnTo>
                  <a:lnTo>
                    <a:pt x="8395716" y="3885438"/>
                  </a:lnTo>
                  <a:close/>
                </a:path>
                <a:path w="8419465" h="3933190">
                  <a:moveTo>
                    <a:pt x="8395716" y="3932682"/>
                  </a:moveTo>
                  <a:lnTo>
                    <a:pt x="8395716" y="3885438"/>
                  </a:lnTo>
                  <a:lnTo>
                    <a:pt x="8372856" y="3909060"/>
                  </a:lnTo>
                  <a:lnTo>
                    <a:pt x="8372856" y="3932682"/>
                  </a:lnTo>
                  <a:lnTo>
                    <a:pt x="8395716" y="3932682"/>
                  </a:lnTo>
                  <a:close/>
                </a:path>
              </a:pathLst>
            </a:custGeom>
            <a:solidFill>
              <a:srgbClr val="000000"/>
            </a:solidFill>
          </p:spPr>
          <p:txBody>
            <a:bodyPr wrap="square" lIns="0" tIns="0" rIns="0" bIns="0" rtlCol="0"/>
            <a:lstStyle/>
            <a:p>
              <a:endParaRPr sz="2182"/>
            </a:p>
          </p:txBody>
        </p:sp>
        <p:sp>
          <p:nvSpPr>
            <p:cNvPr id="6" name="object 6"/>
            <p:cNvSpPr/>
            <p:nvPr/>
          </p:nvSpPr>
          <p:spPr>
            <a:xfrm>
              <a:off x="2405634" y="2235707"/>
              <a:ext cx="5125720" cy="3032125"/>
            </a:xfrm>
            <a:custGeom>
              <a:avLst/>
              <a:gdLst/>
              <a:ahLst/>
              <a:cxnLst/>
              <a:rect l="l" t="t" r="r" b="b"/>
              <a:pathLst>
                <a:path w="5125720" h="3032125">
                  <a:moveTo>
                    <a:pt x="3377184" y="2036826"/>
                  </a:moveTo>
                  <a:lnTo>
                    <a:pt x="1628394" y="2036826"/>
                  </a:lnTo>
                  <a:lnTo>
                    <a:pt x="1628394" y="3031998"/>
                  </a:lnTo>
                  <a:lnTo>
                    <a:pt x="1633728" y="3031998"/>
                  </a:lnTo>
                  <a:lnTo>
                    <a:pt x="1638300" y="3031998"/>
                  </a:lnTo>
                  <a:lnTo>
                    <a:pt x="3367278" y="3031998"/>
                  </a:lnTo>
                  <a:lnTo>
                    <a:pt x="3371850" y="3031998"/>
                  </a:lnTo>
                  <a:lnTo>
                    <a:pt x="3377184" y="3031998"/>
                  </a:lnTo>
                  <a:lnTo>
                    <a:pt x="3377184" y="2036826"/>
                  </a:lnTo>
                  <a:close/>
                </a:path>
                <a:path w="5125720" h="3032125">
                  <a:moveTo>
                    <a:pt x="5125212" y="41910"/>
                  </a:moveTo>
                  <a:lnTo>
                    <a:pt x="2209787" y="41910"/>
                  </a:lnTo>
                  <a:lnTo>
                    <a:pt x="2209787" y="0"/>
                  </a:lnTo>
                  <a:lnTo>
                    <a:pt x="0" y="0"/>
                  </a:lnTo>
                  <a:lnTo>
                    <a:pt x="0" y="235458"/>
                  </a:lnTo>
                  <a:lnTo>
                    <a:pt x="5334" y="235458"/>
                  </a:lnTo>
                  <a:lnTo>
                    <a:pt x="10668" y="235458"/>
                  </a:lnTo>
                  <a:lnTo>
                    <a:pt x="266687" y="235458"/>
                  </a:lnTo>
                  <a:lnTo>
                    <a:pt x="266687" y="269748"/>
                  </a:lnTo>
                  <a:lnTo>
                    <a:pt x="272034" y="269748"/>
                  </a:lnTo>
                  <a:lnTo>
                    <a:pt x="277368" y="269748"/>
                  </a:lnTo>
                  <a:lnTo>
                    <a:pt x="1030224" y="269748"/>
                  </a:lnTo>
                  <a:lnTo>
                    <a:pt x="1030224" y="915924"/>
                  </a:lnTo>
                  <a:lnTo>
                    <a:pt x="4435602" y="915924"/>
                  </a:lnTo>
                  <a:lnTo>
                    <a:pt x="4435602" y="269748"/>
                  </a:lnTo>
                  <a:lnTo>
                    <a:pt x="5114531" y="269748"/>
                  </a:lnTo>
                  <a:lnTo>
                    <a:pt x="5119878" y="269748"/>
                  </a:lnTo>
                  <a:lnTo>
                    <a:pt x="5125212" y="269748"/>
                  </a:lnTo>
                  <a:lnTo>
                    <a:pt x="5125212" y="41910"/>
                  </a:lnTo>
                  <a:close/>
                </a:path>
              </a:pathLst>
            </a:custGeom>
            <a:solidFill>
              <a:srgbClr val="FFFFFF"/>
            </a:solidFill>
          </p:spPr>
          <p:txBody>
            <a:bodyPr wrap="square" lIns="0" tIns="0" rIns="0" bIns="0" rtlCol="0"/>
            <a:lstStyle/>
            <a:p>
              <a:endParaRPr sz="2182"/>
            </a:p>
          </p:txBody>
        </p:sp>
      </p:grpSp>
      <p:sp>
        <p:nvSpPr>
          <p:cNvPr id="8" name="TextBox 7">
            <a:extLst>
              <a:ext uri="{FF2B5EF4-FFF2-40B4-BE49-F238E27FC236}">
                <a16:creationId xmlns:a16="http://schemas.microsoft.com/office/drawing/2014/main" id="{490B93B9-EFAA-7720-B614-0F6A412C22CC}"/>
              </a:ext>
            </a:extLst>
          </p:cNvPr>
          <p:cNvSpPr txBox="1"/>
          <p:nvPr/>
        </p:nvSpPr>
        <p:spPr>
          <a:xfrm>
            <a:off x="2542201" y="6229156"/>
            <a:ext cx="7127149" cy="461665"/>
          </a:xfrm>
          <a:prstGeom prst="rect">
            <a:avLst/>
          </a:prstGeom>
          <a:noFill/>
        </p:spPr>
        <p:txBody>
          <a:bodyPr wrap="square" rtlCol="0">
            <a:spAutoFit/>
          </a:bodyPr>
          <a:lstStyle/>
          <a:p>
            <a:pPr algn="ctr"/>
            <a:r>
              <a:rPr lang="en-US" sz="2400" b="1">
                <a:latin typeface="Aptos" panose="020B0004020202020204" pitchFamily="34" charset="0"/>
              </a:rPr>
              <a:t>Excavation and Trenching Training</a:t>
            </a:r>
          </a:p>
        </p:txBody>
      </p:sp>
      <p:pic>
        <p:nvPicPr>
          <p:cNvPr id="9" name="Picture 8">
            <a:extLst>
              <a:ext uri="{FF2B5EF4-FFF2-40B4-BE49-F238E27FC236}">
                <a16:creationId xmlns:a16="http://schemas.microsoft.com/office/drawing/2014/main" id="{7BDBDBEC-4718-DF1C-E411-B1CE1A4FE6C4}"/>
              </a:ext>
            </a:extLst>
          </p:cNvPr>
          <p:cNvPicPr>
            <a:picLocks noChangeAspect="1" noChangeArrowheads="1"/>
          </p:cNvPicPr>
          <p:nvPr/>
        </p:nvPicPr>
        <p:blipFill>
          <a:blip r:embed="rId4"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3089426"/>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screen">
            <a:extLst>
              <a:ext uri="{28A0092B-C50C-407E-A947-70E740481C1C}">
                <a14:useLocalDpi xmlns:a14="http://schemas.microsoft.com/office/drawing/2010/main"/>
              </a:ext>
            </a:extLst>
          </a:blip>
          <a:stretch>
            <a:fillRect/>
          </a:stretch>
        </p:blipFill>
        <p:spPr>
          <a:xfrm>
            <a:off x="2508597" y="473365"/>
            <a:ext cx="7184966" cy="645620"/>
          </a:xfrm>
          <a:prstGeom prst="rect">
            <a:avLst/>
          </a:prstGeom>
        </p:spPr>
      </p:pic>
      <p:sp>
        <p:nvSpPr>
          <p:cNvPr id="4" name="object 4"/>
          <p:cNvSpPr txBox="1"/>
          <p:nvPr/>
        </p:nvSpPr>
        <p:spPr>
          <a:xfrm>
            <a:off x="466743" y="1274463"/>
            <a:ext cx="5865091" cy="4144014"/>
          </a:xfrm>
          <a:prstGeom prst="rect">
            <a:avLst/>
          </a:prstGeom>
        </p:spPr>
        <p:txBody>
          <a:bodyPr vert="horz" wrap="square" lIns="0" tIns="18473" rIns="0" bIns="0" rtlCol="0">
            <a:spAutoFit/>
          </a:bodyPr>
          <a:lstStyle/>
          <a:p>
            <a:pPr marL="175495">
              <a:spcBef>
                <a:spcPts val="146"/>
              </a:spcBef>
            </a:pPr>
            <a:r>
              <a:rPr sz="1576" b="1" spc="6">
                <a:latin typeface="Arial Narrow"/>
                <a:cs typeface="Arial Narrow"/>
              </a:rPr>
              <a:t>For</a:t>
            </a:r>
            <a:r>
              <a:rPr sz="1576" b="1">
                <a:latin typeface="Arial Narrow"/>
                <a:cs typeface="Arial Narrow"/>
              </a:rPr>
              <a:t> additional details</a:t>
            </a:r>
            <a:r>
              <a:rPr sz="1576" b="1" spc="6">
                <a:latin typeface="Arial Narrow"/>
                <a:cs typeface="Arial Narrow"/>
              </a:rPr>
              <a:t> on</a:t>
            </a:r>
            <a:r>
              <a:rPr sz="1576" b="1">
                <a:latin typeface="Arial Narrow"/>
                <a:cs typeface="Arial Narrow"/>
              </a:rPr>
              <a:t> Excavation</a:t>
            </a:r>
            <a:r>
              <a:rPr sz="1576" b="1" spc="6">
                <a:latin typeface="Arial Narrow"/>
                <a:cs typeface="Arial Narrow"/>
              </a:rPr>
              <a:t> </a:t>
            </a:r>
            <a:r>
              <a:rPr sz="1576" b="1" spc="12">
                <a:latin typeface="Arial Narrow"/>
                <a:cs typeface="Arial Narrow"/>
              </a:rPr>
              <a:t>&amp; </a:t>
            </a:r>
            <a:r>
              <a:rPr sz="1576" b="1" spc="-6">
                <a:latin typeface="Arial Narrow"/>
                <a:cs typeface="Arial Narrow"/>
              </a:rPr>
              <a:t>Trenches</a:t>
            </a:r>
            <a:r>
              <a:rPr sz="1576" b="1" spc="6">
                <a:latin typeface="Arial Narrow"/>
                <a:cs typeface="Arial Narrow"/>
              </a:rPr>
              <a:t> </a:t>
            </a:r>
            <a:r>
              <a:rPr sz="1576" b="1">
                <a:latin typeface="Arial Narrow"/>
                <a:cs typeface="Arial Narrow"/>
              </a:rPr>
              <a:t>requirements refer</a:t>
            </a:r>
            <a:r>
              <a:rPr sz="1576" b="1" spc="19">
                <a:latin typeface="Arial Narrow"/>
                <a:cs typeface="Arial Narrow"/>
              </a:rPr>
              <a:t> </a:t>
            </a:r>
            <a:r>
              <a:rPr sz="1576" b="1">
                <a:latin typeface="Arial Narrow"/>
                <a:cs typeface="Arial Narrow"/>
              </a:rPr>
              <a:t>to:</a:t>
            </a:r>
            <a:endParaRPr sz="1576">
              <a:latin typeface="Arial Narrow"/>
              <a:cs typeface="Arial Narrow"/>
            </a:endParaRPr>
          </a:p>
          <a:p>
            <a:pPr>
              <a:spcBef>
                <a:spcPts val="36"/>
              </a:spcBef>
            </a:pPr>
            <a:endParaRPr sz="1576">
              <a:latin typeface="Arial Narrow"/>
              <a:cs typeface="Arial Narrow"/>
            </a:endParaRPr>
          </a:p>
          <a:p>
            <a:pPr marL="300190" indent="-285565">
              <a:buFont typeface="Arial"/>
              <a:buChar char="•"/>
              <a:tabLst>
                <a:tab pos="300190" algn="l"/>
                <a:tab pos="300959" algn="l"/>
              </a:tabLst>
            </a:pPr>
            <a:r>
              <a:rPr lang="en-US" sz="1576" b="1" spc="6">
                <a:latin typeface="Arial Narrow"/>
                <a:cs typeface="Arial Narrow"/>
              </a:rPr>
              <a:t>OHM</a:t>
            </a:r>
            <a:r>
              <a:rPr sz="1576" b="1">
                <a:latin typeface="Arial Narrow"/>
                <a:cs typeface="Arial Narrow"/>
              </a:rPr>
              <a:t> Safe</a:t>
            </a:r>
            <a:r>
              <a:rPr sz="1576" b="1" spc="6">
                <a:latin typeface="Arial Narrow"/>
                <a:cs typeface="Arial Narrow"/>
              </a:rPr>
              <a:t> </a:t>
            </a:r>
            <a:r>
              <a:rPr lang="en-US" sz="1576" b="1" spc="6">
                <a:latin typeface="Arial Narrow"/>
                <a:cs typeface="Arial Narrow"/>
              </a:rPr>
              <a:t>Work</a:t>
            </a:r>
            <a:r>
              <a:rPr sz="1576" b="1">
                <a:latin typeface="Arial Narrow"/>
                <a:cs typeface="Arial Narrow"/>
              </a:rPr>
              <a:t> Procedures</a:t>
            </a:r>
            <a:r>
              <a:rPr sz="1576" b="1" spc="6">
                <a:latin typeface="Arial Narrow"/>
                <a:cs typeface="Arial Narrow"/>
              </a:rPr>
              <a:t> and</a:t>
            </a:r>
            <a:r>
              <a:rPr sz="1576" b="1">
                <a:latin typeface="Arial Narrow"/>
                <a:cs typeface="Arial Narrow"/>
              </a:rPr>
              <a:t> </a:t>
            </a:r>
            <a:r>
              <a:rPr lang="en-US" sz="1576" b="1">
                <a:latin typeface="Arial Narrow"/>
                <a:cs typeface="Arial Narrow"/>
              </a:rPr>
              <a:t>JSAs</a:t>
            </a:r>
            <a:endParaRPr sz="1576">
              <a:latin typeface="Arial Narrow"/>
              <a:cs typeface="Arial Narrow"/>
            </a:endParaRPr>
          </a:p>
          <a:p>
            <a:pPr marL="300190" indent="-285565">
              <a:spcBef>
                <a:spcPts val="30"/>
              </a:spcBef>
              <a:buFont typeface="Arial"/>
              <a:buChar char="•"/>
              <a:tabLst>
                <a:tab pos="300190" algn="l"/>
                <a:tab pos="300959" algn="l"/>
              </a:tabLst>
            </a:pPr>
            <a:r>
              <a:rPr lang="en-CA" sz="1576" b="1" spc="6">
                <a:latin typeface="Arial Narrow"/>
                <a:cs typeface="Arial Narrow"/>
              </a:rPr>
              <a:t>OMH</a:t>
            </a:r>
            <a:r>
              <a:rPr sz="1576" b="1" spc="-12">
                <a:latin typeface="Arial Narrow"/>
                <a:cs typeface="Arial Narrow"/>
              </a:rPr>
              <a:t> </a:t>
            </a:r>
            <a:r>
              <a:rPr sz="1576" b="1">
                <a:latin typeface="Arial Narrow"/>
                <a:cs typeface="Arial Narrow"/>
              </a:rPr>
              <a:t>Safety</a:t>
            </a:r>
            <a:r>
              <a:rPr sz="1576" b="1" spc="-12">
                <a:latin typeface="Arial Narrow"/>
                <a:cs typeface="Arial Narrow"/>
              </a:rPr>
              <a:t> </a:t>
            </a:r>
            <a:r>
              <a:rPr sz="1576" b="1">
                <a:latin typeface="Arial Narrow"/>
                <a:cs typeface="Arial Narrow"/>
              </a:rPr>
              <a:t>Department</a:t>
            </a:r>
            <a:endParaRPr sz="1576">
              <a:latin typeface="Arial Narrow"/>
              <a:cs typeface="Arial Narrow"/>
            </a:endParaRPr>
          </a:p>
          <a:p>
            <a:pPr marL="300190" indent="-285565">
              <a:spcBef>
                <a:spcPts val="30"/>
              </a:spcBef>
              <a:buFont typeface="Arial"/>
              <a:buChar char="•"/>
              <a:tabLst>
                <a:tab pos="300190" algn="l"/>
                <a:tab pos="300959" algn="l"/>
              </a:tabLst>
            </a:pPr>
            <a:r>
              <a:rPr sz="1576" b="1" spc="-19">
                <a:latin typeface="Arial Narrow"/>
                <a:cs typeface="Arial Narrow"/>
              </a:rPr>
              <a:t>Your</a:t>
            </a:r>
            <a:r>
              <a:rPr sz="1576" b="1" spc="-6">
                <a:latin typeface="Arial Narrow"/>
                <a:cs typeface="Arial Narrow"/>
              </a:rPr>
              <a:t> </a:t>
            </a:r>
            <a:r>
              <a:rPr sz="1576" b="1">
                <a:latin typeface="Arial Narrow"/>
                <a:cs typeface="Arial Narrow"/>
              </a:rPr>
              <a:t>Project Supervision</a:t>
            </a:r>
            <a:r>
              <a:rPr sz="1576" b="1" spc="-6">
                <a:latin typeface="Arial Narrow"/>
                <a:cs typeface="Arial Narrow"/>
              </a:rPr>
              <a:t> </a:t>
            </a:r>
            <a:r>
              <a:rPr sz="1576" b="1" spc="-19">
                <a:latin typeface="Arial Narrow"/>
                <a:cs typeface="Arial Narrow"/>
              </a:rPr>
              <a:t>Team</a:t>
            </a:r>
            <a:endParaRPr sz="1576">
              <a:latin typeface="Arial Narrow"/>
              <a:cs typeface="Arial Narrow"/>
            </a:endParaRPr>
          </a:p>
          <a:p>
            <a:pPr marL="300190" indent="-285565">
              <a:spcBef>
                <a:spcPts val="30"/>
              </a:spcBef>
              <a:buFont typeface="Arial"/>
              <a:buChar char="•"/>
              <a:tabLst>
                <a:tab pos="300190" algn="l"/>
                <a:tab pos="300959" algn="l"/>
              </a:tabLst>
            </a:pPr>
            <a:r>
              <a:rPr sz="1576" b="1">
                <a:latin typeface="Arial Narrow"/>
                <a:cs typeface="Arial Narrow"/>
              </a:rPr>
              <a:t>Global </a:t>
            </a:r>
            <a:r>
              <a:rPr sz="1576" b="1" spc="6">
                <a:latin typeface="Arial Narrow"/>
                <a:cs typeface="Arial Narrow"/>
              </a:rPr>
              <a:t>Ground </a:t>
            </a:r>
            <a:r>
              <a:rPr sz="1576" b="1">
                <a:latin typeface="Arial Narrow"/>
                <a:cs typeface="Arial Narrow"/>
              </a:rPr>
              <a:t>Disturbance</a:t>
            </a:r>
            <a:r>
              <a:rPr sz="1576" b="1" spc="6">
                <a:latin typeface="Arial Narrow"/>
                <a:cs typeface="Arial Narrow"/>
              </a:rPr>
              <a:t> – </a:t>
            </a:r>
            <a:r>
              <a:rPr sz="1576" b="1">
                <a:latin typeface="Arial Narrow"/>
                <a:cs typeface="Arial Narrow"/>
              </a:rPr>
              <a:t>Supervisory</a:t>
            </a:r>
            <a:r>
              <a:rPr sz="1576" b="1" spc="6">
                <a:latin typeface="Arial Narrow"/>
                <a:cs typeface="Arial Narrow"/>
              </a:rPr>
              <a:t> </a:t>
            </a:r>
            <a:r>
              <a:rPr sz="1576" b="1">
                <a:latin typeface="Arial Narrow"/>
                <a:cs typeface="Arial Narrow"/>
              </a:rPr>
              <a:t>Level</a:t>
            </a:r>
            <a:endParaRPr sz="1576">
              <a:latin typeface="Arial Narrow"/>
              <a:cs typeface="Arial Narrow"/>
            </a:endParaRPr>
          </a:p>
          <a:p>
            <a:pPr marL="300190" indent="-285565">
              <a:spcBef>
                <a:spcPts val="24"/>
              </a:spcBef>
              <a:buFont typeface="Arial"/>
              <a:buChar char="•"/>
              <a:tabLst>
                <a:tab pos="300190" algn="l"/>
                <a:tab pos="300959" algn="l"/>
              </a:tabLst>
            </a:pPr>
            <a:r>
              <a:rPr sz="1576" b="1">
                <a:latin typeface="Arial Narrow"/>
                <a:cs typeface="Arial Narrow"/>
              </a:rPr>
              <a:t>British Columbia</a:t>
            </a:r>
            <a:r>
              <a:rPr sz="1576" b="1" spc="6">
                <a:latin typeface="Arial Narrow"/>
                <a:cs typeface="Arial Narrow"/>
              </a:rPr>
              <a:t> OH&amp;S</a:t>
            </a:r>
            <a:r>
              <a:rPr sz="1576" b="1" spc="30">
                <a:latin typeface="Arial Narrow"/>
                <a:cs typeface="Arial Narrow"/>
              </a:rPr>
              <a:t> </a:t>
            </a:r>
            <a:r>
              <a:rPr sz="1576" b="1">
                <a:latin typeface="Arial Narrow"/>
                <a:cs typeface="Arial Narrow"/>
              </a:rPr>
              <a:t>Regulation</a:t>
            </a:r>
            <a:r>
              <a:rPr sz="1576" b="1" spc="6">
                <a:latin typeface="Arial Narrow"/>
                <a:cs typeface="Arial Narrow"/>
              </a:rPr>
              <a:t> </a:t>
            </a:r>
            <a:r>
              <a:rPr sz="1576" b="1">
                <a:latin typeface="Arial Narrow"/>
                <a:cs typeface="Arial Narrow"/>
              </a:rPr>
              <a:t>Part</a:t>
            </a:r>
            <a:r>
              <a:rPr sz="1576" b="1" spc="6">
                <a:latin typeface="Arial Narrow"/>
                <a:cs typeface="Arial Narrow"/>
              </a:rPr>
              <a:t> </a:t>
            </a:r>
            <a:r>
              <a:rPr sz="1576" b="1">
                <a:latin typeface="Arial Narrow"/>
                <a:cs typeface="Arial Narrow"/>
              </a:rPr>
              <a:t>20</a:t>
            </a:r>
            <a:endParaRPr sz="1576">
              <a:latin typeface="Arial Narrow"/>
              <a:cs typeface="Arial Narrow"/>
            </a:endParaRPr>
          </a:p>
          <a:p>
            <a:pPr marL="300190" marR="119306" indent="-285565">
              <a:lnSpc>
                <a:spcPct val="101499"/>
              </a:lnSpc>
              <a:buFont typeface="Arial"/>
              <a:buChar char="•"/>
              <a:tabLst>
                <a:tab pos="300190" algn="l"/>
                <a:tab pos="300959" algn="l"/>
              </a:tabLst>
            </a:pPr>
            <a:r>
              <a:rPr sz="1576" b="1">
                <a:latin typeface="Arial Narrow"/>
                <a:cs typeface="Arial Narrow"/>
              </a:rPr>
              <a:t>British</a:t>
            </a:r>
            <a:r>
              <a:rPr sz="1576" b="1" spc="12">
                <a:latin typeface="Arial Narrow"/>
                <a:cs typeface="Arial Narrow"/>
              </a:rPr>
              <a:t> </a:t>
            </a:r>
            <a:r>
              <a:rPr sz="1576" b="1">
                <a:latin typeface="Arial Narrow"/>
                <a:cs typeface="Arial Narrow"/>
              </a:rPr>
              <a:t>Columbia</a:t>
            </a:r>
            <a:r>
              <a:rPr sz="1576" b="1" spc="12">
                <a:latin typeface="Arial Narrow"/>
                <a:cs typeface="Arial Narrow"/>
              </a:rPr>
              <a:t> </a:t>
            </a:r>
            <a:r>
              <a:rPr sz="1576" b="1" spc="6">
                <a:latin typeface="Arial Narrow"/>
                <a:cs typeface="Arial Narrow"/>
              </a:rPr>
              <a:t>OH&amp;S</a:t>
            </a:r>
            <a:r>
              <a:rPr sz="1576" b="1" spc="36">
                <a:latin typeface="Arial Narrow"/>
                <a:cs typeface="Arial Narrow"/>
              </a:rPr>
              <a:t> </a:t>
            </a:r>
            <a:r>
              <a:rPr sz="1576" b="1" spc="6">
                <a:latin typeface="Arial Narrow"/>
                <a:cs typeface="Arial Narrow"/>
              </a:rPr>
              <a:t>– </a:t>
            </a:r>
            <a:r>
              <a:rPr sz="1576" b="1">
                <a:latin typeface="Arial Narrow"/>
                <a:cs typeface="Arial Narrow"/>
              </a:rPr>
              <a:t>Publications</a:t>
            </a:r>
            <a:r>
              <a:rPr sz="1576" b="1" spc="6">
                <a:latin typeface="Arial Narrow"/>
                <a:cs typeface="Arial Narrow"/>
              </a:rPr>
              <a:t> – </a:t>
            </a:r>
            <a:r>
              <a:rPr sz="1576" b="1">
                <a:latin typeface="Arial Narrow"/>
                <a:cs typeface="Arial Narrow"/>
              </a:rPr>
              <a:t>Sloping</a:t>
            </a:r>
            <a:r>
              <a:rPr sz="1576" b="1" spc="6">
                <a:latin typeface="Arial Narrow"/>
                <a:cs typeface="Arial Narrow"/>
              </a:rPr>
              <a:t> and </a:t>
            </a:r>
            <a:r>
              <a:rPr sz="1576" b="1">
                <a:latin typeface="Arial Narrow"/>
                <a:cs typeface="Arial Narrow"/>
              </a:rPr>
              <a:t>Timber</a:t>
            </a:r>
            <a:r>
              <a:rPr sz="1576" b="1" spc="6">
                <a:latin typeface="Arial Narrow"/>
                <a:cs typeface="Arial Narrow"/>
              </a:rPr>
              <a:t> </a:t>
            </a:r>
            <a:r>
              <a:rPr sz="1576" b="1">
                <a:latin typeface="Arial Narrow"/>
                <a:cs typeface="Arial Narrow"/>
              </a:rPr>
              <a:t>Shoring </a:t>
            </a:r>
            <a:r>
              <a:rPr sz="1576" b="1" spc="-340">
                <a:latin typeface="Arial Narrow"/>
                <a:cs typeface="Arial Narrow"/>
              </a:rPr>
              <a:t> </a:t>
            </a:r>
            <a:r>
              <a:rPr sz="1576" b="1">
                <a:latin typeface="Arial Narrow"/>
                <a:cs typeface="Arial Narrow"/>
              </a:rPr>
              <a:t>(2012</a:t>
            </a:r>
            <a:r>
              <a:rPr sz="1576" b="1" spc="-12">
                <a:latin typeface="Arial Narrow"/>
                <a:cs typeface="Arial Narrow"/>
              </a:rPr>
              <a:t> </a:t>
            </a:r>
            <a:r>
              <a:rPr sz="1576" b="1">
                <a:latin typeface="Arial Narrow"/>
                <a:cs typeface="Arial Narrow"/>
              </a:rPr>
              <a:t>Edition)</a:t>
            </a:r>
            <a:endParaRPr sz="1576">
              <a:latin typeface="Arial Narrow"/>
              <a:cs typeface="Arial Narrow"/>
            </a:endParaRPr>
          </a:p>
          <a:p>
            <a:pPr marL="300190" indent="-285565">
              <a:spcBef>
                <a:spcPts val="30"/>
              </a:spcBef>
              <a:buFont typeface="Arial"/>
              <a:buChar char="•"/>
              <a:tabLst>
                <a:tab pos="300190" algn="l"/>
                <a:tab pos="300959" algn="l"/>
              </a:tabLst>
            </a:pPr>
            <a:r>
              <a:rPr sz="1576" b="1">
                <a:latin typeface="Arial Narrow"/>
                <a:cs typeface="Arial Narrow"/>
              </a:rPr>
              <a:t>Alberta</a:t>
            </a:r>
            <a:r>
              <a:rPr sz="1576" b="1" spc="-6">
                <a:latin typeface="Arial Narrow"/>
                <a:cs typeface="Arial Narrow"/>
              </a:rPr>
              <a:t> </a:t>
            </a:r>
            <a:r>
              <a:rPr sz="1576" b="1" spc="6">
                <a:latin typeface="Arial Narrow"/>
                <a:cs typeface="Arial Narrow"/>
              </a:rPr>
              <a:t>OH&amp;S</a:t>
            </a:r>
            <a:r>
              <a:rPr sz="1576" b="1" spc="19">
                <a:latin typeface="Arial Narrow"/>
                <a:cs typeface="Arial Narrow"/>
              </a:rPr>
              <a:t> </a:t>
            </a:r>
            <a:r>
              <a:rPr sz="1576" b="1" spc="6">
                <a:latin typeface="Arial Narrow"/>
                <a:cs typeface="Arial Narrow"/>
              </a:rPr>
              <a:t>Code</a:t>
            </a:r>
            <a:r>
              <a:rPr sz="1576" b="1" spc="-6">
                <a:latin typeface="Arial Narrow"/>
                <a:cs typeface="Arial Narrow"/>
              </a:rPr>
              <a:t> </a:t>
            </a:r>
            <a:r>
              <a:rPr sz="1576" b="1">
                <a:latin typeface="Arial Narrow"/>
                <a:cs typeface="Arial Narrow"/>
              </a:rPr>
              <a:t>Part 32</a:t>
            </a:r>
            <a:endParaRPr sz="1576">
              <a:latin typeface="Arial Narrow"/>
              <a:cs typeface="Arial Narrow"/>
            </a:endParaRPr>
          </a:p>
          <a:p>
            <a:pPr marL="300190" indent="-285565">
              <a:spcBef>
                <a:spcPts val="30"/>
              </a:spcBef>
              <a:buFont typeface="Arial"/>
              <a:buChar char="•"/>
              <a:tabLst>
                <a:tab pos="300190" algn="l"/>
                <a:tab pos="300959" algn="l"/>
              </a:tabLst>
            </a:pPr>
            <a:r>
              <a:rPr sz="1576" b="1">
                <a:latin typeface="Arial Narrow"/>
                <a:cs typeface="Arial Narrow"/>
              </a:rPr>
              <a:t>Saskatchewan </a:t>
            </a:r>
            <a:r>
              <a:rPr sz="1576" b="1" spc="6">
                <a:latin typeface="Arial Narrow"/>
                <a:cs typeface="Arial Narrow"/>
              </a:rPr>
              <a:t>OH&amp;S</a:t>
            </a:r>
            <a:r>
              <a:rPr sz="1576" b="1" spc="19">
                <a:latin typeface="Arial Narrow"/>
                <a:cs typeface="Arial Narrow"/>
              </a:rPr>
              <a:t> </a:t>
            </a:r>
            <a:r>
              <a:rPr sz="1576" b="1">
                <a:latin typeface="Arial Narrow"/>
                <a:cs typeface="Arial Narrow"/>
              </a:rPr>
              <a:t>Regulations</a:t>
            </a:r>
            <a:r>
              <a:rPr sz="1576" b="1" spc="6">
                <a:latin typeface="Arial Narrow"/>
                <a:cs typeface="Arial Narrow"/>
              </a:rPr>
              <a:t> </a:t>
            </a:r>
            <a:r>
              <a:rPr sz="1576" b="1">
                <a:latin typeface="Arial Narrow"/>
                <a:cs typeface="Arial Narrow"/>
              </a:rPr>
              <a:t>Part</a:t>
            </a:r>
            <a:r>
              <a:rPr sz="1576" b="1" spc="6">
                <a:latin typeface="Arial Narrow"/>
                <a:cs typeface="Arial Narrow"/>
              </a:rPr>
              <a:t> </a:t>
            </a:r>
            <a:r>
              <a:rPr sz="1576" b="1">
                <a:latin typeface="Arial Narrow"/>
                <a:cs typeface="Arial Narrow"/>
              </a:rPr>
              <a:t>XVII</a:t>
            </a:r>
            <a:endParaRPr sz="1576">
              <a:latin typeface="Arial Narrow"/>
              <a:cs typeface="Arial Narrow"/>
            </a:endParaRPr>
          </a:p>
          <a:p>
            <a:pPr marL="300190" indent="-285565">
              <a:spcBef>
                <a:spcPts val="30"/>
              </a:spcBef>
              <a:buFont typeface="Arial"/>
              <a:buChar char="•"/>
              <a:tabLst>
                <a:tab pos="300190" algn="l"/>
                <a:tab pos="300959" algn="l"/>
              </a:tabLst>
            </a:pPr>
            <a:r>
              <a:rPr sz="1576" b="1">
                <a:latin typeface="Arial Narrow"/>
                <a:cs typeface="Arial Narrow"/>
              </a:rPr>
              <a:t>Manitoba Workplace Safety</a:t>
            </a:r>
            <a:r>
              <a:rPr sz="1576" b="1" spc="6">
                <a:latin typeface="Arial Narrow"/>
                <a:cs typeface="Arial Narrow"/>
              </a:rPr>
              <a:t> </a:t>
            </a:r>
            <a:r>
              <a:rPr sz="1576" b="1" spc="12">
                <a:latin typeface="Arial Narrow"/>
                <a:cs typeface="Arial Narrow"/>
              </a:rPr>
              <a:t>&amp; </a:t>
            </a:r>
            <a:r>
              <a:rPr sz="1576" b="1">
                <a:latin typeface="Arial Narrow"/>
                <a:cs typeface="Arial Narrow"/>
              </a:rPr>
              <a:t>Health Regulation</a:t>
            </a:r>
            <a:r>
              <a:rPr sz="1576" b="1" spc="6">
                <a:latin typeface="Arial Narrow"/>
                <a:cs typeface="Arial Narrow"/>
              </a:rPr>
              <a:t> </a:t>
            </a:r>
            <a:r>
              <a:rPr sz="1576" b="1">
                <a:latin typeface="Arial Narrow"/>
                <a:cs typeface="Arial Narrow"/>
              </a:rPr>
              <a:t>Part</a:t>
            </a:r>
            <a:r>
              <a:rPr sz="1576" b="1" spc="12">
                <a:latin typeface="Arial Narrow"/>
                <a:cs typeface="Arial Narrow"/>
              </a:rPr>
              <a:t> </a:t>
            </a:r>
            <a:r>
              <a:rPr sz="1576" b="1">
                <a:latin typeface="Arial Narrow"/>
                <a:cs typeface="Arial Narrow"/>
              </a:rPr>
              <a:t>26</a:t>
            </a:r>
            <a:endParaRPr sz="1576">
              <a:latin typeface="Arial Narrow"/>
              <a:cs typeface="Arial Narrow"/>
            </a:endParaRPr>
          </a:p>
          <a:p>
            <a:pPr marL="300190" indent="-285565">
              <a:spcBef>
                <a:spcPts val="30"/>
              </a:spcBef>
              <a:buFont typeface="Arial"/>
              <a:buChar char="•"/>
              <a:tabLst>
                <a:tab pos="300190" algn="l"/>
                <a:tab pos="300959" algn="l"/>
              </a:tabLst>
            </a:pPr>
            <a:r>
              <a:rPr sz="1576" b="1" spc="6">
                <a:latin typeface="Arial Narrow"/>
                <a:cs typeface="Arial Narrow"/>
              </a:rPr>
              <a:t>Canada </a:t>
            </a:r>
            <a:r>
              <a:rPr sz="1576" b="1">
                <a:latin typeface="Arial Narrow"/>
                <a:cs typeface="Arial Narrow"/>
              </a:rPr>
              <a:t>Occupational</a:t>
            </a:r>
            <a:r>
              <a:rPr sz="1576" b="1" spc="6">
                <a:latin typeface="Arial Narrow"/>
                <a:cs typeface="Arial Narrow"/>
              </a:rPr>
              <a:t> </a:t>
            </a:r>
            <a:r>
              <a:rPr sz="1576" b="1">
                <a:latin typeface="Arial Narrow"/>
                <a:cs typeface="Arial Narrow"/>
              </a:rPr>
              <a:t>Health</a:t>
            </a:r>
            <a:r>
              <a:rPr sz="1576" b="1" spc="6">
                <a:latin typeface="Arial Narrow"/>
                <a:cs typeface="Arial Narrow"/>
              </a:rPr>
              <a:t> </a:t>
            </a:r>
            <a:r>
              <a:rPr sz="1576" b="1" spc="12">
                <a:latin typeface="Arial Narrow"/>
                <a:cs typeface="Arial Narrow"/>
              </a:rPr>
              <a:t>&amp;</a:t>
            </a:r>
            <a:r>
              <a:rPr sz="1576" b="1" spc="6">
                <a:latin typeface="Arial Narrow"/>
                <a:cs typeface="Arial Narrow"/>
              </a:rPr>
              <a:t> </a:t>
            </a:r>
            <a:r>
              <a:rPr sz="1576" b="1">
                <a:latin typeface="Arial Narrow"/>
                <a:cs typeface="Arial Narrow"/>
              </a:rPr>
              <a:t>Safety</a:t>
            </a:r>
            <a:r>
              <a:rPr sz="1576" b="1" spc="6">
                <a:latin typeface="Arial Narrow"/>
                <a:cs typeface="Arial Narrow"/>
              </a:rPr>
              <a:t> </a:t>
            </a:r>
            <a:r>
              <a:rPr sz="1576" b="1">
                <a:latin typeface="Arial Narrow"/>
                <a:cs typeface="Arial Narrow"/>
              </a:rPr>
              <a:t>Regulations</a:t>
            </a:r>
            <a:r>
              <a:rPr sz="1576" b="1" spc="12">
                <a:latin typeface="Arial Narrow"/>
                <a:cs typeface="Arial Narrow"/>
              </a:rPr>
              <a:t> </a:t>
            </a:r>
            <a:r>
              <a:rPr sz="1576" b="1">
                <a:latin typeface="Arial Narrow"/>
                <a:cs typeface="Arial Narrow"/>
              </a:rPr>
              <a:t>Part</a:t>
            </a:r>
            <a:r>
              <a:rPr sz="1576" b="1" spc="6">
                <a:latin typeface="Arial Narrow"/>
                <a:cs typeface="Arial Narrow"/>
              </a:rPr>
              <a:t> 3</a:t>
            </a:r>
            <a:endParaRPr sz="1576">
              <a:latin typeface="Arial Narrow"/>
              <a:cs typeface="Arial Narrow"/>
            </a:endParaRPr>
          </a:p>
          <a:p>
            <a:pPr marL="300190" indent="-285565">
              <a:spcBef>
                <a:spcPts val="24"/>
              </a:spcBef>
              <a:buFont typeface="Arial"/>
              <a:buChar char="•"/>
              <a:tabLst>
                <a:tab pos="300190" algn="l"/>
                <a:tab pos="300959" algn="l"/>
              </a:tabLst>
            </a:pPr>
            <a:r>
              <a:rPr sz="1576" b="1">
                <a:latin typeface="Arial Narrow"/>
                <a:cs typeface="Arial Narrow"/>
              </a:rPr>
              <a:t>Excavation</a:t>
            </a:r>
            <a:r>
              <a:rPr sz="1576" b="1" spc="-12">
                <a:latin typeface="Arial Narrow"/>
                <a:cs typeface="Arial Narrow"/>
              </a:rPr>
              <a:t> </a:t>
            </a:r>
            <a:r>
              <a:rPr sz="1576" b="1">
                <a:latin typeface="Arial Narrow"/>
                <a:cs typeface="Arial Narrow"/>
              </a:rPr>
              <a:t>Inspection</a:t>
            </a:r>
            <a:r>
              <a:rPr sz="1576" b="1" spc="-12">
                <a:latin typeface="Arial Narrow"/>
                <a:cs typeface="Arial Narrow"/>
              </a:rPr>
              <a:t> </a:t>
            </a:r>
            <a:r>
              <a:rPr sz="1576" b="1">
                <a:latin typeface="Arial Narrow"/>
                <a:cs typeface="Arial Narrow"/>
              </a:rPr>
              <a:t>Checklist</a:t>
            </a:r>
            <a:endParaRPr sz="1576">
              <a:latin typeface="Arial Narrow"/>
              <a:cs typeface="Arial Narrow"/>
            </a:endParaRPr>
          </a:p>
          <a:p>
            <a:pPr>
              <a:spcBef>
                <a:spcPts val="42"/>
              </a:spcBef>
            </a:pPr>
            <a:endParaRPr sz="1636">
              <a:latin typeface="Arial Narrow"/>
              <a:cs typeface="Arial Narrow"/>
            </a:endParaRPr>
          </a:p>
          <a:p>
            <a:pPr marL="15394" marR="6157">
              <a:lnSpc>
                <a:spcPct val="101499"/>
              </a:lnSpc>
            </a:pPr>
            <a:r>
              <a:rPr sz="1576" spc="6">
                <a:latin typeface="Arial Narrow"/>
                <a:cs typeface="Arial Narrow"/>
              </a:rPr>
              <a:t>May </a:t>
            </a:r>
            <a:r>
              <a:rPr sz="1576">
                <a:latin typeface="Arial Narrow"/>
                <a:cs typeface="Arial Narrow"/>
              </a:rPr>
              <a:t>all </a:t>
            </a:r>
            <a:r>
              <a:rPr sz="1576" spc="6">
                <a:latin typeface="Arial Narrow"/>
                <a:cs typeface="Arial Narrow"/>
              </a:rPr>
              <a:t>be used </a:t>
            </a:r>
            <a:r>
              <a:rPr sz="1576">
                <a:latin typeface="Arial Narrow"/>
                <a:cs typeface="Arial Narrow"/>
              </a:rPr>
              <a:t>to reference additional information pertaining to excavation and </a:t>
            </a:r>
            <a:r>
              <a:rPr sz="1576" spc="-346">
                <a:latin typeface="Arial Narrow"/>
                <a:cs typeface="Arial Narrow"/>
              </a:rPr>
              <a:t> </a:t>
            </a:r>
            <a:r>
              <a:rPr sz="1576">
                <a:latin typeface="Arial Narrow"/>
                <a:cs typeface="Arial Narrow"/>
              </a:rPr>
              <a:t>trenching</a:t>
            </a:r>
            <a:r>
              <a:rPr sz="1576" spc="-6">
                <a:latin typeface="Arial Narrow"/>
                <a:cs typeface="Arial Narrow"/>
              </a:rPr>
              <a:t> </a:t>
            </a:r>
            <a:r>
              <a:rPr sz="1576" spc="6">
                <a:latin typeface="Arial Narrow"/>
                <a:cs typeface="Arial Narrow"/>
              </a:rPr>
              <a:t>and</a:t>
            </a:r>
            <a:r>
              <a:rPr sz="1576">
                <a:latin typeface="Arial Narrow"/>
                <a:cs typeface="Arial Narrow"/>
              </a:rPr>
              <a:t> control methods for</a:t>
            </a:r>
            <a:r>
              <a:rPr sz="1576" spc="-6">
                <a:latin typeface="Arial Narrow"/>
                <a:cs typeface="Arial Narrow"/>
              </a:rPr>
              <a:t> </a:t>
            </a:r>
            <a:r>
              <a:rPr sz="1576">
                <a:latin typeface="Arial Narrow"/>
                <a:cs typeface="Arial Narrow"/>
              </a:rPr>
              <a:t>minimizing</a:t>
            </a:r>
            <a:r>
              <a:rPr sz="1576" spc="-19">
                <a:latin typeface="Arial Narrow"/>
                <a:cs typeface="Arial Narrow"/>
              </a:rPr>
              <a:t> </a:t>
            </a:r>
            <a:r>
              <a:rPr sz="1576">
                <a:latin typeface="Arial Narrow"/>
                <a:cs typeface="Arial Narrow"/>
              </a:rPr>
              <a:t>potential</a:t>
            </a:r>
            <a:r>
              <a:rPr sz="1576" spc="-19">
                <a:latin typeface="Arial Narrow"/>
                <a:cs typeface="Arial Narrow"/>
              </a:rPr>
              <a:t> </a:t>
            </a:r>
            <a:r>
              <a:rPr sz="1576">
                <a:latin typeface="Arial Narrow"/>
                <a:cs typeface="Arial Narrow"/>
              </a:rPr>
              <a:t>exposure</a:t>
            </a:r>
            <a:r>
              <a:rPr sz="1576" spc="12">
                <a:latin typeface="Arial Narrow"/>
                <a:cs typeface="Arial Narrow"/>
              </a:rPr>
              <a:t> </a:t>
            </a:r>
            <a:r>
              <a:rPr sz="1576" spc="6">
                <a:latin typeface="Arial Narrow"/>
                <a:cs typeface="Arial Narrow"/>
              </a:rPr>
              <a:t>and</a:t>
            </a:r>
            <a:r>
              <a:rPr sz="1576" spc="-6">
                <a:latin typeface="Arial Narrow"/>
                <a:cs typeface="Arial Narrow"/>
              </a:rPr>
              <a:t> </a:t>
            </a:r>
            <a:r>
              <a:rPr sz="1576">
                <a:latin typeface="Arial Narrow"/>
                <a:cs typeface="Arial Narrow"/>
              </a:rPr>
              <a:t>risk</a:t>
            </a:r>
          </a:p>
        </p:txBody>
      </p:sp>
      <p:sp>
        <p:nvSpPr>
          <p:cNvPr id="3" name="TextBox 2">
            <a:extLst>
              <a:ext uri="{FF2B5EF4-FFF2-40B4-BE49-F238E27FC236}">
                <a16:creationId xmlns:a16="http://schemas.microsoft.com/office/drawing/2014/main" id="{6CE30099-DB5B-653E-0F78-7ABCDBDE80B7}"/>
              </a:ext>
            </a:extLst>
          </p:cNvPr>
          <p:cNvSpPr txBox="1"/>
          <p:nvPr/>
        </p:nvSpPr>
        <p:spPr>
          <a:xfrm>
            <a:off x="2414016" y="5922970"/>
            <a:ext cx="7127149" cy="461665"/>
          </a:xfrm>
          <a:prstGeom prst="rect">
            <a:avLst/>
          </a:prstGeom>
          <a:noFill/>
        </p:spPr>
        <p:txBody>
          <a:bodyPr wrap="square" rtlCol="0">
            <a:spAutoFit/>
          </a:bodyPr>
          <a:lstStyle/>
          <a:p>
            <a:pPr algn="ctr"/>
            <a:r>
              <a:rPr lang="en-US" sz="2400" b="1">
                <a:latin typeface="Aptos" panose="020B0004020202020204" pitchFamily="34" charset="0"/>
              </a:rPr>
              <a:t>Excavation and Trenching Training</a:t>
            </a:r>
          </a:p>
        </p:txBody>
      </p:sp>
      <p:pic>
        <p:nvPicPr>
          <p:cNvPr id="6" name="Picture 5">
            <a:extLst>
              <a:ext uri="{FF2B5EF4-FFF2-40B4-BE49-F238E27FC236}">
                <a16:creationId xmlns:a16="http://schemas.microsoft.com/office/drawing/2014/main" id="{2EDF1632-4980-52FB-C1B1-987314535F1C}"/>
              </a:ext>
            </a:extLst>
          </p:cNvPr>
          <p:cNvPicPr>
            <a:picLocks noChangeAspect="1" noChangeArrowheads="1"/>
          </p:cNvPicPr>
          <p:nvPr/>
        </p:nvPicPr>
        <p:blipFill>
          <a:blip r:embed="rId3"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8556734"/>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5">
            <a:extLst>
              <a:ext uri="{FF2B5EF4-FFF2-40B4-BE49-F238E27FC236}">
                <a16:creationId xmlns:a16="http://schemas.microsoft.com/office/drawing/2014/main" id="{06142329-A203-9B18-A741-D2A9A70707AA}"/>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642822" y="4864026"/>
            <a:ext cx="2771831" cy="438177"/>
          </a:xfrm>
          <a:prstGeom prst="rect">
            <a:avLst/>
          </a:prstGeom>
        </p:spPr>
      </p:pic>
      <p:sp>
        <p:nvSpPr>
          <p:cNvPr id="7" name="TextBox 6">
            <a:extLst>
              <a:ext uri="{FF2B5EF4-FFF2-40B4-BE49-F238E27FC236}">
                <a16:creationId xmlns:a16="http://schemas.microsoft.com/office/drawing/2014/main" id="{6669971D-8AAF-7774-CB72-44F2C864DC51}"/>
              </a:ext>
            </a:extLst>
          </p:cNvPr>
          <p:cNvSpPr txBox="1"/>
          <p:nvPr/>
        </p:nvSpPr>
        <p:spPr>
          <a:xfrm>
            <a:off x="500063" y="5548509"/>
            <a:ext cx="11057352" cy="1200329"/>
          </a:xfrm>
          <a:prstGeom prst="rect">
            <a:avLst/>
          </a:prstGeom>
          <a:noFill/>
        </p:spPr>
        <p:txBody>
          <a:bodyPr wrap="square" rtlCol="0">
            <a:spAutoFit/>
          </a:bodyPr>
          <a:lstStyle/>
          <a:p>
            <a:pPr algn="just"/>
            <a:r>
              <a:rPr lang="en-US" i="1"/>
              <a:t>Our Parent Company </a:t>
            </a:r>
          </a:p>
          <a:p>
            <a:pPr algn="just"/>
            <a:r>
              <a:rPr lang="en-US"/>
              <a:t>Based in Kamloops, B.C., Infracon is an award-winning, progressive, full-service civil construction group of companies, servicing Western Canada and the North. Our group of companies include OMH, Hangingstone Ventures Ltd., SCS, Lower Nicola Site Services and Minex.</a:t>
            </a:r>
          </a:p>
        </p:txBody>
      </p:sp>
      <p:sp>
        <p:nvSpPr>
          <p:cNvPr id="12" name="Content Placeholder 2">
            <a:extLst>
              <a:ext uri="{FF2B5EF4-FFF2-40B4-BE49-F238E27FC236}">
                <a16:creationId xmlns:a16="http://schemas.microsoft.com/office/drawing/2014/main" id="{F1B2E6CC-FCF6-085C-8A38-5796B372100C}"/>
              </a:ext>
            </a:extLst>
          </p:cNvPr>
          <p:cNvSpPr>
            <a:spLocks noGrp="1"/>
          </p:cNvSpPr>
          <p:nvPr>
            <p:ph idx="1"/>
          </p:nvPr>
        </p:nvSpPr>
        <p:spPr>
          <a:xfrm>
            <a:off x="380343" y="1445664"/>
            <a:ext cx="11296787" cy="3418362"/>
          </a:xfrm>
        </p:spPr>
        <p:txBody>
          <a:bodyPr>
            <a:normAutofit fontScale="32500" lnSpcReduction="20000"/>
          </a:bodyPr>
          <a:lstStyle/>
          <a:p>
            <a:pPr marL="0" indent="0" algn="just">
              <a:lnSpc>
                <a:spcPct val="107000"/>
              </a:lnSpc>
              <a:spcAft>
                <a:spcPts val="800"/>
              </a:spcAft>
              <a:buNone/>
            </a:pPr>
            <a:r>
              <a:rPr lang="en-US" sz="5500" kern="100">
                <a:latin typeface="Aptos" panose="020B0004020202020204" pitchFamily="34" charset="0"/>
                <a:ea typeface="Aptos" panose="020B0004020202020204" pitchFamily="34" charset="0"/>
                <a:cs typeface="Times New Roman" panose="02020603050405020304" pitchFamily="18" charset="0"/>
              </a:rPr>
              <a:t>Welcome to Ogilvie Mtn Holdings LP, where our commitment to integrity, quality, and safety forms the cornerstone of our operations. Today marks the beginning of your journey with a company that values safety, integrity, and quality above all. We are committed to providing you with the knowledge and tools necessary to ensure a safe and productive work environment. </a:t>
            </a:r>
          </a:p>
          <a:p>
            <a:pPr marL="0" indent="0" algn="just">
              <a:lnSpc>
                <a:spcPct val="107000"/>
              </a:lnSpc>
              <a:spcAft>
                <a:spcPts val="800"/>
              </a:spcAft>
              <a:buNone/>
            </a:pPr>
            <a:r>
              <a:rPr lang="en-US" sz="5500"/>
              <a:t>Ogilvie Mountain Holdings is an established pipeline construction, maintenance, integrity and right-of-way management services company based in Hope, B.C, that has been successfully servicing clients for nearly 25 years. It has long-standing contracts with Enbridge and Trans Mountain and works on traditional lands across British Columbia.</a:t>
            </a:r>
            <a:endParaRPr lang="en-US" sz="5500" kern="100">
              <a:latin typeface="Aptos" panose="020B0004020202020204" pitchFamily="34" charset="0"/>
              <a:ea typeface="Aptos" panose="020B0004020202020204" pitchFamily="34" charset="0"/>
              <a:cs typeface="Times New Roman" panose="02020603050405020304" pitchFamily="18" charset="0"/>
            </a:endParaRPr>
          </a:p>
          <a:p>
            <a:pPr marL="0" indent="0" algn="just">
              <a:buNone/>
            </a:pPr>
            <a:r>
              <a:rPr lang="en-US" sz="5500"/>
              <a:t>Our guiding principle is:</a:t>
            </a:r>
            <a:endParaRPr lang="en-US" sz="5500" b="1"/>
          </a:p>
          <a:p>
            <a:pPr marL="0" indent="0" algn="ctr">
              <a:buNone/>
            </a:pPr>
            <a:r>
              <a:rPr lang="en-US" sz="7400" b="1"/>
              <a:t>Integrity is better maintained than recovered</a:t>
            </a:r>
          </a:p>
        </p:txBody>
      </p:sp>
      <p:pic>
        <p:nvPicPr>
          <p:cNvPr id="2" name="Picture 1">
            <a:extLst>
              <a:ext uri="{FF2B5EF4-FFF2-40B4-BE49-F238E27FC236}">
                <a16:creationId xmlns:a16="http://schemas.microsoft.com/office/drawing/2014/main" id="{D32E2659-A83C-A4FF-3209-D049263FF001}"/>
              </a:ext>
            </a:extLst>
          </p:cNvPr>
          <p:cNvPicPr>
            <a:picLocks noChangeAspect="1" noChangeArrowheads="1"/>
          </p:cNvPicPr>
          <p:nvPr/>
        </p:nvPicPr>
        <p:blipFill>
          <a:blip r:embed="rId3"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4839160" y="346141"/>
            <a:ext cx="2379151" cy="853217"/>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4039641"/>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99F37-A5A2-D885-0110-C602F0BD819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CFF3724-6074-5BE4-A00E-951A8FDCFD56}"/>
              </a:ext>
            </a:extLst>
          </p:cNvPr>
          <p:cNvSpPr/>
          <p:nvPr/>
        </p:nvSpPr>
        <p:spPr>
          <a:xfrm>
            <a:off x="322758" y="1164715"/>
            <a:ext cx="10979226" cy="2456057"/>
          </a:xfrm>
          <a:prstGeom prst="rect">
            <a:avLst/>
          </a:prstGeom>
        </p:spPr>
        <p:txBody>
          <a:bodyPr wrap="square">
            <a:spAutoFit/>
          </a:bodyPr>
          <a:lstStyle/>
          <a:p>
            <a:pPr>
              <a:lnSpc>
                <a:spcPct val="90000"/>
              </a:lnSpc>
            </a:pPr>
            <a:r>
              <a:rPr lang="en-US"/>
              <a:t>Workers Responsibilities are:</a:t>
            </a:r>
          </a:p>
          <a:p>
            <a:pPr>
              <a:lnSpc>
                <a:spcPct val="90000"/>
              </a:lnSpc>
            </a:pPr>
            <a:endParaRPr lang="en-US"/>
          </a:p>
          <a:p>
            <a:pPr marL="800100" lvl="1" indent="-342900">
              <a:lnSpc>
                <a:spcPct val="90000"/>
              </a:lnSpc>
              <a:buFont typeface="Arial" panose="020B0604020202020204" pitchFamily="34" charset="0"/>
              <a:buChar char="•"/>
            </a:pPr>
            <a:r>
              <a:rPr lang="en-US"/>
              <a:t>Be alert to hazards. Report them immediately to your supervisor or employer.</a:t>
            </a:r>
          </a:p>
          <a:p>
            <a:pPr marL="800100" lvl="1" indent="-342900">
              <a:lnSpc>
                <a:spcPct val="90000"/>
              </a:lnSpc>
              <a:buFont typeface="Arial" panose="020B0604020202020204" pitchFamily="34" charset="0"/>
              <a:buChar char="•"/>
            </a:pPr>
            <a:r>
              <a:rPr lang="en-US"/>
              <a:t>Follow all safe work policies, procedures and practices. </a:t>
            </a:r>
          </a:p>
          <a:p>
            <a:pPr marL="800100" lvl="1" indent="-342900">
              <a:lnSpc>
                <a:spcPct val="90000"/>
              </a:lnSpc>
              <a:buFont typeface="Arial" panose="020B0604020202020204" pitchFamily="34" charset="0"/>
              <a:buChar char="•"/>
            </a:pPr>
            <a:r>
              <a:rPr lang="en-US"/>
              <a:t>Work Safely.</a:t>
            </a:r>
          </a:p>
          <a:p>
            <a:pPr marL="800100" lvl="1" indent="-342900">
              <a:lnSpc>
                <a:spcPct val="90000"/>
              </a:lnSpc>
              <a:buFont typeface="Arial" panose="020B0604020202020204" pitchFamily="34" charset="0"/>
              <a:buChar char="•"/>
            </a:pPr>
            <a:r>
              <a:rPr lang="en-US"/>
              <a:t>Wear your PPE at all times on the work site</a:t>
            </a:r>
          </a:p>
          <a:p>
            <a:pPr marL="800100" lvl="1" indent="-342900">
              <a:lnSpc>
                <a:spcPct val="90000"/>
              </a:lnSpc>
              <a:buFont typeface="Arial" panose="020B0604020202020204" pitchFamily="34" charset="0"/>
              <a:buChar char="•"/>
            </a:pPr>
            <a:r>
              <a:rPr lang="en-US"/>
              <a:t>Co-operate with JOSH members, Safety and Supervisory personnel on inspections, incidents and audits.</a:t>
            </a:r>
          </a:p>
          <a:p>
            <a:pPr marL="342900" indent="-342900">
              <a:buFont typeface="Arial"/>
              <a:buChar char="•"/>
            </a:pPr>
            <a:endParaRPr lang="en-US" sz="2400"/>
          </a:p>
        </p:txBody>
      </p:sp>
      <p:sp>
        <p:nvSpPr>
          <p:cNvPr id="5" name="Rectangle 4">
            <a:extLst>
              <a:ext uri="{FF2B5EF4-FFF2-40B4-BE49-F238E27FC236}">
                <a16:creationId xmlns:a16="http://schemas.microsoft.com/office/drawing/2014/main" id="{C4305CB3-179D-0363-5416-6EDEE0C433AC}"/>
              </a:ext>
            </a:extLst>
          </p:cNvPr>
          <p:cNvSpPr/>
          <p:nvPr/>
        </p:nvSpPr>
        <p:spPr>
          <a:xfrm>
            <a:off x="322758" y="2959426"/>
            <a:ext cx="11116386" cy="1680460"/>
          </a:xfrm>
          <a:prstGeom prst="rect">
            <a:avLst/>
          </a:prstGeom>
        </p:spPr>
        <p:txBody>
          <a:bodyPr wrap="square">
            <a:spAutoFit/>
          </a:bodyPr>
          <a:lstStyle/>
          <a:p>
            <a:pPr>
              <a:lnSpc>
                <a:spcPct val="90000"/>
              </a:lnSpc>
            </a:pPr>
            <a:endParaRPr lang="en-US" sz="1600">
              <a:solidFill>
                <a:schemeClr val="accent1">
                  <a:lumMod val="50000"/>
                </a:schemeClr>
              </a:solidFill>
            </a:endParaRPr>
          </a:p>
          <a:p>
            <a:pPr marL="800100" lvl="1" indent="-342900">
              <a:lnSpc>
                <a:spcPct val="90000"/>
              </a:lnSpc>
              <a:buFont typeface="Arial" panose="020B0604020202020204" pitchFamily="34" charset="0"/>
              <a:buChar char="•"/>
            </a:pPr>
            <a:r>
              <a:rPr lang="en-US"/>
              <a:t>Get treatment quickly should an injury happen on the job and tell the health care provider that the injury is work-related.</a:t>
            </a:r>
          </a:p>
          <a:p>
            <a:pPr marL="800100" lvl="1" indent="-342900">
              <a:lnSpc>
                <a:spcPct val="90000"/>
              </a:lnSpc>
              <a:buFont typeface="Arial" panose="020B0604020202020204" pitchFamily="34" charset="0"/>
              <a:buChar char="•"/>
            </a:pPr>
            <a:r>
              <a:rPr lang="en-US"/>
              <a:t>Follow the treatment advice of health care providers.</a:t>
            </a:r>
          </a:p>
          <a:p>
            <a:pPr marL="800100" lvl="1" indent="-342900">
              <a:lnSpc>
                <a:spcPct val="90000"/>
              </a:lnSpc>
              <a:buFont typeface="Arial" panose="020B0604020202020204" pitchFamily="34" charset="0"/>
              <a:buChar char="•"/>
            </a:pPr>
            <a:r>
              <a:rPr lang="en-US"/>
              <a:t>Never work under the influence of alcohol, drugs or any other substance, or if you're overly tired.</a:t>
            </a:r>
          </a:p>
          <a:p>
            <a:pPr marL="342900" indent="-342900">
              <a:buFont typeface="Arial"/>
              <a:buChar char="•"/>
            </a:pPr>
            <a:endParaRPr lang="en-US" sz="2400"/>
          </a:p>
        </p:txBody>
      </p:sp>
      <p:pic>
        <p:nvPicPr>
          <p:cNvPr id="2" name="Picture 1">
            <a:extLst>
              <a:ext uri="{FF2B5EF4-FFF2-40B4-BE49-F238E27FC236}">
                <a16:creationId xmlns:a16="http://schemas.microsoft.com/office/drawing/2014/main" id="{2CEAE6BA-87F7-7683-EBE4-C7EC5BDF9E8C}"/>
              </a:ext>
            </a:extLst>
          </p:cNvPr>
          <p:cNvPicPr>
            <a:picLocks noChangeAspect="1" noChangeArrowheads="1"/>
          </p:cNvPicPr>
          <p:nvPr/>
        </p:nvPicPr>
        <p:blipFill>
          <a:blip r:embed="rId2"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7956731"/>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14B47-BB4F-3A95-D6F5-C99AD6F9A86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5C5C400-E765-EF05-94F9-E8FB76A740F6}"/>
              </a:ext>
            </a:extLst>
          </p:cNvPr>
          <p:cNvSpPr txBox="1"/>
          <p:nvPr/>
        </p:nvSpPr>
        <p:spPr>
          <a:xfrm>
            <a:off x="2414016" y="5922970"/>
            <a:ext cx="7127149" cy="461665"/>
          </a:xfrm>
          <a:prstGeom prst="rect">
            <a:avLst/>
          </a:prstGeom>
          <a:noFill/>
        </p:spPr>
        <p:txBody>
          <a:bodyPr wrap="square" rtlCol="0">
            <a:spAutoFit/>
          </a:bodyPr>
          <a:lstStyle/>
          <a:p>
            <a:pPr algn="ctr"/>
            <a:r>
              <a:rPr lang="en-US" sz="2400" b="1">
                <a:latin typeface="Aptos" panose="020B0004020202020204" pitchFamily="34" charset="0"/>
              </a:rPr>
              <a:t>Excavation and Trenching Training</a:t>
            </a:r>
          </a:p>
        </p:txBody>
      </p:sp>
      <p:pic>
        <p:nvPicPr>
          <p:cNvPr id="6" name="Picture 5">
            <a:extLst>
              <a:ext uri="{FF2B5EF4-FFF2-40B4-BE49-F238E27FC236}">
                <a16:creationId xmlns:a16="http://schemas.microsoft.com/office/drawing/2014/main" id="{3D7BF5AD-0482-9D85-1EBF-902AE37FE8A5}"/>
              </a:ext>
            </a:extLst>
          </p:cNvPr>
          <p:cNvPicPr>
            <a:picLocks noChangeAspect="1" noChangeArrowheads="1"/>
          </p:cNvPicPr>
          <p:nvPr/>
        </p:nvPicPr>
        <p:blipFill>
          <a:blip r:embed="rId2"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5515A3C4-8F6A-86E0-F5CD-DF1693885740}"/>
              </a:ext>
            </a:extLst>
          </p:cNvPr>
          <p:cNvPicPr>
            <a:picLocks noChangeAspect="1"/>
          </p:cNvPicPr>
          <p:nvPr/>
        </p:nvPicPr>
        <p:blipFill>
          <a:blip r:embed="rId3"/>
          <a:stretch>
            <a:fillRect/>
          </a:stretch>
        </p:blipFill>
        <p:spPr>
          <a:xfrm>
            <a:off x="494773" y="1318128"/>
            <a:ext cx="6060031" cy="4506765"/>
          </a:xfrm>
          <a:prstGeom prst="rect">
            <a:avLst/>
          </a:prstGeom>
        </p:spPr>
      </p:pic>
      <p:sp>
        <p:nvSpPr>
          <p:cNvPr id="10" name="TextBox 9">
            <a:extLst>
              <a:ext uri="{FF2B5EF4-FFF2-40B4-BE49-F238E27FC236}">
                <a16:creationId xmlns:a16="http://schemas.microsoft.com/office/drawing/2014/main" id="{0DA7665C-C0D8-A1C1-7824-333F0FD0A9BA}"/>
              </a:ext>
            </a:extLst>
          </p:cNvPr>
          <p:cNvSpPr txBox="1"/>
          <p:nvPr/>
        </p:nvSpPr>
        <p:spPr>
          <a:xfrm>
            <a:off x="2330277" y="314122"/>
            <a:ext cx="7316643" cy="523220"/>
          </a:xfrm>
          <a:prstGeom prst="rect">
            <a:avLst/>
          </a:prstGeom>
          <a:noFill/>
        </p:spPr>
        <p:txBody>
          <a:bodyPr wrap="square">
            <a:spAutoFit/>
          </a:bodyPr>
          <a:lstStyle/>
          <a:p>
            <a:r>
              <a:rPr lang="en-US" sz="2800" b="1" dirty="0"/>
              <a:t>Is there such thing as a “prefect ditch”?</a:t>
            </a:r>
          </a:p>
        </p:txBody>
      </p:sp>
      <p:sp>
        <p:nvSpPr>
          <p:cNvPr id="11" name="TextBox 10">
            <a:extLst>
              <a:ext uri="{FF2B5EF4-FFF2-40B4-BE49-F238E27FC236}">
                <a16:creationId xmlns:a16="http://schemas.microsoft.com/office/drawing/2014/main" id="{071398A4-3945-11F5-5D1D-8D85B6CD3922}"/>
              </a:ext>
            </a:extLst>
          </p:cNvPr>
          <p:cNvSpPr txBox="1"/>
          <p:nvPr/>
        </p:nvSpPr>
        <p:spPr>
          <a:xfrm>
            <a:off x="7040743" y="1101001"/>
            <a:ext cx="4656484" cy="646331"/>
          </a:xfrm>
          <a:prstGeom prst="rect">
            <a:avLst/>
          </a:prstGeom>
          <a:noFill/>
        </p:spPr>
        <p:txBody>
          <a:bodyPr wrap="square" rtlCol="0">
            <a:spAutoFit/>
          </a:bodyPr>
          <a:lstStyle/>
          <a:p>
            <a:pPr marL="285750" indent="-285750">
              <a:buFont typeface="Arial" panose="020B0604020202020204" pitchFamily="34" charset="0"/>
              <a:buChar char="•"/>
            </a:pPr>
            <a:r>
              <a:rPr lang="en-US" dirty="0"/>
              <a:t>Snow fence and signs set up around the whole ditch</a:t>
            </a:r>
          </a:p>
        </p:txBody>
      </p:sp>
      <p:sp>
        <p:nvSpPr>
          <p:cNvPr id="15" name="TextBox 14">
            <a:extLst>
              <a:ext uri="{FF2B5EF4-FFF2-40B4-BE49-F238E27FC236}">
                <a16:creationId xmlns:a16="http://schemas.microsoft.com/office/drawing/2014/main" id="{5AA9C60F-E098-99D9-7784-10967A7A8154}"/>
              </a:ext>
            </a:extLst>
          </p:cNvPr>
          <p:cNvSpPr txBox="1"/>
          <p:nvPr/>
        </p:nvSpPr>
        <p:spPr>
          <a:xfrm>
            <a:off x="7040742" y="2917158"/>
            <a:ext cx="3802494" cy="369332"/>
          </a:xfrm>
          <a:prstGeom prst="rect">
            <a:avLst/>
          </a:prstGeom>
          <a:noFill/>
        </p:spPr>
        <p:txBody>
          <a:bodyPr wrap="square" rtlCol="0">
            <a:spAutoFit/>
          </a:bodyPr>
          <a:lstStyle/>
          <a:p>
            <a:pPr marL="285750" indent="-285750">
              <a:buFont typeface="Arial" panose="020B0604020202020204" pitchFamily="34" charset="0"/>
              <a:buChar char="•"/>
            </a:pPr>
            <a:r>
              <a:rPr lang="en-US" dirty="0"/>
              <a:t>Sides of trench box backfilled</a:t>
            </a:r>
          </a:p>
        </p:txBody>
      </p:sp>
      <p:sp>
        <p:nvSpPr>
          <p:cNvPr id="19" name="TextBox 18">
            <a:extLst>
              <a:ext uri="{FF2B5EF4-FFF2-40B4-BE49-F238E27FC236}">
                <a16:creationId xmlns:a16="http://schemas.microsoft.com/office/drawing/2014/main" id="{7E5F322C-3C9E-22F3-A017-54C15B08BFBB}"/>
              </a:ext>
            </a:extLst>
          </p:cNvPr>
          <p:cNvSpPr txBox="1"/>
          <p:nvPr/>
        </p:nvSpPr>
        <p:spPr>
          <a:xfrm>
            <a:off x="7040742" y="2185944"/>
            <a:ext cx="4224665" cy="369332"/>
          </a:xfrm>
          <a:prstGeom prst="rect">
            <a:avLst/>
          </a:prstGeom>
          <a:noFill/>
        </p:spPr>
        <p:txBody>
          <a:bodyPr wrap="square" rtlCol="0">
            <a:spAutoFit/>
          </a:bodyPr>
          <a:lstStyle/>
          <a:p>
            <a:pPr marL="285750" indent="-285750">
              <a:buFont typeface="Arial" panose="020B0604020202020204" pitchFamily="34" charset="0"/>
              <a:buChar char="•"/>
            </a:pPr>
            <a:r>
              <a:rPr lang="en-US" dirty="0"/>
              <a:t>Proper access and emergency egress</a:t>
            </a:r>
          </a:p>
        </p:txBody>
      </p:sp>
      <p:sp>
        <p:nvSpPr>
          <p:cNvPr id="27" name="TextBox 26">
            <a:extLst>
              <a:ext uri="{FF2B5EF4-FFF2-40B4-BE49-F238E27FC236}">
                <a16:creationId xmlns:a16="http://schemas.microsoft.com/office/drawing/2014/main" id="{3CB7DCB1-FD56-6E3C-2529-21929EAF80E3}"/>
              </a:ext>
            </a:extLst>
          </p:cNvPr>
          <p:cNvSpPr txBox="1"/>
          <p:nvPr/>
        </p:nvSpPr>
        <p:spPr>
          <a:xfrm>
            <a:off x="7040742" y="1758889"/>
            <a:ext cx="4114937" cy="369332"/>
          </a:xfrm>
          <a:prstGeom prst="rect">
            <a:avLst/>
          </a:prstGeom>
          <a:noFill/>
        </p:spPr>
        <p:txBody>
          <a:bodyPr wrap="square" rtlCol="0">
            <a:spAutoFit/>
          </a:bodyPr>
          <a:lstStyle/>
          <a:p>
            <a:pPr marL="285750" indent="-285750">
              <a:buFont typeface="Arial" panose="020B0604020202020204" pitchFamily="34" charset="0"/>
              <a:buChar char="•"/>
            </a:pPr>
            <a:r>
              <a:rPr lang="en-US" dirty="0"/>
              <a:t>Pumping out all standing water</a:t>
            </a:r>
          </a:p>
        </p:txBody>
      </p:sp>
      <p:sp>
        <p:nvSpPr>
          <p:cNvPr id="30" name="TextBox 29">
            <a:extLst>
              <a:ext uri="{FF2B5EF4-FFF2-40B4-BE49-F238E27FC236}">
                <a16:creationId xmlns:a16="http://schemas.microsoft.com/office/drawing/2014/main" id="{622F300B-19BE-2177-BEE1-E7216CFD98A9}"/>
              </a:ext>
            </a:extLst>
          </p:cNvPr>
          <p:cNvSpPr txBox="1"/>
          <p:nvPr/>
        </p:nvSpPr>
        <p:spPr>
          <a:xfrm>
            <a:off x="7040742" y="3289156"/>
            <a:ext cx="4389257" cy="369332"/>
          </a:xfrm>
          <a:prstGeom prst="rect">
            <a:avLst/>
          </a:prstGeom>
          <a:noFill/>
        </p:spPr>
        <p:txBody>
          <a:bodyPr wrap="square" rtlCol="0">
            <a:spAutoFit/>
          </a:bodyPr>
          <a:lstStyle/>
          <a:p>
            <a:pPr marL="285750" indent="-285750">
              <a:buFont typeface="Arial" panose="020B0604020202020204" pitchFamily="34" charset="0"/>
              <a:buChar char="•"/>
            </a:pPr>
            <a:r>
              <a:rPr lang="en-US" dirty="0"/>
              <a:t>Head bangers identified with ribbon</a:t>
            </a:r>
          </a:p>
        </p:txBody>
      </p:sp>
      <p:sp>
        <p:nvSpPr>
          <p:cNvPr id="35" name="TextBox 34">
            <a:extLst>
              <a:ext uri="{FF2B5EF4-FFF2-40B4-BE49-F238E27FC236}">
                <a16:creationId xmlns:a16="http://schemas.microsoft.com/office/drawing/2014/main" id="{4B909953-3126-6388-9876-FC0B9699E5D7}"/>
              </a:ext>
            </a:extLst>
          </p:cNvPr>
          <p:cNvSpPr txBox="1"/>
          <p:nvPr/>
        </p:nvSpPr>
        <p:spPr>
          <a:xfrm>
            <a:off x="7040742" y="2491753"/>
            <a:ext cx="4782450" cy="369332"/>
          </a:xfrm>
          <a:prstGeom prst="rect">
            <a:avLst/>
          </a:prstGeom>
          <a:noFill/>
        </p:spPr>
        <p:txBody>
          <a:bodyPr wrap="square" rtlCol="0">
            <a:spAutoFit/>
          </a:bodyPr>
          <a:lstStyle/>
          <a:p>
            <a:pPr marL="285750" indent="-285750">
              <a:buFont typeface="Arial" panose="020B0604020202020204" pitchFamily="34" charset="0"/>
              <a:buChar char="•"/>
            </a:pPr>
            <a:r>
              <a:rPr lang="en-US" dirty="0"/>
              <a:t>Ditch tube in place with all the documents</a:t>
            </a:r>
          </a:p>
        </p:txBody>
      </p:sp>
    </p:spTree>
    <p:extLst>
      <p:ext uri="{BB962C8B-B14F-4D97-AF65-F5344CB8AC3E}">
        <p14:creationId xmlns:p14="http://schemas.microsoft.com/office/powerpoint/2010/main" val="2377423469"/>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4A324-9118-111A-DCA7-00C3DD1C964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98A54E0-70BD-C271-813D-81983C8C2C47}"/>
              </a:ext>
            </a:extLst>
          </p:cNvPr>
          <p:cNvSpPr txBox="1"/>
          <p:nvPr/>
        </p:nvSpPr>
        <p:spPr>
          <a:xfrm>
            <a:off x="2414016" y="5922970"/>
            <a:ext cx="7127149" cy="461665"/>
          </a:xfrm>
          <a:prstGeom prst="rect">
            <a:avLst/>
          </a:prstGeom>
          <a:noFill/>
        </p:spPr>
        <p:txBody>
          <a:bodyPr wrap="square" rtlCol="0">
            <a:spAutoFit/>
          </a:bodyPr>
          <a:lstStyle/>
          <a:p>
            <a:pPr algn="ctr"/>
            <a:r>
              <a:rPr lang="en-US" sz="2400" b="1">
                <a:latin typeface="Aptos" panose="020B0004020202020204" pitchFamily="34" charset="0"/>
              </a:rPr>
              <a:t>Excavation and Trenching Training</a:t>
            </a:r>
          </a:p>
        </p:txBody>
      </p:sp>
      <p:pic>
        <p:nvPicPr>
          <p:cNvPr id="6" name="Picture 5">
            <a:extLst>
              <a:ext uri="{FF2B5EF4-FFF2-40B4-BE49-F238E27FC236}">
                <a16:creationId xmlns:a16="http://schemas.microsoft.com/office/drawing/2014/main" id="{10B4FC82-B5BD-FE59-DFA9-D82D60C1E890}"/>
              </a:ext>
            </a:extLst>
          </p:cNvPr>
          <p:cNvPicPr>
            <a:picLocks noChangeAspect="1" noChangeArrowheads="1"/>
          </p:cNvPicPr>
          <p:nvPr/>
        </p:nvPicPr>
        <p:blipFill>
          <a:blip r:embed="rId2"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EF182E81-06FD-9C93-C324-E6DD442049D8}"/>
              </a:ext>
            </a:extLst>
          </p:cNvPr>
          <p:cNvPicPr>
            <a:picLocks noChangeAspect="1"/>
          </p:cNvPicPr>
          <p:nvPr/>
        </p:nvPicPr>
        <p:blipFill>
          <a:blip r:embed="rId3"/>
          <a:stretch>
            <a:fillRect/>
          </a:stretch>
        </p:blipFill>
        <p:spPr>
          <a:xfrm>
            <a:off x="494773" y="1318128"/>
            <a:ext cx="6060031" cy="4506765"/>
          </a:xfrm>
          <a:prstGeom prst="rect">
            <a:avLst/>
          </a:prstGeom>
        </p:spPr>
      </p:pic>
      <p:sp>
        <p:nvSpPr>
          <p:cNvPr id="10" name="TextBox 9">
            <a:extLst>
              <a:ext uri="{FF2B5EF4-FFF2-40B4-BE49-F238E27FC236}">
                <a16:creationId xmlns:a16="http://schemas.microsoft.com/office/drawing/2014/main" id="{9F48987C-9478-9E96-4008-FD58B09FAB01}"/>
              </a:ext>
            </a:extLst>
          </p:cNvPr>
          <p:cNvSpPr txBox="1"/>
          <p:nvPr/>
        </p:nvSpPr>
        <p:spPr>
          <a:xfrm>
            <a:off x="2330277" y="314122"/>
            <a:ext cx="7316643" cy="523220"/>
          </a:xfrm>
          <a:prstGeom prst="rect">
            <a:avLst/>
          </a:prstGeom>
          <a:noFill/>
        </p:spPr>
        <p:txBody>
          <a:bodyPr wrap="square">
            <a:spAutoFit/>
          </a:bodyPr>
          <a:lstStyle/>
          <a:p>
            <a:r>
              <a:rPr lang="en-US" sz="2800" b="1" dirty="0"/>
              <a:t>Is there such thing as a “prefect ditch”?</a:t>
            </a:r>
          </a:p>
        </p:txBody>
      </p:sp>
      <p:sp>
        <p:nvSpPr>
          <p:cNvPr id="11" name="TextBox 10">
            <a:extLst>
              <a:ext uri="{FF2B5EF4-FFF2-40B4-BE49-F238E27FC236}">
                <a16:creationId xmlns:a16="http://schemas.microsoft.com/office/drawing/2014/main" id="{023D7BC6-5492-5A6E-14B9-3F271FD70755}"/>
              </a:ext>
            </a:extLst>
          </p:cNvPr>
          <p:cNvSpPr txBox="1"/>
          <p:nvPr/>
        </p:nvSpPr>
        <p:spPr>
          <a:xfrm rot="1055795">
            <a:off x="7040743" y="1101001"/>
            <a:ext cx="3049406" cy="646331"/>
          </a:xfrm>
          <a:prstGeom prst="rect">
            <a:avLst/>
          </a:prstGeom>
          <a:noFill/>
        </p:spPr>
        <p:txBody>
          <a:bodyPr wrap="square" rtlCol="0">
            <a:spAutoFit/>
          </a:bodyPr>
          <a:lstStyle/>
          <a:p>
            <a:r>
              <a:rPr lang="en-US" dirty="0"/>
              <a:t>Snow fence and signs set up </a:t>
            </a:r>
          </a:p>
          <a:p>
            <a:r>
              <a:rPr lang="en-US" dirty="0"/>
              <a:t>around the whole ditch</a:t>
            </a:r>
          </a:p>
        </p:txBody>
      </p:sp>
      <p:cxnSp>
        <p:nvCxnSpPr>
          <p:cNvPr id="13" name="Straight Arrow Connector 12">
            <a:extLst>
              <a:ext uri="{FF2B5EF4-FFF2-40B4-BE49-F238E27FC236}">
                <a16:creationId xmlns:a16="http://schemas.microsoft.com/office/drawing/2014/main" id="{93DEA6E1-7FB7-93D4-8E4B-D7AA26F9BAC6}"/>
              </a:ext>
            </a:extLst>
          </p:cNvPr>
          <p:cNvCxnSpPr>
            <a:cxnSpLocks/>
          </p:cNvCxnSpPr>
          <p:nvPr/>
        </p:nvCxnSpPr>
        <p:spPr>
          <a:xfrm flipH="1">
            <a:off x="6254496" y="1527048"/>
            <a:ext cx="1581912" cy="1737360"/>
          </a:xfrm>
          <a:prstGeom prst="straightConnector1">
            <a:avLst/>
          </a:prstGeom>
          <a:ln w="57150">
            <a:tailEnd type="triangle"/>
          </a:ln>
        </p:spPr>
        <p:style>
          <a:lnRef idx="2">
            <a:schemeClr val="accent2"/>
          </a:lnRef>
          <a:fillRef idx="0">
            <a:schemeClr val="accent2"/>
          </a:fillRef>
          <a:effectRef idx="1">
            <a:schemeClr val="accent2"/>
          </a:effectRef>
          <a:fontRef idx="minor">
            <a:schemeClr val="tx1"/>
          </a:fontRef>
        </p:style>
      </p:cxnSp>
      <p:sp>
        <p:nvSpPr>
          <p:cNvPr id="15" name="TextBox 14">
            <a:extLst>
              <a:ext uri="{FF2B5EF4-FFF2-40B4-BE49-F238E27FC236}">
                <a16:creationId xmlns:a16="http://schemas.microsoft.com/office/drawing/2014/main" id="{97758DD3-F39D-EDB3-3751-05A729439970}"/>
              </a:ext>
            </a:extLst>
          </p:cNvPr>
          <p:cNvSpPr txBox="1"/>
          <p:nvPr/>
        </p:nvSpPr>
        <p:spPr>
          <a:xfrm rot="19917450">
            <a:off x="466722" y="1631095"/>
            <a:ext cx="2057400" cy="646331"/>
          </a:xfrm>
          <a:prstGeom prst="rect">
            <a:avLst/>
          </a:prstGeom>
          <a:noFill/>
        </p:spPr>
        <p:txBody>
          <a:bodyPr wrap="square" rtlCol="0">
            <a:spAutoFit/>
          </a:bodyPr>
          <a:lstStyle/>
          <a:p>
            <a:r>
              <a:rPr lang="en-US" dirty="0">
                <a:solidFill>
                  <a:schemeClr val="bg1"/>
                </a:solidFill>
              </a:rPr>
              <a:t>Sides of trench box backfilled</a:t>
            </a:r>
          </a:p>
        </p:txBody>
      </p:sp>
      <p:cxnSp>
        <p:nvCxnSpPr>
          <p:cNvPr id="16" name="Straight Arrow Connector 15">
            <a:extLst>
              <a:ext uri="{FF2B5EF4-FFF2-40B4-BE49-F238E27FC236}">
                <a16:creationId xmlns:a16="http://schemas.microsoft.com/office/drawing/2014/main" id="{B6FBB637-8580-73F8-4310-8731A6AA56F3}"/>
              </a:ext>
            </a:extLst>
          </p:cNvPr>
          <p:cNvCxnSpPr>
            <a:cxnSpLocks/>
          </p:cNvCxnSpPr>
          <p:nvPr/>
        </p:nvCxnSpPr>
        <p:spPr>
          <a:xfrm>
            <a:off x="1453896" y="2395728"/>
            <a:ext cx="1084068" cy="1251955"/>
          </a:xfrm>
          <a:prstGeom prst="straightConnector1">
            <a:avLst/>
          </a:prstGeom>
          <a:ln w="57150">
            <a:tailEnd type="triangle"/>
          </a:ln>
        </p:spPr>
        <p:style>
          <a:lnRef idx="2">
            <a:schemeClr val="accent2"/>
          </a:lnRef>
          <a:fillRef idx="0">
            <a:schemeClr val="accent2"/>
          </a:fillRef>
          <a:effectRef idx="1">
            <a:schemeClr val="accent2"/>
          </a:effectRef>
          <a:fontRef idx="minor">
            <a:schemeClr val="tx1"/>
          </a:fontRef>
        </p:style>
      </p:cxnSp>
      <p:sp>
        <p:nvSpPr>
          <p:cNvPr id="19" name="TextBox 18">
            <a:extLst>
              <a:ext uri="{FF2B5EF4-FFF2-40B4-BE49-F238E27FC236}">
                <a16:creationId xmlns:a16="http://schemas.microsoft.com/office/drawing/2014/main" id="{9CD16562-0E74-4792-0F0A-99C2528FCC3A}"/>
              </a:ext>
            </a:extLst>
          </p:cNvPr>
          <p:cNvSpPr txBox="1"/>
          <p:nvPr/>
        </p:nvSpPr>
        <p:spPr>
          <a:xfrm rot="20626372">
            <a:off x="253042" y="6061469"/>
            <a:ext cx="2077235" cy="646331"/>
          </a:xfrm>
          <a:prstGeom prst="rect">
            <a:avLst/>
          </a:prstGeom>
          <a:noFill/>
        </p:spPr>
        <p:txBody>
          <a:bodyPr wrap="none" rtlCol="0">
            <a:spAutoFit/>
          </a:bodyPr>
          <a:lstStyle/>
          <a:p>
            <a:r>
              <a:rPr lang="en-US" dirty="0"/>
              <a:t>Proper access and </a:t>
            </a:r>
          </a:p>
          <a:p>
            <a:r>
              <a:rPr lang="en-US" dirty="0"/>
              <a:t>emergency egress</a:t>
            </a:r>
          </a:p>
        </p:txBody>
      </p:sp>
      <p:cxnSp>
        <p:nvCxnSpPr>
          <p:cNvPr id="20" name="Straight Arrow Connector 19">
            <a:extLst>
              <a:ext uri="{FF2B5EF4-FFF2-40B4-BE49-F238E27FC236}">
                <a16:creationId xmlns:a16="http://schemas.microsoft.com/office/drawing/2014/main" id="{B2F51799-CD8F-E290-E386-0D96FAF9D456}"/>
              </a:ext>
            </a:extLst>
          </p:cNvPr>
          <p:cNvCxnSpPr>
            <a:cxnSpLocks/>
          </p:cNvCxnSpPr>
          <p:nvPr/>
        </p:nvCxnSpPr>
        <p:spPr>
          <a:xfrm flipV="1">
            <a:off x="860951" y="3571510"/>
            <a:ext cx="3497704" cy="2595930"/>
          </a:xfrm>
          <a:prstGeom prst="straightConnector1">
            <a:avLst/>
          </a:prstGeom>
          <a:ln w="57150">
            <a:tailEnd type="triangle"/>
          </a:ln>
        </p:spPr>
        <p:style>
          <a:lnRef idx="2">
            <a:schemeClr val="accent2"/>
          </a:lnRef>
          <a:fillRef idx="0">
            <a:schemeClr val="accent2"/>
          </a:fillRef>
          <a:effectRef idx="1">
            <a:schemeClr val="accent2"/>
          </a:effectRef>
          <a:fontRef idx="minor">
            <a:schemeClr val="tx1"/>
          </a:fontRef>
        </p:style>
      </p:cxnSp>
      <p:cxnSp>
        <p:nvCxnSpPr>
          <p:cNvPr id="24" name="Straight Arrow Connector 23">
            <a:extLst>
              <a:ext uri="{FF2B5EF4-FFF2-40B4-BE49-F238E27FC236}">
                <a16:creationId xmlns:a16="http://schemas.microsoft.com/office/drawing/2014/main" id="{AA4617F7-F027-EB01-76FA-23EC34917581}"/>
              </a:ext>
            </a:extLst>
          </p:cNvPr>
          <p:cNvCxnSpPr>
            <a:cxnSpLocks/>
          </p:cNvCxnSpPr>
          <p:nvPr/>
        </p:nvCxnSpPr>
        <p:spPr>
          <a:xfrm flipV="1">
            <a:off x="860951" y="5036531"/>
            <a:ext cx="592945" cy="1117271"/>
          </a:xfrm>
          <a:prstGeom prst="straightConnector1">
            <a:avLst/>
          </a:prstGeom>
          <a:ln w="57150">
            <a:tailEnd type="triangle"/>
          </a:ln>
        </p:spPr>
        <p:style>
          <a:lnRef idx="2">
            <a:schemeClr val="accent2"/>
          </a:lnRef>
          <a:fillRef idx="0">
            <a:schemeClr val="accent2"/>
          </a:fillRef>
          <a:effectRef idx="1">
            <a:schemeClr val="accent2"/>
          </a:effectRef>
          <a:fontRef idx="minor">
            <a:schemeClr val="tx1"/>
          </a:fontRef>
        </p:style>
      </p:cxnSp>
      <p:sp>
        <p:nvSpPr>
          <p:cNvPr id="27" name="TextBox 26">
            <a:extLst>
              <a:ext uri="{FF2B5EF4-FFF2-40B4-BE49-F238E27FC236}">
                <a16:creationId xmlns:a16="http://schemas.microsoft.com/office/drawing/2014/main" id="{85D7AB86-9416-F836-7429-0B266A7471D4}"/>
              </a:ext>
            </a:extLst>
          </p:cNvPr>
          <p:cNvSpPr txBox="1"/>
          <p:nvPr/>
        </p:nvSpPr>
        <p:spPr>
          <a:xfrm rot="2198087">
            <a:off x="6756687" y="3685951"/>
            <a:ext cx="1771062" cy="646331"/>
          </a:xfrm>
          <a:prstGeom prst="rect">
            <a:avLst/>
          </a:prstGeom>
          <a:noFill/>
        </p:spPr>
        <p:txBody>
          <a:bodyPr wrap="none" rtlCol="0">
            <a:spAutoFit/>
          </a:bodyPr>
          <a:lstStyle/>
          <a:p>
            <a:r>
              <a:rPr lang="en-US" dirty="0"/>
              <a:t>Pumping out all </a:t>
            </a:r>
          </a:p>
          <a:p>
            <a:r>
              <a:rPr lang="en-US" dirty="0"/>
              <a:t>standing water</a:t>
            </a:r>
          </a:p>
        </p:txBody>
      </p:sp>
      <p:cxnSp>
        <p:nvCxnSpPr>
          <p:cNvPr id="28" name="Straight Arrow Connector 27">
            <a:extLst>
              <a:ext uri="{FF2B5EF4-FFF2-40B4-BE49-F238E27FC236}">
                <a16:creationId xmlns:a16="http://schemas.microsoft.com/office/drawing/2014/main" id="{A8BC3624-D66D-6EB0-7A80-7D2B67C6878E}"/>
              </a:ext>
            </a:extLst>
          </p:cNvPr>
          <p:cNvCxnSpPr>
            <a:cxnSpLocks/>
          </p:cNvCxnSpPr>
          <p:nvPr/>
        </p:nvCxnSpPr>
        <p:spPr>
          <a:xfrm flipH="1">
            <a:off x="4309725" y="4133088"/>
            <a:ext cx="2965519" cy="825655"/>
          </a:xfrm>
          <a:prstGeom prst="straightConnector1">
            <a:avLst/>
          </a:prstGeom>
          <a:ln w="57150">
            <a:tailEnd type="triangle"/>
          </a:ln>
        </p:spPr>
        <p:style>
          <a:lnRef idx="2">
            <a:schemeClr val="accent2"/>
          </a:lnRef>
          <a:fillRef idx="0">
            <a:schemeClr val="accent2"/>
          </a:fillRef>
          <a:effectRef idx="1">
            <a:schemeClr val="accent2"/>
          </a:effectRef>
          <a:fontRef idx="minor">
            <a:schemeClr val="tx1"/>
          </a:fontRef>
        </p:style>
      </p:cxnSp>
      <p:sp>
        <p:nvSpPr>
          <p:cNvPr id="30" name="TextBox 29">
            <a:extLst>
              <a:ext uri="{FF2B5EF4-FFF2-40B4-BE49-F238E27FC236}">
                <a16:creationId xmlns:a16="http://schemas.microsoft.com/office/drawing/2014/main" id="{989570BA-DFE9-09E6-0E51-31D4CDBD34B0}"/>
              </a:ext>
            </a:extLst>
          </p:cNvPr>
          <p:cNvSpPr txBox="1"/>
          <p:nvPr/>
        </p:nvSpPr>
        <p:spPr>
          <a:xfrm>
            <a:off x="2440094" y="1478403"/>
            <a:ext cx="2553199" cy="646331"/>
          </a:xfrm>
          <a:prstGeom prst="rect">
            <a:avLst/>
          </a:prstGeom>
          <a:noFill/>
        </p:spPr>
        <p:txBody>
          <a:bodyPr wrap="none" rtlCol="0">
            <a:spAutoFit/>
          </a:bodyPr>
          <a:lstStyle/>
          <a:p>
            <a:r>
              <a:rPr lang="en-US" dirty="0">
                <a:solidFill>
                  <a:schemeClr val="bg1"/>
                </a:solidFill>
              </a:rPr>
              <a:t>Head bangers identified</a:t>
            </a:r>
          </a:p>
          <a:p>
            <a:r>
              <a:rPr lang="en-US" dirty="0">
                <a:solidFill>
                  <a:schemeClr val="bg1"/>
                </a:solidFill>
              </a:rPr>
              <a:t> with ribbon</a:t>
            </a:r>
          </a:p>
        </p:txBody>
      </p:sp>
      <p:cxnSp>
        <p:nvCxnSpPr>
          <p:cNvPr id="31" name="Straight Arrow Connector 30">
            <a:extLst>
              <a:ext uri="{FF2B5EF4-FFF2-40B4-BE49-F238E27FC236}">
                <a16:creationId xmlns:a16="http://schemas.microsoft.com/office/drawing/2014/main" id="{71EAD2C6-1451-42BC-0A7A-22445094B465}"/>
              </a:ext>
            </a:extLst>
          </p:cNvPr>
          <p:cNvCxnSpPr>
            <a:cxnSpLocks/>
          </p:cNvCxnSpPr>
          <p:nvPr/>
        </p:nvCxnSpPr>
        <p:spPr>
          <a:xfrm>
            <a:off x="3170158" y="2133593"/>
            <a:ext cx="0" cy="1339735"/>
          </a:xfrm>
          <a:prstGeom prst="straightConnector1">
            <a:avLst/>
          </a:prstGeom>
          <a:ln w="57150">
            <a:tailEnd type="triangle"/>
          </a:ln>
        </p:spPr>
        <p:style>
          <a:lnRef idx="2">
            <a:schemeClr val="accent2"/>
          </a:lnRef>
          <a:fillRef idx="0">
            <a:schemeClr val="accent2"/>
          </a:fillRef>
          <a:effectRef idx="1">
            <a:schemeClr val="accent2"/>
          </a:effectRef>
          <a:fontRef idx="minor">
            <a:schemeClr val="tx1"/>
          </a:fontRef>
        </p:style>
      </p:cxnSp>
      <p:sp>
        <p:nvSpPr>
          <p:cNvPr id="35" name="TextBox 34">
            <a:extLst>
              <a:ext uri="{FF2B5EF4-FFF2-40B4-BE49-F238E27FC236}">
                <a16:creationId xmlns:a16="http://schemas.microsoft.com/office/drawing/2014/main" id="{6A94877E-22F8-4697-C5A9-C05DC833187C}"/>
              </a:ext>
            </a:extLst>
          </p:cNvPr>
          <p:cNvSpPr txBox="1"/>
          <p:nvPr/>
        </p:nvSpPr>
        <p:spPr>
          <a:xfrm rot="19404952">
            <a:off x="435436" y="3030286"/>
            <a:ext cx="2028825" cy="923330"/>
          </a:xfrm>
          <a:prstGeom prst="rect">
            <a:avLst/>
          </a:prstGeom>
          <a:noFill/>
        </p:spPr>
        <p:txBody>
          <a:bodyPr wrap="none" rtlCol="0">
            <a:spAutoFit/>
          </a:bodyPr>
          <a:lstStyle/>
          <a:p>
            <a:r>
              <a:rPr lang="en-US" dirty="0">
                <a:solidFill>
                  <a:schemeClr val="bg1"/>
                </a:solidFill>
              </a:rPr>
              <a:t>Ditch tube in </a:t>
            </a:r>
          </a:p>
          <a:p>
            <a:r>
              <a:rPr lang="en-US" dirty="0">
                <a:solidFill>
                  <a:schemeClr val="bg1"/>
                </a:solidFill>
              </a:rPr>
              <a:t>place with</a:t>
            </a:r>
          </a:p>
          <a:p>
            <a:r>
              <a:rPr lang="en-US" dirty="0">
                <a:solidFill>
                  <a:schemeClr val="bg1"/>
                </a:solidFill>
              </a:rPr>
              <a:t> all the documents</a:t>
            </a:r>
          </a:p>
        </p:txBody>
      </p:sp>
      <p:cxnSp>
        <p:nvCxnSpPr>
          <p:cNvPr id="36" name="Straight Arrow Connector 35">
            <a:extLst>
              <a:ext uri="{FF2B5EF4-FFF2-40B4-BE49-F238E27FC236}">
                <a16:creationId xmlns:a16="http://schemas.microsoft.com/office/drawing/2014/main" id="{FFF37138-2A55-B4CC-1311-F5AEA638B1D6}"/>
              </a:ext>
            </a:extLst>
          </p:cNvPr>
          <p:cNvCxnSpPr>
            <a:cxnSpLocks/>
          </p:cNvCxnSpPr>
          <p:nvPr/>
        </p:nvCxnSpPr>
        <p:spPr>
          <a:xfrm>
            <a:off x="1860694" y="3745760"/>
            <a:ext cx="251570" cy="130501"/>
          </a:xfrm>
          <a:prstGeom prst="straightConnector1">
            <a:avLst/>
          </a:prstGeom>
          <a:ln w="57150">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901861651"/>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EE5F51AF-FE15-2597-FD56-0097F64BB0E8}"/>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91B66F09-E3A3-CA71-A60B-F20A7C03CD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ign with a black tube&#10;&#10;Description automatically generated">
            <a:extLst>
              <a:ext uri="{FF2B5EF4-FFF2-40B4-BE49-F238E27FC236}">
                <a16:creationId xmlns:a16="http://schemas.microsoft.com/office/drawing/2014/main" id="{6BB509AA-49E0-FC49-EAE2-41822CA80306}"/>
              </a:ext>
            </a:extLst>
          </p:cNvPr>
          <p:cNvPicPr>
            <a:picLocks noChangeAspect="1"/>
          </p:cNvPicPr>
          <p:nvPr/>
        </p:nvPicPr>
        <p:blipFill rotWithShape="1">
          <a:blip r:embed="rId2" cstate="screen">
            <a:alphaModFix amt="50000"/>
            <a:extLst>
              <a:ext uri="{28A0092B-C50C-407E-A947-70E740481C1C}">
                <a14:useLocalDpi xmlns:a14="http://schemas.microsoft.com/office/drawing/2010/main"/>
              </a:ext>
            </a:extLst>
          </a:blip>
          <a:srcRect/>
          <a:stretch>
            <a:fillRect/>
          </a:stretch>
        </p:blipFill>
        <p:spPr>
          <a:xfrm>
            <a:off x="-1" y="-71671"/>
            <a:ext cx="12191980" cy="6857999"/>
          </a:xfrm>
          <a:prstGeom prst="rect">
            <a:avLst/>
          </a:prstGeom>
          <a:scene3d>
            <a:camera prst="perspectiveContrastingLeftFacing">
              <a:rot lat="300000" lon="19800000" rev="0"/>
            </a:camera>
            <a:lightRig rig="threePt" dir="t">
              <a:rot lat="0" lon="0" rev="2700000"/>
            </a:lightRig>
          </a:scene3d>
          <a:sp3d>
            <a:bevelT w="63500" h="50800"/>
          </a:sp3d>
        </p:spPr>
      </p:pic>
      <p:sp>
        <p:nvSpPr>
          <p:cNvPr id="5" name="TextBox 4">
            <a:extLst>
              <a:ext uri="{FF2B5EF4-FFF2-40B4-BE49-F238E27FC236}">
                <a16:creationId xmlns:a16="http://schemas.microsoft.com/office/drawing/2014/main" id="{852B5F99-15AA-0BB2-1F12-EF123CA70651}"/>
              </a:ext>
            </a:extLst>
          </p:cNvPr>
          <p:cNvSpPr txBox="1"/>
          <p:nvPr/>
        </p:nvSpPr>
        <p:spPr>
          <a:xfrm>
            <a:off x="-202447" y="3014428"/>
            <a:ext cx="12191979" cy="1489542"/>
          </a:xfrm>
          <a:prstGeom prst="rect">
            <a:avLst/>
          </a:prstGeom>
        </p:spPr>
        <p:txBody>
          <a:bodyPr vert="horz" lIns="91440" tIns="45720" rIns="91440" bIns="45720" rtlCol="0" anchor="b">
            <a:normAutofit fontScale="92500"/>
          </a:bodyPr>
          <a:lstStyle/>
          <a:p>
            <a:pPr algn="ctr">
              <a:lnSpc>
                <a:spcPct val="90000"/>
              </a:lnSpc>
              <a:spcBef>
                <a:spcPct val="0"/>
              </a:spcBef>
              <a:spcAft>
                <a:spcPts val="600"/>
              </a:spcAft>
            </a:pPr>
            <a:r>
              <a:rPr lang="en-US" sz="8000" b="1">
                <a:solidFill>
                  <a:srgbClr val="FFFFFF"/>
                </a:solidFill>
                <a:latin typeface="+mj-lt"/>
                <a:ea typeface="+mj-ea"/>
                <a:cs typeface="+mj-cs"/>
              </a:rPr>
              <a:t>Hazard Identification Training</a:t>
            </a:r>
          </a:p>
        </p:txBody>
      </p:sp>
    </p:spTree>
    <p:extLst>
      <p:ext uri="{BB962C8B-B14F-4D97-AF65-F5344CB8AC3E}">
        <p14:creationId xmlns:p14="http://schemas.microsoft.com/office/powerpoint/2010/main" val="10264007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5C02D-E1CC-48C2-8999-E0F9D474804D}"/>
              </a:ext>
            </a:extLst>
          </p:cNvPr>
          <p:cNvSpPr>
            <a:spLocks noGrp="1"/>
          </p:cNvSpPr>
          <p:nvPr>
            <p:ph type="ctrTitle"/>
          </p:nvPr>
        </p:nvSpPr>
        <p:spPr>
          <a:xfrm>
            <a:off x="841248" y="1655286"/>
            <a:ext cx="4224048" cy="2610042"/>
          </a:xfrm>
        </p:spPr>
        <p:txBody>
          <a:bodyPr>
            <a:normAutofit/>
          </a:bodyPr>
          <a:lstStyle/>
          <a:p>
            <a:pPr algn="l"/>
            <a:r>
              <a:rPr lang="en-US" sz="5400" dirty="0"/>
              <a:t>H</a:t>
            </a:r>
            <a:r>
              <a:rPr lang="en-CA" sz="5400" dirty="0" err="1"/>
              <a:t>azard</a:t>
            </a:r>
            <a:r>
              <a:rPr lang="en-CA" sz="5400" dirty="0"/>
              <a:t> Identification</a:t>
            </a:r>
          </a:p>
        </p:txBody>
      </p:sp>
      <p:sp>
        <p:nvSpPr>
          <p:cNvPr id="3" name="Subtitle 2">
            <a:extLst>
              <a:ext uri="{FF2B5EF4-FFF2-40B4-BE49-F238E27FC236}">
                <a16:creationId xmlns:a16="http://schemas.microsoft.com/office/drawing/2014/main" id="{DD7BF218-AE2F-4D40-ADF0-3119687B8DE9}"/>
              </a:ext>
            </a:extLst>
          </p:cNvPr>
          <p:cNvSpPr>
            <a:spLocks noGrp="1"/>
          </p:cNvSpPr>
          <p:nvPr>
            <p:ph type="subTitle" idx="1"/>
          </p:nvPr>
        </p:nvSpPr>
        <p:spPr>
          <a:xfrm>
            <a:off x="841248" y="4373384"/>
            <a:ext cx="3405900" cy="829055"/>
          </a:xfrm>
        </p:spPr>
        <p:txBody>
          <a:bodyPr>
            <a:normAutofit/>
          </a:bodyPr>
          <a:lstStyle/>
          <a:p>
            <a:pPr algn="l"/>
            <a:r>
              <a:rPr lang="en-CA" sz="2000">
                <a:solidFill>
                  <a:srgbClr val="FFFFFF"/>
                </a:solidFill>
              </a:rPr>
              <a:t>                                     2022</a:t>
            </a:r>
          </a:p>
        </p:txBody>
      </p:sp>
      <p:sp>
        <p:nvSpPr>
          <p:cNvPr id="4" name="TextBox 3">
            <a:extLst>
              <a:ext uri="{FF2B5EF4-FFF2-40B4-BE49-F238E27FC236}">
                <a16:creationId xmlns:a16="http://schemas.microsoft.com/office/drawing/2014/main" id="{CCE8CCB5-5789-4423-B1CD-E1149B6E0E22}"/>
              </a:ext>
            </a:extLst>
          </p:cNvPr>
          <p:cNvSpPr txBox="1"/>
          <p:nvPr/>
        </p:nvSpPr>
        <p:spPr>
          <a:xfrm>
            <a:off x="3083873" y="281115"/>
            <a:ext cx="5353236" cy="707886"/>
          </a:xfrm>
          <a:prstGeom prst="rect">
            <a:avLst/>
          </a:prstGeom>
          <a:noFill/>
        </p:spPr>
        <p:txBody>
          <a:bodyPr wrap="square" rtlCol="0">
            <a:spAutoFit/>
          </a:bodyPr>
          <a:lstStyle/>
          <a:p>
            <a:r>
              <a:rPr lang="en-CA" sz="4000" dirty="0"/>
              <a:t>Ogilvie Mtn Holdings LP</a:t>
            </a:r>
          </a:p>
        </p:txBody>
      </p:sp>
      <p:pic>
        <p:nvPicPr>
          <p:cNvPr id="6" name="Picture 5">
            <a:extLst>
              <a:ext uri="{FF2B5EF4-FFF2-40B4-BE49-F238E27FC236}">
                <a16:creationId xmlns:a16="http://schemas.microsoft.com/office/drawing/2014/main" id="{3C42AFB2-FAB5-DE27-3FD1-0DA6E471D315}"/>
              </a:ext>
            </a:extLst>
          </p:cNvPr>
          <p:cNvPicPr>
            <a:picLocks noChangeAspect="1"/>
          </p:cNvPicPr>
          <p:nvPr/>
        </p:nvPicPr>
        <p:blipFill>
          <a:blip r:embed="rId2"/>
          <a:stretch>
            <a:fillRect/>
          </a:stretch>
        </p:blipFill>
        <p:spPr>
          <a:xfrm>
            <a:off x="5760491" y="1873707"/>
            <a:ext cx="6011114" cy="3458058"/>
          </a:xfrm>
          <a:prstGeom prst="rect">
            <a:avLst/>
          </a:prstGeom>
        </p:spPr>
      </p:pic>
      <p:pic>
        <p:nvPicPr>
          <p:cNvPr id="7" name="Picture 6">
            <a:extLst>
              <a:ext uri="{FF2B5EF4-FFF2-40B4-BE49-F238E27FC236}">
                <a16:creationId xmlns:a16="http://schemas.microsoft.com/office/drawing/2014/main" id="{3727A9F7-1359-7ECA-2E43-9F190FE38A95}"/>
              </a:ext>
            </a:extLst>
          </p:cNvPr>
          <p:cNvPicPr>
            <a:picLocks noChangeAspect="1" noChangeArrowheads="1"/>
          </p:cNvPicPr>
          <p:nvPr/>
        </p:nvPicPr>
        <p:blipFill>
          <a:blip r:embed="rId3"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3841422"/>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1718DDF-E7DE-1A89-1941-F2A3B55B3434}"/>
              </a:ext>
            </a:extLst>
          </p:cNvPr>
          <p:cNvSpPr>
            <a:spLocks noGrp="1"/>
          </p:cNvSpPr>
          <p:nvPr>
            <p:ph idx="1"/>
          </p:nvPr>
        </p:nvSpPr>
        <p:spPr>
          <a:xfrm>
            <a:off x="5635380" y="1095389"/>
            <a:ext cx="6198476" cy="4391012"/>
          </a:xfrm>
        </p:spPr>
        <p:txBody>
          <a:bodyPr/>
          <a:lstStyle/>
          <a:p>
            <a:pPr marL="0" indent="0">
              <a:buNone/>
            </a:pPr>
            <a:r>
              <a:rPr lang="en-US"/>
              <a:t>At the end of this training you will be able to:</a:t>
            </a:r>
          </a:p>
          <a:p>
            <a:pPr marL="0" indent="0">
              <a:buNone/>
            </a:pPr>
            <a:endParaRPr lang="en-US"/>
          </a:p>
          <a:p>
            <a:pPr lvl="1"/>
            <a:r>
              <a:rPr lang="en-US"/>
              <a:t>Identify energy hazards</a:t>
            </a:r>
          </a:p>
          <a:p>
            <a:pPr lvl="1"/>
            <a:r>
              <a:rPr lang="en-US"/>
              <a:t>Plan and implement mitigations to hazards you identify</a:t>
            </a:r>
          </a:p>
          <a:p>
            <a:pPr lvl="1"/>
            <a:r>
              <a:rPr lang="en-US"/>
              <a:t>Apply energy hazard recognition and mitigation when using the Field Level Hazard Assessment tool</a:t>
            </a:r>
          </a:p>
          <a:p>
            <a:pPr lvl="1"/>
            <a:r>
              <a:rPr lang="en-US"/>
              <a:t>Practice using Energy Hazard Recognition </a:t>
            </a:r>
          </a:p>
          <a:p>
            <a:endParaRPr lang="en-CA"/>
          </a:p>
        </p:txBody>
      </p:sp>
      <p:pic>
        <p:nvPicPr>
          <p:cNvPr id="9" name="Picture 8">
            <a:extLst>
              <a:ext uri="{FF2B5EF4-FFF2-40B4-BE49-F238E27FC236}">
                <a16:creationId xmlns:a16="http://schemas.microsoft.com/office/drawing/2014/main" id="{DA8A3E40-9FF9-BF4A-E76A-A399A49CD508}"/>
              </a:ext>
            </a:extLst>
          </p:cNvPr>
          <p:cNvPicPr>
            <a:picLocks noChangeAspect="1"/>
          </p:cNvPicPr>
          <p:nvPr/>
        </p:nvPicPr>
        <p:blipFill>
          <a:blip r:embed="rId2"/>
          <a:stretch>
            <a:fillRect/>
          </a:stretch>
        </p:blipFill>
        <p:spPr>
          <a:xfrm>
            <a:off x="358144" y="1430176"/>
            <a:ext cx="4795859" cy="3448262"/>
          </a:xfrm>
          <a:prstGeom prst="rect">
            <a:avLst/>
          </a:prstGeom>
        </p:spPr>
      </p:pic>
      <p:pic>
        <p:nvPicPr>
          <p:cNvPr id="10" name="Picture 9">
            <a:extLst>
              <a:ext uri="{FF2B5EF4-FFF2-40B4-BE49-F238E27FC236}">
                <a16:creationId xmlns:a16="http://schemas.microsoft.com/office/drawing/2014/main" id="{05D6339D-572C-365D-5DD8-3F76F62C4083}"/>
              </a:ext>
            </a:extLst>
          </p:cNvPr>
          <p:cNvPicPr>
            <a:picLocks noChangeAspect="1" noChangeArrowheads="1"/>
          </p:cNvPicPr>
          <p:nvPr/>
        </p:nvPicPr>
        <p:blipFill>
          <a:blip r:embed="rId3"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258415"/>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22B89-3929-4E50-955F-769727C1A453}"/>
              </a:ext>
            </a:extLst>
          </p:cNvPr>
          <p:cNvSpPr>
            <a:spLocks noGrp="1"/>
          </p:cNvSpPr>
          <p:nvPr>
            <p:ph type="title"/>
          </p:nvPr>
        </p:nvSpPr>
        <p:spPr>
          <a:xfrm>
            <a:off x="863029" y="1012004"/>
            <a:ext cx="3416158" cy="4795408"/>
          </a:xfrm>
        </p:spPr>
        <p:txBody>
          <a:bodyPr>
            <a:normAutofit/>
          </a:bodyPr>
          <a:lstStyle/>
          <a:p>
            <a:r>
              <a:rPr lang="en-CA"/>
              <a:t>Hazard Identification Definitions </a:t>
            </a:r>
          </a:p>
        </p:txBody>
      </p:sp>
      <p:graphicFrame>
        <p:nvGraphicFramePr>
          <p:cNvPr id="5" name="Content Placeholder 2">
            <a:extLst>
              <a:ext uri="{FF2B5EF4-FFF2-40B4-BE49-F238E27FC236}">
                <a16:creationId xmlns:a16="http://schemas.microsoft.com/office/drawing/2014/main" id="{5361BC51-12E3-4A37-83DD-8D6D97E4C572}"/>
              </a:ext>
            </a:extLst>
          </p:cNvPr>
          <p:cNvGraphicFramePr>
            <a:graphicFrameLocks noGrp="1"/>
          </p:cNvGraphicFramePr>
          <p:nvPr>
            <p:ph idx="1"/>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605FAAA3-4627-C435-4AF1-620369DE91DD}"/>
              </a:ext>
            </a:extLst>
          </p:cNvPr>
          <p:cNvPicPr>
            <a:picLocks noChangeAspect="1" noChangeArrowheads="1"/>
          </p:cNvPicPr>
          <p:nvPr/>
        </p:nvPicPr>
        <p:blipFill>
          <a:blip r:embed="rId7"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6811293"/>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4A734-73E1-3043-8307-9FDD186666EB}"/>
              </a:ext>
            </a:extLst>
          </p:cNvPr>
          <p:cNvSpPr>
            <a:spLocks noGrp="1"/>
          </p:cNvSpPr>
          <p:nvPr>
            <p:ph type="title"/>
          </p:nvPr>
        </p:nvSpPr>
        <p:spPr>
          <a:xfrm>
            <a:off x="1286256" y="587421"/>
            <a:ext cx="10515600" cy="1325563"/>
          </a:xfrm>
        </p:spPr>
        <p:txBody>
          <a:bodyPr/>
          <a:lstStyle/>
          <a:p>
            <a:r>
              <a:rPr lang="en-CA"/>
              <a:t>Hazard Identification Overview</a:t>
            </a:r>
          </a:p>
        </p:txBody>
      </p:sp>
      <p:pic>
        <p:nvPicPr>
          <p:cNvPr id="5" name="Content Placeholder 4">
            <a:extLst>
              <a:ext uri="{FF2B5EF4-FFF2-40B4-BE49-F238E27FC236}">
                <a16:creationId xmlns:a16="http://schemas.microsoft.com/office/drawing/2014/main" id="{4627AF44-87DF-9877-611D-690DA2577C29}"/>
              </a:ext>
            </a:extLst>
          </p:cNvPr>
          <p:cNvPicPr>
            <a:picLocks noGrp="1" noChangeAspect="1"/>
          </p:cNvPicPr>
          <p:nvPr>
            <p:ph idx="1"/>
          </p:nvPr>
        </p:nvPicPr>
        <p:blipFill>
          <a:blip r:embed="rId2">
            <a:duotone>
              <a:prstClr val="black"/>
              <a:schemeClr val="accent1">
                <a:tint val="45000"/>
                <a:satMod val="400000"/>
              </a:schemeClr>
            </a:duotone>
          </a:blip>
          <a:stretch>
            <a:fillRect/>
          </a:stretch>
        </p:blipFill>
        <p:spPr>
          <a:xfrm>
            <a:off x="838200" y="2868119"/>
            <a:ext cx="1841152" cy="1121761"/>
          </a:xfrm>
          <a:prstGeom prst="rect">
            <a:avLst/>
          </a:prstGeom>
        </p:spPr>
      </p:pic>
      <p:pic>
        <p:nvPicPr>
          <p:cNvPr id="6" name="Picture 5">
            <a:extLst>
              <a:ext uri="{FF2B5EF4-FFF2-40B4-BE49-F238E27FC236}">
                <a16:creationId xmlns:a16="http://schemas.microsoft.com/office/drawing/2014/main" id="{DDD93CA3-B01C-C1DF-AD4B-7568587D178C}"/>
              </a:ext>
            </a:extLst>
          </p:cNvPr>
          <p:cNvPicPr>
            <a:picLocks noChangeAspect="1"/>
          </p:cNvPicPr>
          <p:nvPr/>
        </p:nvPicPr>
        <p:blipFill>
          <a:blip r:embed="rId3"/>
          <a:stretch>
            <a:fillRect/>
          </a:stretch>
        </p:blipFill>
        <p:spPr>
          <a:xfrm>
            <a:off x="2804480" y="2892505"/>
            <a:ext cx="2310584" cy="1097375"/>
          </a:xfrm>
          <a:prstGeom prst="rect">
            <a:avLst/>
          </a:prstGeom>
        </p:spPr>
      </p:pic>
      <p:pic>
        <p:nvPicPr>
          <p:cNvPr id="7" name="Picture 6">
            <a:extLst>
              <a:ext uri="{FF2B5EF4-FFF2-40B4-BE49-F238E27FC236}">
                <a16:creationId xmlns:a16="http://schemas.microsoft.com/office/drawing/2014/main" id="{59110D55-3DF7-BC25-DB35-74D33D426FFF}"/>
              </a:ext>
            </a:extLst>
          </p:cNvPr>
          <p:cNvPicPr>
            <a:picLocks noChangeAspect="1"/>
          </p:cNvPicPr>
          <p:nvPr/>
        </p:nvPicPr>
        <p:blipFill>
          <a:blip r:embed="rId4"/>
          <a:stretch>
            <a:fillRect/>
          </a:stretch>
        </p:blipFill>
        <p:spPr>
          <a:xfrm>
            <a:off x="6168555" y="2892505"/>
            <a:ext cx="1816765" cy="1091279"/>
          </a:xfrm>
          <a:prstGeom prst="rect">
            <a:avLst/>
          </a:prstGeom>
        </p:spPr>
      </p:pic>
      <p:pic>
        <p:nvPicPr>
          <p:cNvPr id="8" name="Picture 7">
            <a:extLst>
              <a:ext uri="{FF2B5EF4-FFF2-40B4-BE49-F238E27FC236}">
                <a16:creationId xmlns:a16="http://schemas.microsoft.com/office/drawing/2014/main" id="{A1771357-1CF3-B6DA-80DE-345425DC319B}"/>
              </a:ext>
            </a:extLst>
          </p:cNvPr>
          <p:cNvPicPr>
            <a:picLocks noChangeAspect="1"/>
          </p:cNvPicPr>
          <p:nvPr/>
        </p:nvPicPr>
        <p:blipFill>
          <a:blip r:embed="rId5"/>
          <a:stretch>
            <a:fillRect/>
          </a:stretch>
        </p:blipFill>
        <p:spPr>
          <a:xfrm>
            <a:off x="9199204" y="2892505"/>
            <a:ext cx="1865538" cy="1091279"/>
          </a:xfrm>
          <a:prstGeom prst="rect">
            <a:avLst/>
          </a:prstGeom>
        </p:spPr>
      </p:pic>
      <p:pic>
        <p:nvPicPr>
          <p:cNvPr id="9" name="Picture 8">
            <a:extLst>
              <a:ext uri="{FF2B5EF4-FFF2-40B4-BE49-F238E27FC236}">
                <a16:creationId xmlns:a16="http://schemas.microsoft.com/office/drawing/2014/main" id="{538A502B-5133-2B97-9AAC-AE77A5864226}"/>
              </a:ext>
            </a:extLst>
          </p:cNvPr>
          <p:cNvPicPr>
            <a:picLocks noChangeAspect="1"/>
          </p:cNvPicPr>
          <p:nvPr/>
        </p:nvPicPr>
        <p:blipFill>
          <a:blip r:embed="rId6"/>
          <a:stretch>
            <a:fillRect/>
          </a:stretch>
        </p:blipFill>
        <p:spPr>
          <a:xfrm>
            <a:off x="5494230" y="3124173"/>
            <a:ext cx="445047" cy="627942"/>
          </a:xfrm>
          <a:prstGeom prst="rect">
            <a:avLst/>
          </a:prstGeom>
        </p:spPr>
      </p:pic>
      <p:pic>
        <p:nvPicPr>
          <p:cNvPr id="10" name="Picture 3">
            <a:extLst>
              <a:ext uri="{FF2B5EF4-FFF2-40B4-BE49-F238E27FC236}">
                <a16:creationId xmlns:a16="http://schemas.microsoft.com/office/drawing/2014/main" id="{DDC0C941-42E6-34AB-1A74-A9B227C2140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368424" y="3087360"/>
            <a:ext cx="447675" cy="62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a:extLst>
              <a:ext uri="{FF2B5EF4-FFF2-40B4-BE49-F238E27FC236}">
                <a16:creationId xmlns:a16="http://schemas.microsoft.com/office/drawing/2014/main" id="{24844FDB-2D0E-5D81-26E7-E8CE99B4377C}"/>
              </a:ext>
            </a:extLst>
          </p:cNvPr>
          <p:cNvSpPr txBox="1"/>
          <p:nvPr/>
        </p:nvSpPr>
        <p:spPr>
          <a:xfrm>
            <a:off x="2890620" y="4743350"/>
            <a:ext cx="6097314" cy="646331"/>
          </a:xfrm>
          <a:prstGeom prst="rect">
            <a:avLst/>
          </a:prstGeom>
          <a:noFill/>
        </p:spPr>
        <p:txBody>
          <a:bodyPr wrap="square">
            <a:spAutoFit/>
          </a:bodyPr>
          <a:lstStyle/>
          <a:p>
            <a:pPr algn="ctr"/>
            <a:r>
              <a:rPr lang="en-US" sz="1800" b="1"/>
              <a:t>Hazard recognition is the first step in situational awareness</a:t>
            </a:r>
            <a:endParaRPr lang="en-CA"/>
          </a:p>
        </p:txBody>
      </p:sp>
      <p:pic>
        <p:nvPicPr>
          <p:cNvPr id="3" name="Picture 2">
            <a:extLst>
              <a:ext uri="{FF2B5EF4-FFF2-40B4-BE49-F238E27FC236}">
                <a16:creationId xmlns:a16="http://schemas.microsoft.com/office/drawing/2014/main" id="{37842B43-4839-BDF6-14B2-948B26B64284}"/>
              </a:ext>
            </a:extLst>
          </p:cNvPr>
          <p:cNvPicPr>
            <a:picLocks noChangeAspect="1" noChangeArrowheads="1"/>
          </p:cNvPicPr>
          <p:nvPr/>
        </p:nvPicPr>
        <p:blipFill>
          <a:blip r:embed="rId8"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5303440"/>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11675-3D9F-49B2-9FD7-B533D232E735}"/>
              </a:ext>
            </a:extLst>
          </p:cNvPr>
          <p:cNvSpPr>
            <a:spLocks noGrp="1"/>
          </p:cNvSpPr>
          <p:nvPr>
            <p:ph type="title"/>
          </p:nvPr>
        </p:nvSpPr>
        <p:spPr>
          <a:xfrm>
            <a:off x="863029" y="1012004"/>
            <a:ext cx="3416158" cy="4795408"/>
          </a:xfrm>
        </p:spPr>
        <p:txBody>
          <a:bodyPr>
            <a:normAutofit/>
          </a:bodyPr>
          <a:lstStyle/>
          <a:p>
            <a:r>
              <a:rPr lang="en-CA"/>
              <a:t>Reporting Unsafe Conditions and Right to Refuse</a:t>
            </a:r>
          </a:p>
        </p:txBody>
      </p:sp>
      <p:graphicFrame>
        <p:nvGraphicFramePr>
          <p:cNvPr id="13" name="Content Placeholder 2">
            <a:extLst>
              <a:ext uri="{FF2B5EF4-FFF2-40B4-BE49-F238E27FC236}">
                <a16:creationId xmlns:a16="http://schemas.microsoft.com/office/drawing/2014/main" id="{ADDCBA16-E3C4-4DD9-8481-EE1D2D441121}"/>
              </a:ext>
            </a:extLst>
          </p:cNvPr>
          <p:cNvGraphicFramePr>
            <a:graphicFrameLocks noGrp="1"/>
          </p:cNvGraphicFramePr>
          <p:nvPr>
            <p:ph idx="1"/>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6BA60DBA-5762-31A6-F26C-DDBAE55CE194}"/>
              </a:ext>
            </a:extLst>
          </p:cNvPr>
          <p:cNvPicPr>
            <a:picLocks noChangeAspect="1" noChangeArrowheads="1"/>
          </p:cNvPicPr>
          <p:nvPr/>
        </p:nvPicPr>
        <p:blipFill>
          <a:blip r:embed="rId8"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4936677"/>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11675-3D9F-49B2-9FD7-B533D232E735}"/>
              </a:ext>
            </a:extLst>
          </p:cNvPr>
          <p:cNvSpPr>
            <a:spLocks noGrp="1"/>
          </p:cNvSpPr>
          <p:nvPr>
            <p:ph type="title"/>
          </p:nvPr>
        </p:nvSpPr>
        <p:spPr>
          <a:xfrm>
            <a:off x="863029" y="1012004"/>
            <a:ext cx="3416158" cy="4795408"/>
          </a:xfrm>
        </p:spPr>
        <p:txBody>
          <a:bodyPr>
            <a:normAutofit/>
          </a:bodyPr>
          <a:lstStyle/>
          <a:p>
            <a:r>
              <a:rPr lang="en-CA"/>
              <a:t>Energy Types</a:t>
            </a:r>
            <a:br>
              <a:rPr lang="en-CA"/>
            </a:br>
            <a:endParaRPr lang="en-CA"/>
          </a:p>
        </p:txBody>
      </p:sp>
      <p:sp>
        <p:nvSpPr>
          <p:cNvPr id="6" name="TextBox 5">
            <a:extLst>
              <a:ext uri="{FF2B5EF4-FFF2-40B4-BE49-F238E27FC236}">
                <a16:creationId xmlns:a16="http://schemas.microsoft.com/office/drawing/2014/main" id="{B107FFF3-4D96-CAC6-D49E-C48CF1AD1EAF}"/>
              </a:ext>
            </a:extLst>
          </p:cNvPr>
          <p:cNvSpPr txBox="1"/>
          <p:nvPr/>
        </p:nvSpPr>
        <p:spPr>
          <a:xfrm>
            <a:off x="5998779" y="470925"/>
            <a:ext cx="4745421" cy="369332"/>
          </a:xfrm>
          <a:prstGeom prst="rect">
            <a:avLst/>
          </a:prstGeom>
          <a:noFill/>
        </p:spPr>
        <p:txBody>
          <a:bodyPr wrap="square" rtlCol="0">
            <a:spAutoFit/>
          </a:bodyPr>
          <a:lstStyle/>
          <a:p>
            <a:pPr algn="ctr"/>
            <a:r>
              <a:rPr lang="en-CA"/>
              <a:t>Energy Types</a:t>
            </a:r>
          </a:p>
        </p:txBody>
      </p:sp>
      <p:sp>
        <p:nvSpPr>
          <p:cNvPr id="4" name="Content Placeholder 3">
            <a:extLst>
              <a:ext uri="{FF2B5EF4-FFF2-40B4-BE49-F238E27FC236}">
                <a16:creationId xmlns:a16="http://schemas.microsoft.com/office/drawing/2014/main" id="{66971E85-7D2F-58E9-3B16-38DDEEAA95A6}"/>
              </a:ext>
            </a:extLst>
          </p:cNvPr>
          <p:cNvSpPr>
            <a:spLocks noGrp="1"/>
          </p:cNvSpPr>
          <p:nvPr>
            <p:ph idx="1"/>
          </p:nvPr>
        </p:nvSpPr>
        <p:spPr>
          <a:xfrm>
            <a:off x="5131676" y="1012004"/>
            <a:ext cx="6222124" cy="5375071"/>
          </a:xfrm>
        </p:spPr>
        <p:txBody>
          <a:bodyPr>
            <a:normAutofit fontScale="92500" lnSpcReduction="20000"/>
          </a:bodyPr>
          <a:lstStyle/>
          <a:p>
            <a:pPr marL="0" indent="0">
              <a:buNone/>
            </a:pPr>
            <a:r>
              <a:rPr lang="en-US" sz="2400" b="1">
                <a:highlight>
                  <a:srgbClr val="FFFF00"/>
                </a:highlight>
              </a:rPr>
              <a:t>Gravity: </a:t>
            </a:r>
            <a:r>
              <a:rPr lang="en-US" sz="2400" b="1"/>
              <a:t>Force caused by the attraction of all masses to the mass of the earth </a:t>
            </a:r>
          </a:p>
          <a:p>
            <a:pPr marL="0" indent="0">
              <a:buNone/>
            </a:pPr>
            <a:r>
              <a:rPr lang="en-US" sz="2400" b="1">
                <a:highlight>
                  <a:srgbClr val="FFFF00"/>
                </a:highlight>
              </a:rPr>
              <a:t>Motion: </a:t>
            </a:r>
            <a:r>
              <a:rPr lang="en-US" sz="2400" b="1"/>
              <a:t>Change in position of objects or substances</a:t>
            </a:r>
          </a:p>
          <a:p>
            <a:pPr marL="0" indent="0">
              <a:buNone/>
            </a:pPr>
            <a:r>
              <a:rPr lang="en-US" sz="2400" b="1">
                <a:highlight>
                  <a:srgbClr val="FFFF00"/>
                </a:highlight>
              </a:rPr>
              <a:t>Mechanical: </a:t>
            </a:r>
            <a:r>
              <a:rPr lang="en-US" sz="2400" b="1"/>
              <a:t>Rotation, vibration, or motion of equipment, materials, or tools.</a:t>
            </a:r>
          </a:p>
          <a:p>
            <a:pPr marL="0" indent="0">
              <a:buNone/>
            </a:pPr>
            <a:r>
              <a:rPr lang="en-US" sz="2400" b="1">
                <a:highlight>
                  <a:srgbClr val="FFFF00"/>
                </a:highlight>
              </a:rPr>
              <a:t>Electrical: </a:t>
            </a:r>
            <a:r>
              <a:rPr lang="en-US" sz="2400" b="1"/>
              <a:t>The presence of an electrical charge or current.</a:t>
            </a:r>
          </a:p>
          <a:p>
            <a:pPr marL="0" indent="0">
              <a:buNone/>
            </a:pPr>
            <a:r>
              <a:rPr lang="en-US" sz="2400" b="1">
                <a:highlight>
                  <a:srgbClr val="FFFF00"/>
                </a:highlight>
              </a:rPr>
              <a:t>Pressure: </a:t>
            </a:r>
            <a:r>
              <a:rPr lang="en-US" sz="2400" b="1"/>
              <a:t>Liquid or gas compressed or under a vacuum</a:t>
            </a:r>
          </a:p>
          <a:p>
            <a:pPr marL="0" indent="0">
              <a:buNone/>
            </a:pPr>
            <a:r>
              <a:rPr lang="en-US" sz="2400" b="1">
                <a:highlight>
                  <a:srgbClr val="FFFF00"/>
                </a:highlight>
              </a:rPr>
              <a:t>Chemical: </a:t>
            </a:r>
            <a:r>
              <a:rPr lang="en-US" sz="2400" b="1"/>
              <a:t>Reactive elements in the environment</a:t>
            </a:r>
          </a:p>
          <a:p>
            <a:pPr marL="0" indent="0">
              <a:buNone/>
            </a:pPr>
            <a:r>
              <a:rPr lang="en-US" sz="2400" b="1">
                <a:highlight>
                  <a:srgbClr val="FFFF00"/>
                </a:highlight>
              </a:rPr>
              <a:t>Biological: </a:t>
            </a:r>
            <a:r>
              <a:rPr lang="en-US" sz="2400" b="1"/>
              <a:t>Living organisms that pose health risks</a:t>
            </a:r>
          </a:p>
          <a:p>
            <a:pPr marL="0" indent="0">
              <a:buNone/>
            </a:pPr>
            <a:r>
              <a:rPr lang="en-US" sz="2400" b="1">
                <a:highlight>
                  <a:srgbClr val="FFFF00"/>
                </a:highlight>
              </a:rPr>
              <a:t>Radiation: </a:t>
            </a:r>
            <a:r>
              <a:rPr lang="en-US" sz="2400" b="1"/>
              <a:t>Elements that emit ions or atomic particles</a:t>
            </a:r>
          </a:p>
          <a:p>
            <a:pPr marL="0" indent="0">
              <a:buNone/>
            </a:pPr>
            <a:r>
              <a:rPr lang="en-US" sz="2400" b="1">
                <a:highlight>
                  <a:srgbClr val="FFFF00"/>
                </a:highlight>
              </a:rPr>
              <a:t>Sound: </a:t>
            </a:r>
            <a:r>
              <a:rPr lang="en-US" sz="2400" b="1"/>
              <a:t>Audible vibrations caused from the contact of two or more objects</a:t>
            </a:r>
          </a:p>
          <a:p>
            <a:pPr marL="0" indent="0">
              <a:buNone/>
            </a:pPr>
            <a:endParaRPr lang="en-US" sz="2400" b="1"/>
          </a:p>
          <a:p>
            <a:pPr marL="0" indent="0">
              <a:buNone/>
            </a:pPr>
            <a:endParaRPr lang="en-US" sz="2800"/>
          </a:p>
        </p:txBody>
      </p:sp>
      <p:pic>
        <p:nvPicPr>
          <p:cNvPr id="3" name="Picture 2">
            <a:extLst>
              <a:ext uri="{FF2B5EF4-FFF2-40B4-BE49-F238E27FC236}">
                <a16:creationId xmlns:a16="http://schemas.microsoft.com/office/drawing/2014/main" id="{87082E98-C13A-7731-2992-7BADACD207B6}"/>
              </a:ext>
            </a:extLst>
          </p:cNvPr>
          <p:cNvPicPr>
            <a:picLocks noChangeAspect="1" noChangeArrowheads="1"/>
          </p:cNvPicPr>
          <p:nvPr/>
        </p:nvPicPr>
        <p:blipFill>
          <a:blip r:embed="rId2"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0818070"/>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11675-3D9F-49B2-9FD7-B533D232E735}"/>
              </a:ext>
            </a:extLst>
          </p:cNvPr>
          <p:cNvSpPr>
            <a:spLocks noGrp="1"/>
          </p:cNvSpPr>
          <p:nvPr>
            <p:ph type="title"/>
          </p:nvPr>
        </p:nvSpPr>
        <p:spPr>
          <a:xfrm>
            <a:off x="863029" y="1012004"/>
            <a:ext cx="3416158" cy="4795408"/>
          </a:xfrm>
        </p:spPr>
        <p:txBody>
          <a:bodyPr>
            <a:normAutofit/>
          </a:bodyPr>
          <a:lstStyle/>
          <a:p>
            <a:r>
              <a:rPr lang="en-CA"/>
              <a:t>Hazard Identification</a:t>
            </a:r>
          </a:p>
        </p:txBody>
      </p:sp>
      <p:sp>
        <p:nvSpPr>
          <p:cNvPr id="11" name="Content Placeholder 10">
            <a:extLst>
              <a:ext uri="{FF2B5EF4-FFF2-40B4-BE49-F238E27FC236}">
                <a16:creationId xmlns:a16="http://schemas.microsoft.com/office/drawing/2014/main" id="{CE70209A-481A-B3D2-FF82-79BCF992C367}"/>
              </a:ext>
            </a:extLst>
          </p:cNvPr>
          <p:cNvSpPr>
            <a:spLocks noGrp="1"/>
          </p:cNvSpPr>
          <p:nvPr>
            <p:ph idx="1"/>
          </p:nvPr>
        </p:nvSpPr>
        <p:spPr>
          <a:xfrm>
            <a:off x="4539950" y="463656"/>
            <a:ext cx="3639831" cy="589210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prstClr val="black">
                    <a:lumMod val="75000"/>
                  </a:prstClr>
                </a:solidFill>
                <a:effectLst/>
                <a:uLnTx/>
                <a:uFillTx/>
                <a:latin typeface="Arial" panose="020B0604020202020204"/>
                <a:ea typeface="+mn-ea"/>
                <a:cs typeface="+mn-cs"/>
              </a:rPr>
              <a:t>Step 1: Identify the job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lumMod val="75000"/>
                </a:prstClr>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latin typeface="Arial" panose="020B0604020202020204"/>
                <a:ea typeface="+mn-ea"/>
                <a:cs typeface="+mn-cs"/>
              </a:rPr>
              <a:t>Step 2: Identify the energy sources for each job step/task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latin typeface="Arial" panose="020B0604020202020204"/>
                <a:ea typeface="+mn-ea"/>
                <a:cs typeface="+mn-cs"/>
              </a:rPr>
              <a:t>Step 3: Assess the magnitude of energy potential in your operation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latin typeface="Arial" panose="020B0604020202020204"/>
                <a:ea typeface="+mn-ea"/>
                <a:cs typeface="+mn-cs"/>
              </a:rPr>
              <a:t>Step 4: Brainstorm ways that energy might be released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latin typeface="Arial" panose="020B0604020202020204"/>
                <a:ea typeface="+mn-ea"/>
                <a:cs typeface="+mn-cs"/>
              </a:rPr>
              <a:t>Step 5: What ways can the team remove the energy or otherwise prevent its release?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latin typeface="Arial" panose="020B0604020202020204"/>
                <a:ea typeface="+mn-ea"/>
                <a:cs typeface="+mn-cs"/>
              </a:rPr>
              <a:t>Step 6: Repeat  the process, but focus on the environment and adjacent tasks rather than just job steps/tasks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latin typeface="Arial" panose="020B0604020202020204"/>
                <a:ea typeface="+mn-ea"/>
                <a:cs typeface="+mn-cs"/>
              </a:rPr>
              <a:t>Step 7: Repeat the process one more time focusing on what might change with the plan or the environment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latin typeface="Arial" panose="020B0604020202020204"/>
                <a:ea typeface="+mn-ea"/>
                <a:cs typeface="+mn-cs"/>
              </a:rPr>
              <a:t>Step 8: Have everyone sign the FLHA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latin typeface="Arial" panose="020B0604020202020204"/>
                <a:ea typeface="+mn-ea"/>
                <a:cs typeface="+mn-cs"/>
              </a:rPr>
              <a:t>Step 9: Answer some basic questions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latin typeface="Arial" panose="020B0604020202020204"/>
                <a:ea typeface="+mn-ea"/>
                <a:cs typeface="+mn-cs"/>
              </a:rPr>
              <a:t>(all should be answered yes)</a:t>
            </a:r>
          </a:p>
          <a:p>
            <a:endParaRPr lang="en-CA"/>
          </a:p>
        </p:txBody>
      </p:sp>
      <p:pic>
        <p:nvPicPr>
          <p:cNvPr id="3" name="Picture 2" descr="A white document with black text and red text&#10;&#10;Description automatically generated">
            <a:extLst>
              <a:ext uri="{FF2B5EF4-FFF2-40B4-BE49-F238E27FC236}">
                <a16:creationId xmlns:a16="http://schemas.microsoft.com/office/drawing/2014/main" id="{D60E903F-B114-3F6B-8343-E453146D7FF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46417" y="1908031"/>
            <a:ext cx="3705375" cy="2695387"/>
          </a:xfrm>
          <a:prstGeom prst="rect">
            <a:avLst/>
          </a:prstGeom>
        </p:spPr>
      </p:pic>
      <p:pic>
        <p:nvPicPr>
          <p:cNvPr id="4" name="Picture 3">
            <a:extLst>
              <a:ext uri="{FF2B5EF4-FFF2-40B4-BE49-F238E27FC236}">
                <a16:creationId xmlns:a16="http://schemas.microsoft.com/office/drawing/2014/main" id="{471FDDB8-196E-9D22-1360-A2BF297C7601}"/>
              </a:ext>
            </a:extLst>
          </p:cNvPr>
          <p:cNvPicPr>
            <a:picLocks noChangeAspect="1" noChangeArrowheads="1"/>
          </p:cNvPicPr>
          <p:nvPr/>
        </p:nvPicPr>
        <p:blipFill>
          <a:blip r:embed="rId3"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248153"/>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23FDC020-6D66-3ED3-266C-9A4608F61CD9}"/>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D84DFC2C-D945-3577-BEB4-725FAE30D0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ign with a black tube&#10;&#10;Description automatically generated">
            <a:extLst>
              <a:ext uri="{FF2B5EF4-FFF2-40B4-BE49-F238E27FC236}">
                <a16:creationId xmlns:a16="http://schemas.microsoft.com/office/drawing/2014/main" id="{4971F955-0FBE-8F33-EA37-EBC79601BA92}"/>
              </a:ext>
            </a:extLst>
          </p:cNvPr>
          <p:cNvPicPr>
            <a:picLocks noChangeAspect="1"/>
          </p:cNvPicPr>
          <p:nvPr/>
        </p:nvPicPr>
        <p:blipFill rotWithShape="1">
          <a:blip r:embed="rId2" cstate="screen">
            <a:alphaModFix amt="50000"/>
            <a:extLst>
              <a:ext uri="{28A0092B-C50C-407E-A947-70E740481C1C}">
                <a14:useLocalDpi xmlns:a14="http://schemas.microsoft.com/office/drawing/2010/main"/>
              </a:ext>
            </a:extLst>
          </a:blip>
          <a:srcRect/>
          <a:stretch>
            <a:fillRect/>
          </a:stretch>
        </p:blipFill>
        <p:spPr>
          <a:xfrm>
            <a:off x="-1" y="-71671"/>
            <a:ext cx="12191980" cy="6857999"/>
          </a:xfrm>
          <a:prstGeom prst="rect">
            <a:avLst/>
          </a:prstGeom>
          <a:scene3d>
            <a:camera prst="perspectiveContrastingLeftFacing">
              <a:rot lat="300000" lon="19800000" rev="0"/>
            </a:camera>
            <a:lightRig rig="threePt" dir="t">
              <a:rot lat="0" lon="0" rev="2700000"/>
            </a:lightRig>
          </a:scene3d>
          <a:sp3d>
            <a:bevelT w="63500" h="50800"/>
          </a:sp3d>
        </p:spPr>
      </p:pic>
      <p:sp>
        <p:nvSpPr>
          <p:cNvPr id="5" name="TextBox 4">
            <a:extLst>
              <a:ext uri="{FF2B5EF4-FFF2-40B4-BE49-F238E27FC236}">
                <a16:creationId xmlns:a16="http://schemas.microsoft.com/office/drawing/2014/main" id="{F1EC9A5D-1FA0-DBAE-B120-B208C8F5EDAD}"/>
              </a:ext>
            </a:extLst>
          </p:cNvPr>
          <p:cNvSpPr txBox="1"/>
          <p:nvPr/>
        </p:nvSpPr>
        <p:spPr>
          <a:xfrm>
            <a:off x="-202447" y="3014428"/>
            <a:ext cx="12191979" cy="1489542"/>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8000" b="1">
                <a:solidFill>
                  <a:srgbClr val="FFFFFF"/>
                </a:solidFill>
                <a:latin typeface="+mj-lt"/>
                <a:ea typeface="+mj-ea"/>
                <a:cs typeface="+mj-cs"/>
              </a:rPr>
              <a:t>Interacting with the Public</a:t>
            </a:r>
          </a:p>
        </p:txBody>
      </p:sp>
    </p:spTree>
    <p:extLst>
      <p:ext uri="{BB962C8B-B14F-4D97-AF65-F5344CB8AC3E}">
        <p14:creationId xmlns:p14="http://schemas.microsoft.com/office/powerpoint/2010/main" val="29391644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11675-3D9F-49B2-9FD7-B533D232E735}"/>
              </a:ext>
            </a:extLst>
          </p:cNvPr>
          <p:cNvSpPr>
            <a:spLocks noGrp="1"/>
          </p:cNvSpPr>
          <p:nvPr>
            <p:ph type="title"/>
          </p:nvPr>
        </p:nvSpPr>
        <p:spPr>
          <a:xfrm>
            <a:off x="863029" y="1012004"/>
            <a:ext cx="3416158" cy="4795408"/>
          </a:xfrm>
        </p:spPr>
        <p:txBody>
          <a:bodyPr>
            <a:normAutofit/>
          </a:bodyPr>
          <a:lstStyle/>
          <a:p>
            <a:r>
              <a:rPr lang="en-CA"/>
              <a:t>Hazard Identification</a:t>
            </a:r>
          </a:p>
        </p:txBody>
      </p:sp>
      <p:sp>
        <p:nvSpPr>
          <p:cNvPr id="6" name="Title 1">
            <a:extLst>
              <a:ext uri="{FF2B5EF4-FFF2-40B4-BE49-F238E27FC236}">
                <a16:creationId xmlns:a16="http://schemas.microsoft.com/office/drawing/2014/main" id="{A7F09151-6A18-85DE-D290-F0EC1CCF943D}"/>
              </a:ext>
            </a:extLst>
          </p:cNvPr>
          <p:cNvSpPr txBox="1">
            <a:spLocks/>
          </p:cNvSpPr>
          <p:nvPr/>
        </p:nvSpPr>
        <p:spPr>
          <a:xfrm>
            <a:off x="4865105" y="720342"/>
            <a:ext cx="3955702" cy="4573330"/>
          </a:xfrm>
          <a:prstGeom prst="rect">
            <a:avLst/>
          </a:prstGeom>
        </p:spPr>
        <p:txBody>
          <a:bodyPr/>
          <a:lstStyle>
            <a:lvl1pPr algn="l" defTabSz="685983" rtl="0" eaLnBrk="1" latinLnBrk="0" hangingPunct="1">
              <a:lnSpc>
                <a:spcPct val="90000"/>
              </a:lnSpc>
              <a:spcBef>
                <a:spcPct val="0"/>
              </a:spcBef>
              <a:buNone/>
              <a:defRPr sz="2701" kern="1200">
                <a:solidFill>
                  <a:schemeClr val="tx1">
                    <a:lumMod val="75000"/>
                  </a:schemeClr>
                </a:solidFill>
                <a:latin typeface="+mj-lt"/>
                <a:ea typeface="+mj-ea"/>
                <a:cs typeface="+mj-cs"/>
              </a:defRPr>
            </a:lvl1pPr>
          </a:lstStyle>
          <a:p>
            <a:pPr>
              <a:lnSpc>
                <a:spcPct val="100000"/>
              </a:lnSpc>
            </a:pPr>
            <a:r>
              <a:rPr lang="en-US" sz="1400">
                <a:solidFill>
                  <a:schemeClr val="bg1">
                    <a:lumMod val="65000"/>
                  </a:schemeClr>
                </a:solidFill>
                <a:latin typeface="+mn-lt"/>
              </a:rPr>
              <a:t>Step 1: Identify the job</a:t>
            </a:r>
          </a:p>
          <a:p>
            <a:pPr>
              <a:lnSpc>
                <a:spcPct val="100000"/>
              </a:lnSpc>
            </a:pPr>
            <a:endParaRPr lang="en-US" sz="1400">
              <a:solidFill>
                <a:schemeClr val="bg1">
                  <a:lumMod val="65000"/>
                </a:schemeClr>
              </a:solidFill>
              <a:latin typeface="+mn-lt"/>
            </a:endParaRPr>
          </a:p>
          <a:p>
            <a:pPr>
              <a:lnSpc>
                <a:spcPct val="100000"/>
              </a:lnSpc>
            </a:pPr>
            <a:r>
              <a:rPr lang="en-US" sz="1400">
                <a:solidFill>
                  <a:schemeClr val="bg1">
                    <a:lumMod val="65000"/>
                  </a:schemeClr>
                </a:solidFill>
                <a:latin typeface="+mn-lt"/>
              </a:rPr>
              <a:t>Step 2: Identify the energy sources for each job step/task</a:t>
            </a:r>
          </a:p>
          <a:p>
            <a:pPr>
              <a:lnSpc>
                <a:spcPct val="100000"/>
              </a:lnSpc>
            </a:pPr>
            <a:endParaRPr lang="en-US" sz="1400">
              <a:solidFill>
                <a:schemeClr val="bg1">
                  <a:lumMod val="65000"/>
                </a:schemeClr>
              </a:solidFill>
              <a:latin typeface="+mn-lt"/>
            </a:endParaRPr>
          </a:p>
          <a:p>
            <a:pPr>
              <a:lnSpc>
                <a:spcPct val="100000"/>
              </a:lnSpc>
            </a:pPr>
            <a:r>
              <a:rPr lang="en-US" sz="1400">
                <a:solidFill>
                  <a:schemeClr val="bg1">
                    <a:lumMod val="65000"/>
                  </a:schemeClr>
                </a:solidFill>
                <a:latin typeface="+mn-lt"/>
              </a:rPr>
              <a:t>Step 3: Assess the magnitude of energy potential in your operation</a:t>
            </a:r>
          </a:p>
          <a:p>
            <a:pPr>
              <a:lnSpc>
                <a:spcPct val="100000"/>
              </a:lnSpc>
            </a:pPr>
            <a:endParaRPr lang="en-US" sz="1400">
              <a:solidFill>
                <a:schemeClr val="bg1">
                  <a:lumMod val="65000"/>
                </a:schemeClr>
              </a:solidFill>
              <a:latin typeface="+mn-lt"/>
            </a:endParaRPr>
          </a:p>
          <a:p>
            <a:pPr>
              <a:lnSpc>
                <a:spcPct val="100000"/>
              </a:lnSpc>
            </a:pPr>
            <a:r>
              <a:rPr lang="en-US" sz="1400">
                <a:solidFill>
                  <a:schemeClr val="bg1">
                    <a:lumMod val="65000"/>
                  </a:schemeClr>
                </a:solidFill>
                <a:latin typeface="+mn-lt"/>
              </a:rPr>
              <a:t>Step 4: Brainstorm ways that energy might be released</a:t>
            </a:r>
          </a:p>
          <a:p>
            <a:pPr>
              <a:lnSpc>
                <a:spcPct val="100000"/>
              </a:lnSpc>
            </a:pPr>
            <a:endParaRPr lang="en-US" sz="1400">
              <a:solidFill>
                <a:schemeClr val="bg1">
                  <a:lumMod val="65000"/>
                </a:schemeClr>
              </a:solidFill>
              <a:latin typeface="+mn-lt"/>
            </a:endParaRPr>
          </a:p>
          <a:p>
            <a:pPr>
              <a:lnSpc>
                <a:spcPct val="100000"/>
              </a:lnSpc>
            </a:pPr>
            <a:r>
              <a:rPr lang="en-US" sz="1400">
                <a:solidFill>
                  <a:schemeClr val="bg1">
                    <a:lumMod val="65000"/>
                  </a:schemeClr>
                </a:solidFill>
                <a:latin typeface="+mn-lt"/>
              </a:rPr>
              <a:t>Step 5: What ways can the team remove the energy or otherwise prevent its release?</a:t>
            </a:r>
          </a:p>
          <a:p>
            <a:pPr>
              <a:lnSpc>
                <a:spcPct val="100000"/>
              </a:lnSpc>
            </a:pPr>
            <a:endParaRPr lang="en-US" sz="1400">
              <a:solidFill>
                <a:schemeClr val="bg1">
                  <a:lumMod val="65000"/>
                </a:schemeClr>
              </a:solidFill>
              <a:latin typeface="+mn-lt"/>
            </a:endParaRPr>
          </a:p>
          <a:p>
            <a:pPr>
              <a:lnSpc>
                <a:spcPct val="100000"/>
              </a:lnSpc>
            </a:pPr>
            <a:r>
              <a:rPr lang="en-US" sz="1400">
                <a:solidFill>
                  <a:schemeClr val="bg1">
                    <a:lumMod val="65000"/>
                  </a:schemeClr>
                </a:solidFill>
                <a:latin typeface="+mn-lt"/>
              </a:rPr>
              <a:t>Step 6: Repeat  the process, but focus on the environment and adjacent tasks rather than just job steps/tasks</a:t>
            </a:r>
          </a:p>
          <a:p>
            <a:pPr>
              <a:lnSpc>
                <a:spcPct val="100000"/>
              </a:lnSpc>
            </a:pPr>
            <a:endParaRPr lang="en-US" sz="1400">
              <a:solidFill>
                <a:schemeClr val="bg1">
                  <a:lumMod val="65000"/>
                </a:schemeClr>
              </a:solidFill>
              <a:latin typeface="+mn-lt"/>
            </a:endParaRPr>
          </a:p>
          <a:p>
            <a:pPr>
              <a:lnSpc>
                <a:spcPct val="100000"/>
              </a:lnSpc>
            </a:pPr>
            <a:r>
              <a:rPr lang="en-US" sz="1400">
                <a:solidFill>
                  <a:schemeClr val="bg1">
                    <a:lumMod val="65000"/>
                  </a:schemeClr>
                </a:solidFill>
                <a:latin typeface="+mn-lt"/>
              </a:rPr>
              <a:t>Step 7: Repeat the process one more time focusing on what might change with the plan or the environment</a:t>
            </a:r>
          </a:p>
          <a:p>
            <a:pPr>
              <a:lnSpc>
                <a:spcPct val="100000"/>
              </a:lnSpc>
            </a:pPr>
            <a:endParaRPr lang="en-US" sz="1400">
              <a:solidFill>
                <a:schemeClr val="bg1">
                  <a:lumMod val="65000"/>
                </a:schemeClr>
              </a:solidFill>
            </a:endParaRPr>
          </a:p>
          <a:p>
            <a:pPr>
              <a:lnSpc>
                <a:spcPct val="100000"/>
              </a:lnSpc>
            </a:pPr>
            <a:r>
              <a:rPr lang="en-US" sz="1400">
                <a:solidFill>
                  <a:schemeClr val="bg1">
                    <a:lumMod val="65000"/>
                  </a:schemeClr>
                </a:solidFill>
                <a:latin typeface="+mn-lt"/>
              </a:rPr>
              <a:t>Step 8: Have everyone sign the FLHA</a:t>
            </a:r>
          </a:p>
          <a:p>
            <a:pPr>
              <a:lnSpc>
                <a:spcPct val="100000"/>
              </a:lnSpc>
            </a:pPr>
            <a:endParaRPr lang="en-US" sz="1400">
              <a:latin typeface="+mn-lt"/>
            </a:endParaRPr>
          </a:p>
          <a:p>
            <a:pPr>
              <a:lnSpc>
                <a:spcPct val="100000"/>
              </a:lnSpc>
            </a:pPr>
            <a:r>
              <a:rPr lang="en-US" sz="1400" b="1">
                <a:latin typeface="+mn-lt"/>
              </a:rPr>
              <a:t>Step 9: Answer some basic questions of yourself</a:t>
            </a:r>
          </a:p>
          <a:p>
            <a:pPr>
              <a:lnSpc>
                <a:spcPct val="100000"/>
              </a:lnSpc>
            </a:pPr>
            <a:r>
              <a:rPr lang="en-US" sz="1400">
                <a:latin typeface="+mn-lt"/>
              </a:rPr>
              <a:t>(all should be answered yes)</a:t>
            </a:r>
          </a:p>
        </p:txBody>
      </p:sp>
      <p:sp>
        <p:nvSpPr>
          <p:cNvPr id="5" name="TextBox 4">
            <a:extLst>
              <a:ext uri="{FF2B5EF4-FFF2-40B4-BE49-F238E27FC236}">
                <a16:creationId xmlns:a16="http://schemas.microsoft.com/office/drawing/2014/main" id="{72ED2322-415F-C99C-C842-FCFB8A6083B4}"/>
              </a:ext>
            </a:extLst>
          </p:cNvPr>
          <p:cNvSpPr txBox="1"/>
          <p:nvPr/>
        </p:nvSpPr>
        <p:spPr>
          <a:xfrm>
            <a:off x="9009993" y="1552903"/>
            <a:ext cx="3058511" cy="4124206"/>
          </a:xfrm>
          <a:prstGeom prst="rect">
            <a:avLst/>
          </a:prstGeom>
          <a:solidFill>
            <a:srgbClr val="FFFF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a:ea typeface="+mn-ea"/>
                <a:cs typeface="+mn-cs"/>
              </a:rPr>
              <a:t>Questions to Consider</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a:solidFill>
                <a:prstClr val="black"/>
              </a:solidFill>
              <a:latin typeface="Arial" panose="020B060402020202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a:ea typeface="+mn-ea"/>
                <a:cs typeface="+mn-cs"/>
              </a:rPr>
              <a:t>Did everyone that has signed onto the FLHA offer content?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a:ea typeface="+mn-ea"/>
                <a:cs typeface="+mn-cs"/>
              </a:rPr>
              <a:t>Was the FLHA completed at the work location?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a:ea typeface="+mn-ea"/>
                <a:cs typeface="+mn-cs"/>
              </a:rPr>
              <a:t>Did the supervisor provide input?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a:ea typeface="+mn-ea"/>
                <a:cs typeface="+mn-cs"/>
              </a:rPr>
              <a:t>Do you have all the necessary PPE?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a:ea typeface="+mn-ea"/>
                <a:cs typeface="+mn-cs"/>
              </a:rPr>
              <a:t>Have all permits been obtained?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a:ea typeface="+mn-ea"/>
                <a:cs typeface="+mn-cs"/>
              </a:rPr>
              <a:t>Have all tools been inspected?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a:ea typeface="+mn-ea"/>
                <a:cs typeface="+mn-cs"/>
              </a:rPr>
              <a:t>Was stop work authority discussed?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a:ea typeface="+mn-ea"/>
                <a:cs typeface="+mn-cs"/>
              </a:rPr>
              <a:t>Have the highest risk hazards been identified and mitigations implemented?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3" name="Picture 2">
            <a:extLst>
              <a:ext uri="{FF2B5EF4-FFF2-40B4-BE49-F238E27FC236}">
                <a16:creationId xmlns:a16="http://schemas.microsoft.com/office/drawing/2014/main" id="{CB8F99B3-3ACD-4711-35B9-F3D622F3CB4F}"/>
              </a:ext>
            </a:extLst>
          </p:cNvPr>
          <p:cNvPicPr>
            <a:picLocks noChangeAspect="1" noChangeArrowheads="1"/>
          </p:cNvPicPr>
          <p:nvPr/>
        </p:nvPicPr>
        <p:blipFill>
          <a:blip r:embed="rId2"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9099966"/>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4A7E19-9EEC-47CC-9E20-DE37D0DA774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182104" y="10"/>
            <a:ext cx="7009896" cy="6857990"/>
          </a:xfrm>
          <a:custGeom>
            <a:avLst/>
            <a:gdLst/>
            <a:ahLst/>
            <a:cxnLst/>
            <a:rect l="l" t="t" r="r" b="b"/>
            <a:pathLst>
              <a:path w="7009896" h="6858000">
                <a:moveTo>
                  <a:pt x="0" y="0"/>
                </a:moveTo>
                <a:lnTo>
                  <a:pt x="7009896" y="0"/>
                </a:lnTo>
                <a:lnTo>
                  <a:pt x="7009896" y="6858000"/>
                </a:lnTo>
                <a:lnTo>
                  <a:pt x="21616" y="6858000"/>
                </a:lnTo>
                <a:lnTo>
                  <a:pt x="129867" y="6647018"/>
                </a:lnTo>
                <a:cubicBezTo>
                  <a:pt x="1043295" y="4758249"/>
                  <a:pt x="1332296" y="2559611"/>
                  <a:pt x="814641" y="380651"/>
                </a:cubicBezTo>
                <a:lnTo>
                  <a:pt x="714685" y="1"/>
                </a:lnTo>
                <a:lnTo>
                  <a:pt x="0" y="1"/>
                </a:lnTo>
                <a:close/>
              </a:path>
            </a:pathLst>
          </a:custGeom>
        </p:spPr>
      </p:pic>
      <p:sp>
        <p:nvSpPr>
          <p:cNvPr id="2" name="Title 1">
            <a:extLst>
              <a:ext uri="{FF2B5EF4-FFF2-40B4-BE49-F238E27FC236}">
                <a16:creationId xmlns:a16="http://schemas.microsoft.com/office/drawing/2014/main" id="{7379C81B-9950-409F-BA36-F0E5D568ECFE}"/>
              </a:ext>
            </a:extLst>
          </p:cNvPr>
          <p:cNvSpPr>
            <a:spLocks noGrp="1"/>
          </p:cNvSpPr>
          <p:nvPr>
            <p:ph type="title"/>
          </p:nvPr>
        </p:nvSpPr>
        <p:spPr>
          <a:xfrm>
            <a:off x="804673" y="1396289"/>
            <a:ext cx="4782458" cy="1325563"/>
          </a:xfrm>
        </p:spPr>
        <p:txBody>
          <a:bodyPr vert="horz" lIns="91440" tIns="45720" rIns="91440" bIns="45720" rtlCol="0" anchor="ctr">
            <a:normAutofit/>
          </a:bodyPr>
          <a:lstStyle/>
          <a:p>
            <a:r>
              <a:rPr lang="en-US" sz="4400"/>
              <a:t>Stop Unsafe Work!</a:t>
            </a:r>
          </a:p>
        </p:txBody>
      </p:sp>
      <p:sp>
        <p:nvSpPr>
          <p:cNvPr id="4" name="Text Placeholder 3">
            <a:extLst>
              <a:ext uri="{FF2B5EF4-FFF2-40B4-BE49-F238E27FC236}">
                <a16:creationId xmlns:a16="http://schemas.microsoft.com/office/drawing/2014/main" id="{EFE5910A-BBD5-4158-9519-D50FE256BA3A}"/>
              </a:ext>
            </a:extLst>
          </p:cNvPr>
          <p:cNvSpPr>
            <a:spLocks noGrp="1"/>
          </p:cNvSpPr>
          <p:nvPr>
            <p:ph type="body" sz="half" idx="2"/>
          </p:nvPr>
        </p:nvSpPr>
        <p:spPr>
          <a:xfrm>
            <a:off x="804673" y="3018286"/>
            <a:ext cx="4782458" cy="1873754"/>
          </a:xfrm>
        </p:spPr>
        <p:txBody>
          <a:bodyPr vert="horz" lIns="91440" tIns="45720" rIns="91440" bIns="45720" rtlCol="0" anchor="t">
            <a:normAutofit/>
          </a:bodyPr>
          <a:lstStyle/>
          <a:p>
            <a:r>
              <a:rPr lang="en-US" sz="2000" b="1"/>
              <a:t>Every injury is the result of the unwanted release of one or more energy sources.</a:t>
            </a:r>
          </a:p>
          <a:p>
            <a:r>
              <a:rPr lang="en-US" sz="2000" b="1"/>
              <a:t>Every source of energy is a hazard.</a:t>
            </a:r>
          </a:p>
          <a:p>
            <a:endParaRPr lang="en-US" sz="2000" b="1"/>
          </a:p>
        </p:txBody>
      </p:sp>
      <p:pic>
        <p:nvPicPr>
          <p:cNvPr id="3" name="Picture 2">
            <a:extLst>
              <a:ext uri="{FF2B5EF4-FFF2-40B4-BE49-F238E27FC236}">
                <a16:creationId xmlns:a16="http://schemas.microsoft.com/office/drawing/2014/main" id="{F4C48A37-EF50-05D3-40DD-6302F7A44738}"/>
              </a:ext>
            </a:extLst>
          </p:cNvPr>
          <p:cNvPicPr>
            <a:picLocks noChangeAspect="1" noChangeArrowheads="1"/>
          </p:cNvPicPr>
          <p:nvPr/>
        </p:nvPicPr>
        <p:blipFill>
          <a:blip r:embed="rId3"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0307136"/>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3CFB55DC-B221-D200-222C-75B9D2F7FFCF}"/>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2839F12F-0081-F788-BDB6-FE397FA81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ign with a black tube&#10;&#10;Description automatically generated">
            <a:extLst>
              <a:ext uri="{FF2B5EF4-FFF2-40B4-BE49-F238E27FC236}">
                <a16:creationId xmlns:a16="http://schemas.microsoft.com/office/drawing/2014/main" id="{3BE8D69C-41A0-A2CD-022F-FF70F22CDA3A}"/>
              </a:ext>
            </a:extLst>
          </p:cNvPr>
          <p:cNvPicPr>
            <a:picLocks noChangeAspect="1"/>
          </p:cNvPicPr>
          <p:nvPr/>
        </p:nvPicPr>
        <p:blipFill rotWithShape="1">
          <a:blip r:embed="rId2" cstate="screen">
            <a:alphaModFix amt="50000"/>
            <a:extLst>
              <a:ext uri="{28A0092B-C50C-407E-A947-70E740481C1C}">
                <a14:useLocalDpi xmlns:a14="http://schemas.microsoft.com/office/drawing/2010/main"/>
              </a:ext>
            </a:extLst>
          </a:blip>
          <a:srcRect/>
          <a:stretch>
            <a:fillRect/>
          </a:stretch>
        </p:blipFill>
        <p:spPr>
          <a:xfrm>
            <a:off x="-1" y="-71671"/>
            <a:ext cx="12191980" cy="6857999"/>
          </a:xfrm>
          <a:prstGeom prst="rect">
            <a:avLst/>
          </a:prstGeom>
          <a:scene3d>
            <a:camera prst="perspectiveContrastingLeftFacing">
              <a:rot lat="300000" lon="19800000" rev="0"/>
            </a:camera>
            <a:lightRig rig="threePt" dir="t">
              <a:rot lat="0" lon="0" rev="2700000"/>
            </a:lightRig>
          </a:scene3d>
          <a:sp3d>
            <a:bevelT w="63500" h="50800"/>
          </a:sp3d>
        </p:spPr>
      </p:pic>
      <p:sp>
        <p:nvSpPr>
          <p:cNvPr id="5" name="TextBox 4">
            <a:extLst>
              <a:ext uri="{FF2B5EF4-FFF2-40B4-BE49-F238E27FC236}">
                <a16:creationId xmlns:a16="http://schemas.microsoft.com/office/drawing/2014/main" id="{79B11948-B127-4676-1E11-30F1DC0185B8}"/>
              </a:ext>
            </a:extLst>
          </p:cNvPr>
          <p:cNvSpPr txBox="1"/>
          <p:nvPr/>
        </p:nvSpPr>
        <p:spPr>
          <a:xfrm>
            <a:off x="-202447" y="3014428"/>
            <a:ext cx="12191979" cy="1489542"/>
          </a:xfrm>
          <a:prstGeom prst="rect">
            <a:avLst/>
          </a:prstGeom>
        </p:spPr>
        <p:txBody>
          <a:bodyPr vert="horz" lIns="91440" tIns="45720" rIns="91440" bIns="45720" rtlCol="0" anchor="b">
            <a:normAutofit fontScale="92500"/>
          </a:bodyPr>
          <a:lstStyle/>
          <a:p>
            <a:pPr algn="ctr">
              <a:lnSpc>
                <a:spcPct val="90000"/>
              </a:lnSpc>
              <a:spcBef>
                <a:spcPct val="0"/>
              </a:spcBef>
              <a:spcAft>
                <a:spcPts val="600"/>
              </a:spcAft>
            </a:pPr>
            <a:r>
              <a:rPr lang="en-US" sz="8000" b="1">
                <a:solidFill>
                  <a:srgbClr val="FFFFFF"/>
                </a:solidFill>
                <a:latin typeface="+mj-lt"/>
                <a:ea typeface="+mj-ea"/>
                <a:cs typeface="+mj-cs"/>
              </a:rPr>
              <a:t>Lock Out/Tag Out Awareness</a:t>
            </a:r>
          </a:p>
        </p:txBody>
      </p:sp>
    </p:spTree>
    <p:extLst>
      <p:ext uri="{BB962C8B-B14F-4D97-AF65-F5344CB8AC3E}">
        <p14:creationId xmlns:p14="http://schemas.microsoft.com/office/powerpoint/2010/main" val="31892596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F4290-34E4-4843-A680-A2B89D73C589}"/>
              </a:ext>
            </a:extLst>
          </p:cNvPr>
          <p:cNvSpPr>
            <a:spLocks noGrp="1"/>
          </p:cNvSpPr>
          <p:nvPr>
            <p:ph type="title"/>
          </p:nvPr>
        </p:nvSpPr>
        <p:spPr>
          <a:xfrm>
            <a:off x="863029" y="1012004"/>
            <a:ext cx="3416158" cy="4795408"/>
          </a:xfrm>
        </p:spPr>
        <p:txBody>
          <a:bodyPr>
            <a:normAutofit/>
          </a:bodyPr>
          <a:lstStyle/>
          <a:p>
            <a:r>
              <a:rPr lang="en-CA"/>
              <a:t>Agenda </a:t>
            </a:r>
          </a:p>
        </p:txBody>
      </p:sp>
      <p:sp>
        <p:nvSpPr>
          <p:cNvPr id="4" name="Content Placeholder 3">
            <a:extLst>
              <a:ext uri="{FF2B5EF4-FFF2-40B4-BE49-F238E27FC236}">
                <a16:creationId xmlns:a16="http://schemas.microsoft.com/office/drawing/2014/main" id="{B1718DDF-E7DE-1A89-1941-F2A3B55B3434}"/>
              </a:ext>
            </a:extLst>
          </p:cNvPr>
          <p:cNvSpPr>
            <a:spLocks noGrp="1"/>
          </p:cNvSpPr>
          <p:nvPr>
            <p:ph idx="1"/>
          </p:nvPr>
        </p:nvSpPr>
        <p:spPr>
          <a:xfrm>
            <a:off x="3939172" y="1259981"/>
            <a:ext cx="6198476" cy="3723500"/>
          </a:xfrm>
        </p:spPr>
        <p:txBody>
          <a:bodyPr/>
          <a:lstStyle/>
          <a:p>
            <a:pPr marL="0" marR="0" lvl="0" indent="0" algn="l" defTabSz="914400" rtl="0" eaLnBrk="1" fontAlgn="auto" latinLnBrk="0" hangingPunct="1">
              <a:lnSpc>
                <a:spcPct val="100000"/>
              </a:lnSpc>
              <a:spcBef>
                <a:spcPct val="20000"/>
              </a:spcBef>
              <a:spcAft>
                <a:spcPts val="0"/>
              </a:spcAft>
              <a:buClrTx/>
              <a:buSzTx/>
              <a:buNone/>
              <a:tabLst/>
              <a:defRPr/>
            </a:pPr>
            <a:endParaRPr kumimoji="0" lang="en-US" sz="2500" b="0" i="0" u="none" strike="noStrike" kern="1200" cap="none" spc="0" normalizeH="0" baseline="0" noProof="0" dirty="0">
              <a:ln>
                <a:noFill/>
              </a:ln>
              <a:solidFill>
                <a:prstClr val="black"/>
              </a:solidFill>
              <a:effectLst/>
              <a:uLnTx/>
              <a:uFillTx/>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2500" dirty="0">
                <a:solidFill>
                  <a:prstClr val="black"/>
                </a:solidFill>
              </a:rPr>
              <a:t>Review </a:t>
            </a:r>
            <a:r>
              <a:rPr kumimoji="0" lang="en-US" sz="2500" b="0" i="0" u="none" strike="noStrike" kern="1200" cap="none" spc="0" normalizeH="0" baseline="0" noProof="0" dirty="0">
                <a:ln>
                  <a:noFill/>
                </a:ln>
                <a:solidFill>
                  <a:prstClr val="black"/>
                </a:solidFill>
                <a:effectLst/>
                <a:uLnTx/>
                <a:uFillTx/>
                <a:ea typeface="+mn-ea"/>
                <a:cs typeface="+mn-cs"/>
              </a:rPr>
              <a:t>Lockout/Tagout (LOTO)</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prstClr val="black"/>
                </a:solidFill>
                <a:effectLst/>
                <a:uLnTx/>
                <a:uFillTx/>
                <a:ea typeface="+mn-ea"/>
                <a:cs typeface="+mn-cs"/>
              </a:rPr>
              <a:t>Types of Employees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prstClr val="black"/>
                </a:solidFill>
                <a:effectLst/>
                <a:uLnTx/>
                <a:uFillTx/>
                <a:ea typeface="+mn-ea"/>
                <a:cs typeface="+mn-cs"/>
              </a:rPr>
              <a:t>Training </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2500" dirty="0">
                <a:solidFill>
                  <a:prstClr val="black"/>
                </a:solidFill>
              </a:rPr>
              <a:t>OMH </a:t>
            </a:r>
            <a:r>
              <a:rPr kumimoji="0" lang="en-US" sz="2500" b="0" i="0" u="none" strike="noStrike" kern="1200" cap="none" spc="0" normalizeH="0" baseline="0" noProof="0" dirty="0">
                <a:ln>
                  <a:noFill/>
                </a:ln>
                <a:solidFill>
                  <a:prstClr val="black"/>
                </a:solidFill>
                <a:effectLst/>
                <a:uLnTx/>
                <a:uFillTx/>
                <a:ea typeface="+mn-ea"/>
                <a:cs typeface="+mn-cs"/>
              </a:rPr>
              <a:t>Responsibilities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2500" dirty="0">
                <a:solidFill>
                  <a:prstClr val="black"/>
                </a:solidFill>
              </a:rPr>
              <a:t>Client LOTO </a:t>
            </a:r>
            <a:endParaRPr kumimoji="0" lang="en-US" sz="2500" b="0" i="0" u="none" strike="noStrike" kern="1200" cap="none" spc="0" normalizeH="0" baseline="0" noProof="0" dirty="0">
              <a:ln>
                <a:noFill/>
              </a:ln>
              <a:solidFill>
                <a:prstClr val="black"/>
              </a:solidFill>
              <a:effectLst/>
              <a:uLnTx/>
              <a:uFillTx/>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prstClr val="black"/>
                </a:solidFill>
                <a:effectLst/>
                <a:uLnTx/>
                <a:uFillTx/>
                <a:ea typeface="+mn-ea"/>
                <a:cs typeface="+mn-cs"/>
              </a:rPr>
              <a:t>Group LOTO</a:t>
            </a:r>
          </a:p>
          <a:p>
            <a:pPr marL="0" indent="0">
              <a:buNone/>
            </a:pPr>
            <a:endParaRPr lang="en-CA" dirty="0"/>
          </a:p>
        </p:txBody>
      </p:sp>
      <p:pic>
        <p:nvPicPr>
          <p:cNvPr id="3" name="Picture 2">
            <a:extLst>
              <a:ext uri="{FF2B5EF4-FFF2-40B4-BE49-F238E27FC236}">
                <a16:creationId xmlns:a16="http://schemas.microsoft.com/office/drawing/2014/main" id="{E01D31B5-6A50-051A-7C69-F9F72AC64779}"/>
              </a:ext>
            </a:extLst>
          </p:cNvPr>
          <p:cNvPicPr>
            <a:picLocks noChangeAspect="1" noChangeArrowheads="1"/>
          </p:cNvPicPr>
          <p:nvPr/>
        </p:nvPicPr>
        <p:blipFill>
          <a:blip r:embed="rId2"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EE013A24-3E9E-622E-AC97-EE4D68A91B52}"/>
              </a:ext>
            </a:extLst>
          </p:cNvPr>
          <p:cNvPicPr>
            <a:picLocks noChangeAspect="1"/>
          </p:cNvPicPr>
          <p:nvPr/>
        </p:nvPicPr>
        <p:blipFill>
          <a:blip r:embed="rId3"/>
          <a:stretch>
            <a:fillRect/>
          </a:stretch>
        </p:blipFill>
        <p:spPr>
          <a:xfrm>
            <a:off x="7647554" y="4528720"/>
            <a:ext cx="4544446" cy="2329280"/>
          </a:xfrm>
          <a:prstGeom prst="rect">
            <a:avLst/>
          </a:prstGeom>
        </p:spPr>
      </p:pic>
    </p:spTree>
    <p:extLst>
      <p:ext uri="{BB962C8B-B14F-4D97-AF65-F5344CB8AC3E}">
        <p14:creationId xmlns:p14="http://schemas.microsoft.com/office/powerpoint/2010/main" val="3953428572"/>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22B89-3929-4E50-955F-769727C1A453}"/>
              </a:ext>
            </a:extLst>
          </p:cNvPr>
          <p:cNvSpPr>
            <a:spLocks noGrp="1"/>
          </p:cNvSpPr>
          <p:nvPr>
            <p:ph type="title"/>
          </p:nvPr>
        </p:nvSpPr>
        <p:spPr>
          <a:xfrm>
            <a:off x="863029" y="1012004"/>
            <a:ext cx="3416158" cy="4795408"/>
          </a:xfrm>
        </p:spPr>
        <p:txBody>
          <a:bodyPr>
            <a:normAutofit/>
          </a:bodyPr>
          <a:lstStyle/>
          <a:p>
            <a:r>
              <a:rPr lang="en-CA"/>
              <a:t>Lockout Tagout Definitions </a:t>
            </a:r>
          </a:p>
        </p:txBody>
      </p:sp>
      <p:graphicFrame>
        <p:nvGraphicFramePr>
          <p:cNvPr id="5" name="Content Placeholder 2">
            <a:extLst>
              <a:ext uri="{FF2B5EF4-FFF2-40B4-BE49-F238E27FC236}">
                <a16:creationId xmlns:a16="http://schemas.microsoft.com/office/drawing/2014/main" id="{5361BC51-12E3-4A37-83DD-8D6D97E4C572}"/>
              </a:ext>
            </a:extLst>
          </p:cNvPr>
          <p:cNvGraphicFramePr>
            <a:graphicFrameLocks noGrp="1"/>
          </p:cNvGraphicFramePr>
          <p:nvPr>
            <p:ph idx="1"/>
            <p:extLst>
              <p:ext uri="{D42A27DB-BD31-4B8C-83A1-F6EECF244321}">
                <p14:modId xmlns:p14="http://schemas.microsoft.com/office/powerpoint/2010/main" val="2673166098"/>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9A04EB49-C9C9-59BF-5059-20219630BA8C}"/>
              </a:ext>
            </a:extLst>
          </p:cNvPr>
          <p:cNvPicPr>
            <a:picLocks noChangeAspect="1" noChangeArrowheads="1"/>
          </p:cNvPicPr>
          <p:nvPr/>
        </p:nvPicPr>
        <p:blipFill>
          <a:blip r:embed="rId7"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6547667"/>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11675-3D9F-49B2-9FD7-B533D232E735}"/>
              </a:ext>
            </a:extLst>
          </p:cNvPr>
          <p:cNvSpPr>
            <a:spLocks noGrp="1"/>
          </p:cNvSpPr>
          <p:nvPr>
            <p:ph type="title"/>
          </p:nvPr>
        </p:nvSpPr>
        <p:spPr>
          <a:xfrm>
            <a:off x="863028" y="1012004"/>
            <a:ext cx="5711507" cy="4795408"/>
          </a:xfrm>
        </p:spPr>
        <p:txBody>
          <a:bodyPr>
            <a:normAutofit/>
          </a:bodyPr>
          <a:lstStyle/>
          <a:p>
            <a:pPr marL="0" marR="0" lvl="0" indent="0" defTabSz="914400" rtl="0" eaLnBrk="1" fontAlgn="auto" latinLnBrk="0" hangingPunct="1">
              <a:lnSpc>
                <a:spcPct val="100000"/>
              </a:lnSpc>
              <a:spcBef>
                <a:spcPts val="0"/>
              </a:spcBef>
              <a:spcAft>
                <a:spcPts val="0"/>
              </a:spcAft>
              <a:tabLst/>
              <a:defRPr/>
            </a:pPr>
            <a:r>
              <a:rPr kumimoji="0" lang="en-US" sz="2000" b="1" i="0" u="none" strike="noStrike" kern="1200" cap="none" spc="0" normalizeH="0" baseline="0" noProof="0">
                <a:ln>
                  <a:noFill/>
                </a:ln>
                <a:effectLst/>
                <a:uLnTx/>
                <a:uFillTx/>
                <a:latin typeface="+mn-lt"/>
                <a:ea typeface="+mn-ea"/>
                <a:cs typeface="+mn-cs"/>
              </a:rPr>
              <a:t>Group LOTO</a:t>
            </a:r>
            <a:br>
              <a:rPr kumimoji="0" lang="en-US" sz="2000" b="1" i="0" u="none" strike="noStrike" kern="1200" cap="none" spc="0" normalizeH="0" baseline="0" noProof="0">
                <a:ln>
                  <a:noFill/>
                </a:ln>
                <a:effectLst/>
                <a:uLnTx/>
                <a:uFillTx/>
                <a:latin typeface="+mn-lt"/>
                <a:ea typeface="+mn-ea"/>
                <a:cs typeface="+mn-cs"/>
              </a:rPr>
            </a:br>
            <a:br>
              <a:rPr kumimoji="0" lang="en-US" sz="2000" b="1" i="0" u="none" strike="noStrike" kern="1200" cap="none" spc="0" normalizeH="0" baseline="0" noProof="0">
                <a:ln>
                  <a:noFill/>
                </a:ln>
                <a:effectLst/>
                <a:uLnTx/>
                <a:uFillTx/>
                <a:latin typeface="+mn-lt"/>
                <a:ea typeface="+mn-ea"/>
                <a:cs typeface="+mn-cs"/>
              </a:rPr>
            </a:br>
            <a:r>
              <a:rPr kumimoji="0" lang="en-US" sz="2000" b="0" i="0" u="none" strike="noStrike" kern="1200" cap="none" spc="0" normalizeH="0" baseline="0" noProof="0">
                <a:ln>
                  <a:noFill/>
                </a:ln>
                <a:effectLst/>
                <a:uLnTx/>
                <a:uFillTx/>
                <a:latin typeface="+mn-lt"/>
                <a:ea typeface="+mn-ea"/>
                <a:cs typeface="+mn-cs"/>
              </a:rPr>
              <a:t>A group lockbox is a lockout device that is used to incorporate a large group of authorized employees’ locks onto a singular device.</a:t>
            </a:r>
            <a:br>
              <a:rPr kumimoji="0" lang="en-US" sz="1800" b="0" i="0" u="none" strike="noStrike" kern="1200" cap="none" spc="0" normalizeH="0" baseline="0" noProof="0">
                <a:ln>
                  <a:noFill/>
                </a:ln>
                <a:effectLst/>
                <a:uLnTx/>
                <a:uFillTx/>
                <a:latin typeface="Arial"/>
                <a:ea typeface="+mn-ea"/>
                <a:cs typeface="+mn-cs"/>
              </a:rPr>
            </a:br>
            <a:endParaRPr lang="en-CA"/>
          </a:p>
        </p:txBody>
      </p:sp>
      <p:pic>
        <p:nvPicPr>
          <p:cNvPr id="7" name="Content Placeholder 6">
            <a:extLst>
              <a:ext uri="{FF2B5EF4-FFF2-40B4-BE49-F238E27FC236}">
                <a16:creationId xmlns:a16="http://schemas.microsoft.com/office/drawing/2014/main" id="{FC898E51-CA39-95C0-DB61-CB35566E2110}"/>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6812471" y="344492"/>
            <a:ext cx="2486025" cy="2495550"/>
          </a:xfrm>
          <a:prstGeom prst="rect">
            <a:avLst/>
          </a:prstGeom>
        </p:spPr>
      </p:pic>
      <p:pic>
        <p:nvPicPr>
          <p:cNvPr id="8" name="Picture 7">
            <a:extLst>
              <a:ext uri="{FF2B5EF4-FFF2-40B4-BE49-F238E27FC236}">
                <a16:creationId xmlns:a16="http://schemas.microsoft.com/office/drawing/2014/main" id="{0729BA56-BBF7-2992-3B0C-D4D75839C6A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19310" y="3507554"/>
            <a:ext cx="3009661" cy="2219245"/>
          </a:xfrm>
          <a:prstGeom prst="rect">
            <a:avLst/>
          </a:prstGeom>
        </p:spPr>
      </p:pic>
      <p:pic>
        <p:nvPicPr>
          <p:cNvPr id="3" name="Picture 2">
            <a:extLst>
              <a:ext uri="{FF2B5EF4-FFF2-40B4-BE49-F238E27FC236}">
                <a16:creationId xmlns:a16="http://schemas.microsoft.com/office/drawing/2014/main" id="{A0EA7A99-3585-916E-1733-D3A097ECFD31}"/>
              </a:ext>
            </a:extLst>
          </p:cNvPr>
          <p:cNvPicPr>
            <a:picLocks noChangeAspect="1" noChangeArrowheads="1"/>
          </p:cNvPicPr>
          <p:nvPr/>
        </p:nvPicPr>
        <p:blipFill>
          <a:blip r:embed="rId4"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370733"/>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F4290-34E4-4843-A680-A2B89D73C589}"/>
              </a:ext>
            </a:extLst>
          </p:cNvPr>
          <p:cNvSpPr>
            <a:spLocks noGrp="1"/>
          </p:cNvSpPr>
          <p:nvPr>
            <p:ph type="title"/>
          </p:nvPr>
        </p:nvSpPr>
        <p:spPr>
          <a:xfrm>
            <a:off x="863029" y="1012004"/>
            <a:ext cx="3416158" cy="4795408"/>
          </a:xfrm>
        </p:spPr>
        <p:txBody>
          <a:bodyPr>
            <a:normAutofit/>
          </a:bodyPr>
          <a:lstStyle/>
          <a:p>
            <a:r>
              <a:rPr lang="en-US"/>
              <a:t>T</a:t>
            </a:r>
            <a:r>
              <a:rPr lang="en-CA"/>
              <a:t>raining</a:t>
            </a:r>
          </a:p>
        </p:txBody>
      </p:sp>
      <p:sp>
        <p:nvSpPr>
          <p:cNvPr id="4" name="Content Placeholder 3">
            <a:extLst>
              <a:ext uri="{FF2B5EF4-FFF2-40B4-BE49-F238E27FC236}">
                <a16:creationId xmlns:a16="http://schemas.microsoft.com/office/drawing/2014/main" id="{B1718DDF-E7DE-1A89-1941-F2A3B55B3434}"/>
              </a:ext>
            </a:extLst>
          </p:cNvPr>
          <p:cNvSpPr>
            <a:spLocks noGrp="1"/>
          </p:cNvSpPr>
          <p:nvPr>
            <p:ph idx="1"/>
          </p:nvPr>
        </p:nvSpPr>
        <p:spPr>
          <a:xfrm>
            <a:off x="5155324" y="811924"/>
            <a:ext cx="6198476" cy="5365039"/>
          </a:xfrm>
        </p:spPr>
        <p:txBody>
          <a:bodyPr>
            <a:normAutofit/>
          </a:bodyPr>
          <a:lstStyle/>
          <a:p>
            <a:r>
              <a:rPr lang="en-US" altLang="en-US" sz="2000" b="1">
                <a:cs typeface="+mn-cs"/>
              </a:rPr>
              <a:t>Affected Employees </a:t>
            </a:r>
            <a:r>
              <a:rPr lang="en-US" altLang="en-US" sz="2000">
                <a:solidFill>
                  <a:srgbClr val="000000"/>
                </a:solidFill>
                <a:cs typeface="+mn-cs"/>
              </a:rPr>
              <a:t>receive training in:</a:t>
            </a:r>
          </a:p>
          <a:p>
            <a:pPr marL="342900" lvl="0" indent="-342900">
              <a:spcBef>
                <a:spcPct val="20000"/>
              </a:spcBef>
              <a:buClrTx/>
              <a:buFont typeface="Arial" panose="020B0604020202020204" pitchFamily="34" charset="0"/>
              <a:buChar char="•"/>
            </a:pPr>
            <a:r>
              <a:rPr lang="en-US" altLang="en-US" sz="2000">
                <a:solidFill>
                  <a:srgbClr val="000000"/>
                </a:solidFill>
                <a:cs typeface="+mn-cs"/>
              </a:rPr>
              <a:t>Training in the purpose and use of LOTO</a:t>
            </a:r>
          </a:p>
          <a:p>
            <a:pPr marL="342900" lvl="0" indent="-342900">
              <a:spcBef>
                <a:spcPct val="20000"/>
              </a:spcBef>
              <a:buClrTx/>
              <a:buFont typeface="Arial" panose="020B0604020202020204" pitchFamily="34" charset="0"/>
              <a:buChar char="•"/>
            </a:pPr>
            <a:r>
              <a:rPr lang="en-US" altLang="en-US" sz="2000">
                <a:solidFill>
                  <a:srgbClr val="000000"/>
                </a:solidFill>
                <a:cs typeface="+mn-cs"/>
              </a:rPr>
              <a:t>LOTO guidelines</a:t>
            </a:r>
          </a:p>
          <a:p>
            <a:pPr marL="342900" lvl="0" indent="-342900">
              <a:spcBef>
                <a:spcPct val="20000"/>
              </a:spcBef>
              <a:buClrTx/>
              <a:buFont typeface="Arial" panose="020B0604020202020204" pitchFamily="34" charset="0"/>
              <a:buChar char="•"/>
            </a:pPr>
            <a:r>
              <a:rPr lang="en-US" altLang="en-US" sz="2000">
                <a:solidFill>
                  <a:srgbClr val="000000"/>
                </a:solidFill>
                <a:cs typeface="+mn-cs"/>
              </a:rPr>
              <a:t>Limitations of tagout devices</a:t>
            </a:r>
          </a:p>
          <a:p>
            <a:pPr marL="342900" lvl="0" indent="-342900">
              <a:spcBef>
                <a:spcPct val="20000"/>
              </a:spcBef>
              <a:buClrTx/>
              <a:buFont typeface="Arial" panose="020B0604020202020204" pitchFamily="34" charset="0"/>
              <a:buChar char="•"/>
            </a:pPr>
            <a:r>
              <a:rPr lang="en-US" altLang="en-US" sz="2000">
                <a:solidFill>
                  <a:srgbClr val="000000"/>
                </a:solidFill>
                <a:cs typeface="+mn-cs"/>
              </a:rPr>
              <a:t>Prohibiting the attempt of re-energizing isolated equipment</a:t>
            </a:r>
          </a:p>
          <a:p>
            <a:pPr marL="342900" lvl="0" indent="-342900">
              <a:spcBef>
                <a:spcPct val="20000"/>
              </a:spcBef>
              <a:buClrTx/>
              <a:buFont typeface="Arial" panose="020B0604020202020204" pitchFamily="34" charset="0"/>
              <a:buChar char="•"/>
            </a:pPr>
            <a:r>
              <a:rPr lang="en-US" altLang="en-US" sz="2000">
                <a:solidFill>
                  <a:srgbClr val="000000"/>
                </a:solidFill>
                <a:cs typeface="+mn-cs"/>
              </a:rPr>
              <a:t>Prohibiting removal of tagout devices</a:t>
            </a:r>
          </a:p>
          <a:p>
            <a:pPr marL="0" marR="0" lvl="0" indent="0" algn="l" defTabSz="914400" rtl="0" eaLnBrk="1" fontAlgn="auto" latinLnBrk="0" hangingPunct="1">
              <a:lnSpc>
                <a:spcPct val="100000"/>
              </a:lnSpc>
              <a:spcBef>
                <a:spcPts val="0"/>
              </a:spcBef>
              <a:spcAft>
                <a:spcPts val="0"/>
              </a:spcAft>
              <a:buClrTx/>
              <a:buSzTx/>
              <a:buNone/>
              <a:tabLst/>
              <a:defRPr/>
            </a:pPr>
            <a:endParaRPr lang="en-CA" sz="2000"/>
          </a:p>
          <a:p>
            <a:r>
              <a:rPr lang="en-US" altLang="en-US" sz="2000" b="1">
                <a:cs typeface="+mn-cs"/>
              </a:rPr>
              <a:t>Authorized Employees </a:t>
            </a:r>
            <a:r>
              <a:rPr lang="en-US" altLang="en-US" sz="2000">
                <a:solidFill>
                  <a:srgbClr val="000000"/>
                </a:solidFill>
                <a:cs typeface="+mn-cs"/>
              </a:rPr>
              <a:t>receive training in:</a:t>
            </a:r>
          </a:p>
          <a:p>
            <a:pPr marL="342900" lvl="0" indent="-342900">
              <a:spcBef>
                <a:spcPct val="20000"/>
              </a:spcBef>
              <a:buClrTx/>
              <a:buFont typeface="Arial" panose="020B0604020202020204" pitchFamily="34" charset="0"/>
              <a:buChar char="•"/>
            </a:pPr>
            <a:r>
              <a:rPr lang="en-US" altLang="en-US" sz="2000">
                <a:solidFill>
                  <a:srgbClr val="000000"/>
                </a:solidFill>
              </a:rPr>
              <a:t>Recognition of hazardous energy sources</a:t>
            </a:r>
          </a:p>
          <a:p>
            <a:pPr marL="342900" lvl="0" indent="-342900">
              <a:spcBef>
                <a:spcPct val="20000"/>
              </a:spcBef>
              <a:buClrTx/>
              <a:buFont typeface="Arial" panose="020B0604020202020204" pitchFamily="34" charset="0"/>
              <a:buChar char="•"/>
            </a:pPr>
            <a:r>
              <a:rPr lang="en-US" altLang="en-US" sz="2000">
                <a:solidFill>
                  <a:srgbClr val="000000"/>
                </a:solidFill>
              </a:rPr>
              <a:t>Types of magnitude of hazardous energy sources in the workplace</a:t>
            </a:r>
          </a:p>
          <a:p>
            <a:pPr marL="342900" lvl="0" indent="-342900">
              <a:spcBef>
                <a:spcPct val="20000"/>
              </a:spcBef>
              <a:buClrTx/>
              <a:buFont typeface="Arial" panose="020B0604020202020204" pitchFamily="34" charset="0"/>
              <a:buChar char="•"/>
            </a:pPr>
            <a:r>
              <a:rPr lang="en-US" altLang="en-US" sz="2000">
                <a:solidFill>
                  <a:srgbClr val="000000"/>
                </a:solidFill>
              </a:rPr>
              <a:t>Methods and means necessary for energy isolation and control</a:t>
            </a:r>
          </a:p>
          <a:p>
            <a:pPr marL="0" marR="0" lvl="0" indent="0" algn="l" defTabSz="914400" rtl="0" eaLnBrk="1" fontAlgn="auto" latinLnBrk="0" hangingPunct="1">
              <a:lnSpc>
                <a:spcPct val="100000"/>
              </a:lnSpc>
              <a:spcBef>
                <a:spcPts val="0"/>
              </a:spcBef>
              <a:spcAft>
                <a:spcPts val="0"/>
              </a:spcAft>
              <a:buClrTx/>
              <a:buSzTx/>
              <a:buNone/>
              <a:tabLst/>
              <a:defRPr/>
            </a:pPr>
            <a:endParaRPr lang="en-CA" sz="2000"/>
          </a:p>
        </p:txBody>
      </p:sp>
      <p:pic>
        <p:nvPicPr>
          <p:cNvPr id="5" name="Picture 4">
            <a:extLst>
              <a:ext uri="{FF2B5EF4-FFF2-40B4-BE49-F238E27FC236}">
                <a16:creationId xmlns:a16="http://schemas.microsoft.com/office/drawing/2014/main" id="{82371F6E-D4A6-2717-5998-4801C263B00E}"/>
              </a:ext>
            </a:extLst>
          </p:cNvPr>
          <p:cNvPicPr>
            <a:picLocks noChangeAspect="1"/>
          </p:cNvPicPr>
          <p:nvPr/>
        </p:nvPicPr>
        <p:blipFill>
          <a:blip r:embed="rId2"/>
          <a:stretch>
            <a:fillRect/>
          </a:stretch>
        </p:blipFill>
        <p:spPr>
          <a:xfrm>
            <a:off x="402856" y="4165362"/>
            <a:ext cx="2523034" cy="2564622"/>
          </a:xfrm>
          <a:prstGeom prst="rect">
            <a:avLst/>
          </a:prstGeom>
        </p:spPr>
      </p:pic>
      <p:pic>
        <p:nvPicPr>
          <p:cNvPr id="6" name="Picture 5">
            <a:extLst>
              <a:ext uri="{FF2B5EF4-FFF2-40B4-BE49-F238E27FC236}">
                <a16:creationId xmlns:a16="http://schemas.microsoft.com/office/drawing/2014/main" id="{92E7B7EE-4BC7-CB35-F079-864122828D09}"/>
              </a:ext>
            </a:extLst>
          </p:cNvPr>
          <p:cNvPicPr>
            <a:picLocks noChangeAspect="1" noChangeArrowheads="1"/>
          </p:cNvPicPr>
          <p:nvPr/>
        </p:nvPicPr>
        <p:blipFill>
          <a:blip r:embed="rId3"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9394947"/>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F4290-34E4-4843-A680-A2B89D73C589}"/>
              </a:ext>
            </a:extLst>
          </p:cNvPr>
          <p:cNvSpPr>
            <a:spLocks noGrp="1"/>
          </p:cNvSpPr>
          <p:nvPr>
            <p:ph type="title"/>
          </p:nvPr>
        </p:nvSpPr>
        <p:spPr>
          <a:xfrm>
            <a:off x="863029" y="1012004"/>
            <a:ext cx="3416158" cy="4795408"/>
          </a:xfrm>
        </p:spPr>
        <p:txBody>
          <a:bodyPr>
            <a:normAutofit/>
          </a:bodyPr>
          <a:lstStyle/>
          <a:p>
            <a:r>
              <a:rPr lang="en-CA"/>
              <a:t>Lockout Tagout Process </a:t>
            </a:r>
          </a:p>
        </p:txBody>
      </p:sp>
      <p:sp>
        <p:nvSpPr>
          <p:cNvPr id="4" name="Content Placeholder 3">
            <a:extLst>
              <a:ext uri="{FF2B5EF4-FFF2-40B4-BE49-F238E27FC236}">
                <a16:creationId xmlns:a16="http://schemas.microsoft.com/office/drawing/2014/main" id="{B1718DDF-E7DE-1A89-1941-F2A3B55B3434}"/>
              </a:ext>
            </a:extLst>
          </p:cNvPr>
          <p:cNvSpPr>
            <a:spLocks noGrp="1"/>
          </p:cNvSpPr>
          <p:nvPr>
            <p:ph idx="1"/>
          </p:nvPr>
        </p:nvSpPr>
        <p:spPr>
          <a:xfrm>
            <a:off x="5155324" y="811924"/>
            <a:ext cx="6198476" cy="5365039"/>
          </a:xfrm>
        </p:spPr>
        <p:txBody>
          <a:bodyPr>
            <a:normAutofit lnSpcReduction="10000"/>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ea typeface="+mn-ea"/>
                <a:cs typeface="+mn-cs"/>
              </a:rPr>
              <a:t>Authorized personnel </a:t>
            </a:r>
            <a:r>
              <a:rPr lang="en-US" sz="2000">
                <a:solidFill>
                  <a:prstClr val="black"/>
                </a:solidFill>
              </a:rPr>
              <a:t>shall </a:t>
            </a:r>
            <a:r>
              <a:rPr kumimoji="0" lang="en-US" sz="2000" b="0" i="0" u="none" strike="noStrike" kern="1200" cap="none" spc="0" normalizeH="0" baseline="0" noProof="0">
                <a:ln>
                  <a:noFill/>
                </a:ln>
                <a:solidFill>
                  <a:prstClr val="black"/>
                </a:solidFill>
                <a:effectLst/>
                <a:uLnTx/>
                <a:uFillTx/>
                <a:ea typeface="+mn-ea"/>
                <a:cs typeface="+mn-cs"/>
              </a:rPr>
              <a:t>physically apply locks and tags. </a:t>
            </a:r>
          </a:p>
          <a:p>
            <a:pPr marL="0" marR="0" lvl="0" indent="0" algn="l" defTabSz="914400" rtl="0" eaLnBrk="1" fontAlgn="auto" latinLnBrk="0" hangingPunct="1">
              <a:lnSpc>
                <a:spcPct val="100000"/>
              </a:lnSpc>
              <a:spcBef>
                <a:spcPts val="0"/>
              </a:spcBef>
              <a:spcAft>
                <a:spcPts val="0"/>
              </a:spcAft>
              <a:buClrTx/>
              <a:buSzTx/>
              <a:buNone/>
              <a:tabLst/>
              <a:defRPr/>
            </a:pPr>
            <a:endParaRPr kumimoji="0" lang="en-US" sz="2000" b="0" i="0" u="none" strike="noStrike" kern="1200" cap="none" spc="0" normalizeH="0" baseline="0" noProof="0">
              <a:ln>
                <a:noFill/>
              </a:ln>
              <a:solidFill>
                <a:prstClr val="black"/>
              </a:solidFill>
              <a:effectLst/>
              <a:uLnTx/>
              <a:uFillTx/>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ea typeface="+mn-ea"/>
                <a:cs typeface="+mn-cs"/>
              </a:rPr>
              <a:t>Affected employees work in the area where a piece of equipment is being locked and tagged out, but do not physically apply locks and tags or work on the equipment that is being locked and tagged out.  They are merely </a:t>
            </a:r>
            <a:r>
              <a:rPr kumimoji="0" lang="en-US" sz="2000" b="1" u="none" strike="noStrike" kern="1200" cap="none" spc="0" normalizeH="0" baseline="0" noProof="0">
                <a:ln>
                  <a:noFill/>
                </a:ln>
                <a:solidFill>
                  <a:prstClr val="black"/>
                </a:solidFill>
                <a:effectLst/>
                <a:uLnTx/>
                <a:uFillTx/>
                <a:ea typeface="+mn-ea"/>
                <a:cs typeface="+mn-cs"/>
              </a:rPr>
              <a:t>affected </a:t>
            </a:r>
            <a:r>
              <a:rPr kumimoji="0" lang="en-US" sz="2000" b="0" i="0" u="none" strike="noStrike" kern="1200" cap="none" spc="0" normalizeH="0" baseline="0" noProof="0">
                <a:ln>
                  <a:noFill/>
                </a:ln>
                <a:solidFill>
                  <a:prstClr val="black"/>
                </a:solidFill>
                <a:effectLst/>
                <a:uLnTx/>
                <a:uFillTx/>
                <a:ea typeface="+mn-ea"/>
                <a:cs typeface="+mn-cs"/>
              </a:rPr>
              <a:t>by the ongoing LOTO process based on normal duties and responsibilities.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a:solidFill>
                <a:prstClr val="black"/>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ea typeface="+mn-ea"/>
                <a:cs typeface="+mn-cs"/>
              </a:rPr>
              <a:t>Verify the effectiveness of the de-energization and lockout process after each energy-isolating device is locked out or after a group of nearby devices is locked out. Before testing, ensure that all other workers are clear of the hazards and that no hazard will be created if the process isn’t effective. The most common way to test the effectiveness is to attempt to start the equipment and confirm it does not start.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2000"/>
          </a:p>
        </p:txBody>
      </p:sp>
      <p:pic>
        <p:nvPicPr>
          <p:cNvPr id="3" name="Picture 2">
            <a:extLst>
              <a:ext uri="{FF2B5EF4-FFF2-40B4-BE49-F238E27FC236}">
                <a16:creationId xmlns:a16="http://schemas.microsoft.com/office/drawing/2014/main" id="{D2001F0A-647E-FAF7-A1C1-F806AB15B57D}"/>
              </a:ext>
            </a:extLst>
          </p:cNvPr>
          <p:cNvPicPr>
            <a:picLocks noChangeAspect="1" noChangeArrowheads="1"/>
          </p:cNvPicPr>
          <p:nvPr/>
        </p:nvPicPr>
        <p:blipFill>
          <a:blip r:embed="rId2"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8297650"/>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F4290-34E4-4843-A680-A2B89D73C589}"/>
              </a:ext>
            </a:extLst>
          </p:cNvPr>
          <p:cNvSpPr>
            <a:spLocks noGrp="1"/>
          </p:cNvSpPr>
          <p:nvPr>
            <p:ph type="title"/>
          </p:nvPr>
        </p:nvSpPr>
        <p:spPr>
          <a:xfrm>
            <a:off x="863028" y="1012004"/>
            <a:ext cx="3644963" cy="4795408"/>
          </a:xfrm>
        </p:spPr>
        <p:txBody>
          <a:bodyPr>
            <a:normAutofit/>
          </a:bodyPr>
          <a:lstStyle/>
          <a:p>
            <a:r>
              <a:rPr lang="en-US" sz="4000"/>
              <a:t>De-energization</a:t>
            </a:r>
            <a:br>
              <a:rPr lang="en-US" sz="4000"/>
            </a:br>
            <a:r>
              <a:rPr lang="en-US" sz="4000"/>
              <a:t>and Lockout</a:t>
            </a:r>
            <a:endParaRPr lang="en-CA" sz="4000"/>
          </a:p>
        </p:txBody>
      </p:sp>
      <p:sp>
        <p:nvSpPr>
          <p:cNvPr id="4" name="Content Placeholder 3">
            <a:extLst>
              <a:ext uri="{FF2B5EF4-FFF2-40B4-BE49-F238E27FC236}">
                <a16:creationId xmlns:a16="http://schemas.microsoft.com/office/drawing/2014/main" id="{B1718DDF-E7DE-1A89-1941-F2A3B55B3434}"/>
              </a:ext>
            </a:extLst>
          </p:cNvPr>
          <p:cNvSpPr>
            <a:spLocks noGrp="1"/>
          </p:cNvSpPr>
          <p:nvPr>
            <p:ph idx="1"/>
          </p:nvPr>
        </p:nvSpPr>
        <p:spPr>
          <a:xfrm>
            <a:off x="5155324" y="811924"/>
            <a:ext cx="6198476" cy="5365039"/>
          </a:xfrm>
        </p:spPr>
        <p:txBody>
          <a:bodyPr>
            <a:normAutofit/>
          </a:bodyPr>
          <a:lstStyle/>
          <a:p>
            <a:pPr marL="0" marR="0" lvl="0" indent="0" algn="l" defTabSz="914400" rtl="0" eaLnBrk="1" fontAlgn="auto" latinLnBrk="0" hangingPunct="1">
              <a:lnSpc>
                <a:spcPct val="100000"/>
              </a:lnSpc>
              <a:spcBef>
                <a:spcPts val="0"/>
              </a:spcBef>
              <a:spcAft>
                <a:spcPts val="0"/>
              </a:spcAft>
              <a:buClrTx/>
              <a:buSzTx/>
              <a:buNone/>
              <a:tabLst/>
              <a:defRPr/>
            </a:pPr>
            <a:endParaRPr lang="en-US" sz="2000"/>
          </a:p>
          <a:p>
            <a:pPr marL="0" marR="0" lvl="0" indent="0" algn="l" defTabSz="914400" rtl="0" eaLnBrk="1" fontAlgn="auto" latinLnBrk="0" hangingPunct="1">
              <a:lnSpc>
                <a:spcPct val="100000"/>
              </a:lnSpc>
              <a:spcBef>
                <a:spcPts val="0"/>
              </a:spcBef>
              <a:spcAft>
                <a:spcPts val="0"/>
              </a:spcAft>
              <a:buClrTx/>
              <a:buSzTx/>
              <a:buNone/>
              <a:tabLst/>
              <a:defRPr/>
            </a:pPr>
            <a:endParaRPr lang="en-US" sz="2000"/>
          </a:p>
          <a:p>
            <a:pPr marL="0" marR="0" lvl="0" indent="0" algn="l" defTabSz="914400" rtl="0" eaLnBrk="1" fontAlgn="auto" latinLnBrk="0" hangingPunct="1">
              <a:lnSpc>
                <a:spcPct val="100000"/>
              </a:lnSpc>
              <a:spcBef>
                <a:spcPts val="0"/>
              </a:spcBef>
              <a:spcAft>
                <a:spcPts val="0"/>
              </a:spcAft>
              <a:buClrTx/>
              <a:buSzTx/>
              <a:buNone/>
              <a:tabLst/>
              <a:defRPr/>
            </a:pPr>
            <a:r>
              <a:rPr lang="en-US" sz="2000"/>
              <a:t>De-energization means removing the energy from machinery or equipment. Lockout refers to using lock(s) to isolate an energy source or to ensure machinery or equipment is inoperable.</a:t>
            </a:r>
          </a:p>
          <a:p>
            <a:pPr marL="0" marR="0" lvl="0" indent="0" algn="l" defTabSz="914400" rtl="0" eaLnBrk="1" fontAlgn="auto" latinLnBrk="0" hangingPunct="1">
              <a:lnSpc>
                <a:spcPct val="100000"/>
              </a:lnSpc>
              <a:spcBef>
                <a:spcPts val="0"/>
              </a:spcBef>
              <a:spcAft>
                <a:spcPts val="0"/>
              </a:spcAft>
              <a:buClrTx/>
              <a:buSzTx/>
              <a:buNone/>
              <a:tabLst/>
              <a:defRPr/>
            </a:pPr>
            <a:endParaRPr lang="en-US" sz="2000"/>
          </a:p>
          <a:p>
            <a:pPr marL="0" marR="0" lvl="0" indent="0" algn="l" defTabSz="914400" rtl="0" eaLnBrk="1" fontAlgn="auto" latinLnBrk="0" hangingPunct="1">
              <a:lnSpc>
                <a:spcPct val="100000"/>
              </a:lnSpc>
              <a:spcBef>
                <a:spcPts val="0"/>
              </a:spcBef>
              <a:spcAft>
                <a:spcPts val="0"/>
              </a:spcAft>
              <a:buClrTx/>
              <a:buSzTx/>
              <a:buNone/>
              <a:tabLst/>
              <a:defRPr/>
            </a:pPr>
            <a:r>
              <a:rPr lang="en-US" sz="2000"/>
              <a:t>De-energization and lockout must be done in combination to effectively prevent the release of energy that could potentially cause injuries.</a:t>
            </a:r>
          </a:p>
          <a:p>
            <a:pPr marL="0" marR="0" lvl="0" indent="0" algn="l" defTabSz="914400" rtl="0" eaLnBrk="1" fontAlgn="auto" latinLnBrk="0" hangingPunct="1">
              <a:lnSpc>
                <a:spcPct val="100000"/>
              </a:lnSpc>
              <a:spcBef>
                <a:spcPts val="0"/>
              </a:spcBef>
              <a:spcAft>
                <a:spcPts val="0"/>
              </a:spcAft>
              <a:buClrTx/>
              <a:buSzTx/>
              <a:buNone/>
              <a:tabLst/>
              <a:defRPr/>
            </a:pPr>
            <a:endParaRPr lang="en-US" sz="2000"/>
          </a:p>
          <a:p>
            <a:pPr marL="0" marR="0" lvl="0" indent="0" algn="l" defTabSz="914400" rtl="0" eaLnBrk="1" fontAlgn="auto" latinLnBrk="0" hangingPunct="1">
              <a:lnSpc>
                <a:spcPct val="100000"/>
              </a:lnSpc>
              <a:spcBef>
                <a:spcPts val="0"/>
              </a:spcBef>
              <a:spcAft>
                <a:spcPts val="0"/>
              </a:spcAft>
              <a:buClrTx/>
              <a:buSzTx/>
              <a:buNone/>
              <a:tabLst/>
              <a:defRPr/>
            </a:pPr>
            <a:r>
              <a:rPr lang="en-US" sz="2000"/>
              <a:t>There are often hidden sources of energy still present even after the main energy source has been disconnected from the equipment.</a:t>
            </a:r>
            <a:endParaRPr lang="en-CA" sz="2000"/>
          </a:p>
        </p:txBody>
      </p:sp>
      <p:pic>
        <p:nvPicPr>
          <p:cNvPr id="3" name="Picture 2">
            <a:extLst>
              <a:ext uri="{FF2B5EF4-FFF2-40B4-BE49-F238E27FC236}">
                <a16:creationId xmlns:a16="http://schemas.microsoft.com/office/drawing/2014/main" id="{B38160A9-B387-8EEF-A9AB-E8E88148D350}"/>
              </a:ext>
            </a:extLst>
          </p:cNvPr>
          <p:cNvPicPr>
            <a:picLocks noChangeAspect="1" noChangeArrowheads="1"/>
          </p:cNvPicPr>
          <p:nvPr/>
        </p:nvPicPr>
        <p:blipFill>
          <a:blip r:embed="rId2"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1541938"/>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11675-3D9F-49B2-9FD7-B533D232E735}"/>
              </a:ext>
            </a:extLst>
          </p:cNvPr>
          <p:cNvSpPr>
            <a:spLocks noGrp="1"/>
          </p:cNvSpPr>
          <p:nvPr>
            <p:ph type="title"/>
          </p:nvPr>
        </p:nvSpPr>
        <p:spPr>
          <a:xfrm>
            <a:off x="863029" y="1012004"/>
            <a:ext cx="3416158" cy="4795408"/>
          </a:xfrm>
        </p:spPr>
        <p:txBody>
          <a:bodyPr>
            <a:normAutofit/>
          </a:bodyPr>
          <a:lstStyle/>
          <a:p>
            <a:r>
              <a:rPr lang="en-CA"/>
              <a:t>OMH LOTO Requirements</a:t>
            </a:r>
          </a:p>
        </p:txBody>
      </p:sp>
      <p:sp>
        <p:nvSpPr>
          <p:cNvPr id="4" name="Content Placeholder 3">
            <a:extLst>
              <a:ext uri="{FF2B5EF4-FFF2-40B4-BE49-F238E27FC236}">
                <a16:creationId xmlns:a16="http://schemas.microsoft.com/office/drawing/2014/main" id="{66971E85-7D2F-58E9-3B16-38DDEEAA95A6}"/>
              </a:ext>
            </a:extLst>
          </p:cNvPr>
          <p:cNvSpPr>
            <a:spLocks noGrp="1"/>
          </p:cNvSpPr>
          <p:nvPr>
            <p:ph idx="1"/>
          </p:nvPr>
        </p:nvSpPr>
        <p:spPr>
          <a:xfrm>
            <a:off x="5067668" y="2081853"/>
            <a:ext cx="6380620" cy="2508436"/>
          </a:xfrm>
        </p:spPr>
        <p:txBody>
          <a:bodyPr>
            <a:normAutofit/>
          </a:bodyPr>
          <a:lstStyle/>
          <a:p>
            <a:pPr>
              <a:lnSpc>
                <a:spcPct val="100000"/>
              </a:lnSpc>
              <a:spcBef>
                <a:spcPts val="0"/>
              </a:spcBef>
              <a:buClr>
                <a:srgbClr val="FFB612"/>
              </a:buClr>
              <a:defRPr/>
            </a:pPr>
            <a:r>
              <a:rPr kumimoji="0" lang="en-US" sz="2400" i="0" u="none" strike="noStrike" kern="1200" cap="none" spc="0" normalizeH="0" baseline="0" noProof="0">
                <a:ln>
                  <a:noFill/>
                </a:ln>
                <a:effectLst/>
                <a:uLnTx/>
                <a:uFillTx/>
                <a:ea typeface="+mn-ea"/>
                <a:cs typeface="Arial" panose="020B0604020202020204" pitchFamily="34" charset="0"/>
              </a:rPr>
              <a:t>Verify Isolation</a:t>
            </a:r>
          </a:p>
          <a:p>
            <a:pPr>
              <a:lnSpc>
                <a:spcPct val="100000"/>
              </a:lnSpc>
              <a:spcBef>
                <a:spcPts val="0"/>
              </a:spcBef>
              <a:buClr>
                <a:srgbClr val="FFB612"/>
              </a:buClr>
              <a:defRPr/>
            </a:pPr>
            <a:r>
              <a:rPr kumimoji="0" lang="en-US" sz="2400" i="0" u="none" strike="noStrike" kern="1200" cap="none" spc="0" normalizeH="0" baseline="0" noProof="0">
                <a:ln>
                  <a:noFill/>
                </a:ln>
                <a:effectLst/>
                <a:uLnTx/>
                <a:uFillTx/>
                <a:ea typeface="+mn-ea"/>
                <a:cs typeface="Arial" panose="020B0604020202020204" pitchFamily="34" charset="0"/>
              </a:rPr>
              <a:t>Work with Lock Out Authority to coordinate, review and understand the Owner LOTO procedures</a:t>
            </a:r>
          </a:p>
          <a:p>
            <a:pPr>
              <a:lnSpc>
                <a:spcPct val="100000"/>
              </a:lnSpc>
              <a:spcBef>
                <a:spcPts val="0"/>
              </a:spcBef>
              <a:buClr>
                <a:srgbClr val="FFB612"/>
              </a:buClr>
              <a:defRPr/>
            </a:pPr>
            <a:r>
              <a:rPr kumimoji="0" lang="en-US" sz="2400" i="0" u="none" strike="noStrike" kern="1200" cap="none" spc="0" normalizeH="0" baseline="0" noProof="0">
                <a:ln>
                  <a:noFill/>
                </a:ln>
                <a:effectLst/>
                <a:uLnTx/>
                <a:uFillTx/>
                <a:ea typeface="+mn-ea"/>
                <a:cs typeface="Arial" panose="020B0604020202020204" pitchFamily="34" charset="0"/>
              </a:rPr>
              <a:t>Remove locks at shift change if instructed to do so by the LOTO Authority.</a:t>
            </a:r>
          </a:p>
          <a:p>
            <a:endParaRPr lang="en-CA"/>
          </a:p>
        </p:txBody>
      </p:sp>
      <p:pic>
        <p:nvPicPr>
          <p:cNvPr id="3" name="Picture 2">
            <a:extLst>
              <a:ext uri="{FF2B5EF4-FFF2-40B4-BE49-F238E27FC236}">
                <a16:creationId xmlns:a16="http://schemas.microsoft.com/office/drawing/2014/main" id="{E4B373FE-B2C6-69F3-FFA3-8C986FF31643}"/>
              </a:ext>
            </a:extLst>
          </p:cNvPr>
          <p:cNvPicPr>
            <a:picLocks noChangeAspect="1" noChangeArrowheads="1"/>
          </p:cNvPicPr>
          <p:nvPr/>
        </p:nvPicPr>
        <p:blipFill>
          <a:blip r:embed="rId2"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0738936"/>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A63E3-5B90-F9B3-9939-906A09A3CD34}"/>
            </a:ext>
          </a:extLst>
        </p:cNvPr>
        <p:cNvGrpSpPr/>
        <p:nvPr/>
      </p:nvGrpSpPr>
      <p:grpSpPr>
        <a:xfrm>
          <a:off x="0" y="0"/>
          <a:ext cx="0" cy="0"/>
          <a:chOff x="0" y="0"/>
          <a:chExt cx="0" cy="0"/>
        </a:xfrm>
      </p:grpSpPr>
      <p:sp>
        <p:nvSpPr>
          <p:cNvPr id="4" name="Title 6">
            <a:extLst>
              <a:ext uri="{FF2B5EF4-FFF2-40B4-BE49-F238E27FC236}">
                <a16:creationId xmlns:a16="http://schemas.microsoft.com/office/drawing/2014/main" id="{800FC5B7-E7F5-C5F1-DC6E-5DA4FDF5AFDC}"/>
              </a:ext>
            </a:extLst>
          </p:cNvPr>
          <p:cNvSpPr txBox="1">
            <a:spLocks/>
          </p:cNvSpPr>
          <p:nvPr/>
        </p:nvSpPr>
        <p:spPr>
          <a:xfrm>
            <a:off x="3886200" y="248857"/>
            <a:ext cx="4086225" cy="6080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latin typeface="Calibri" panose="020F0502020204030204" pitchFamily="34" charset="0"/>
                <a:ea typeface="Calibri" panose="020F0502020204030204" pitchFamily="34" charset="0"/>
                <a:cs typeface="Calibri" panose="020F0502020204030204" pitchFamily="34" charset="0"/>
              </a:rPr>
              <a:t>Interactions with the Public </a:t>
            </a:r>
          </a:p>
        </p:txBody>
      </p:sp>
      <p:grpSp>
        <p:nvGrpSpPr>
          <p:cNvPr id="2" name="Group 1">
            <a:extLst>
              <a:ext uri="{FF2B5EF4-FFF2-40B4-BE49-F238E27FC236}">
                <a16:creationId xmlns:a16="http://schemas.microsoft.com/office/drawing/2014/main" id="{7BFA4E8A-8EAB-B5E7-F853-3F35F477EDE9}"/>
              </a:ext>
            </a:extLst>
          </p:cNvPr>
          <p:cNvGrpSpPr/>
          <p:nvPr/>
        </p:nvGrpSpPr>
        <p:grpSpPr>
          <a:xfrm>
            <a:off x="464716" y="1127096"/>
            <a:ext cx="1789673" cy="1789673"/>
            <a:chOff x="5559" y="985103"/>
            <a:chExt cx="1789673" cy="1789673"/>
          </a:xfrm>
        </p:grpSpPr>
        <p:sp>
          <p:nvSpPr>
            <p:cNvPr id="3" name="Oval 2">
              <a:extLst>
                <a:ext uri="{FF2B5EF4-FFF2-40B4-BE49-F238E27FC236}">
                  <a16:creationId xmlns:a16="http://schemas.microsoft.com/office/drawing/2014/main" id="{31EB94F3-1819-FC36-2E7B-078D2D1CAFE1}"/>
                </a:ext>
              </a:extLst>
            </p:cNvPr>
            <p:cNvSpPr/>
            <p:nvPr/>
          </p:nvSpPr>
          <p:spPr>
            <a:xfrm>
              <a:off x="5559" y="985103"/>
              <a:ext cx="1789673" cy="1789673"/>
            </a:xfrm>
            <a:prstGeom prst="ellipse">
              <a:avLst/>
            </a:prstGeom>
            <a:solidFill>
              <a:schemeClr val="accent1">
                <a:lumMod val="50000"/>
              </a:schemeClr>
            </a:solidFill>
          </p:spPr>
          <p:style>
            <a:lnRef idx="2">
              <a:schemeClr val="lt1">
                <a:hueOff val="0"/>
                <a:satOff val="0"/>
                <a:lumOff val="0"/>
                <a:alphaOff val="0"/>
              </a:schemeClr>
            </a:lnRef>
            <a:fillRef idx="1">
              <a:scrgbClr r="0" g="0" b="0"/>
            </a:fillRef>
            <a:effectRef idx="0">
              <a:schemeClr val="accent5">
                <a:shade val="80000"/>
                <a:hueOff val="0"/>
                <a:satOff val="0"/>
                <a:lumOff val="0"/>
                <a:alphaOff val="0"/>
              </a:schemeClr>
            </a:effectRef>
            <a:fontRef idx="minor">
              <a:schemeClr val="lt1"/>
            </a:fontRef>
          </p:style>
          <p:txBody>
            <a:bodyPr/>
            <a:lstStyle/>
            <a:p>
              <a:endParaRPr lang="en-US"/>
            </a:p>
          </p:txBody>
        </p:sp>
        <p:sp>
          <p:nvSpPr>
            <p:cNvPr id="6" name="Oval 4">
              <a:extLst>
                <a:ext uri="{FF2B5EF4-FFF2-40B4-BE49-F238E27FC236}">
                  <a16:creationId xmlns:a16="http://schemas.microsoft.com/office/drawing/2014/main" id="{0B1877ED-9CD3-CEE4-422D-3090DFE6E6B9}"/>
                </a:ext>
              </a:extLst>
            </p:cNvPr>
            <p:cNvSpPr txBox="1"/>
            <p:nvPr/>
          </p:nvSpPr>
          <p:spPr>
            <a:xfrm>
              <a:off x="267651" y="1247195"/>
              <a:ext cx="1265489" cy="126548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755650" rtl="0">
                <a:lnSpc>
                  <a:spcPct val="90000"/>
                </a:lnSpc>
                <a:spcBef>
                  <a:spcPct val="0"/>
                </a:spcBef>
                <a:spcAft>
                  <a:spcPct val="35000"/>
                </a:spcAft>
                <a:buNone/>
              </a:pPr>
              <a:r>
                <a:rPr lang="en-US" sz="1700" kern="1200"/>
                <a:t>Questions or concerns from public</a:t>
              </a:r>
              <a:endParaRPr lang="el-GR" sz="1700" kern="1200"/>
            </a:p>
          </p:txBody>
        </p:sp>
      </p:grpSp>
      <p:grpSp>
        <p:nvGrpSpPr>
          <p:cNvPr id="8" name="Group 7">
            <a:extLst>
              <a:ext uri="{FF2B5EF4-FFF2-40B4-BE49-F238E27FC236}">
                <a16:creationId xmlns:a16="http://schemas.microsoft.com/office/drawing/2014/main" id="{FE967C3D-1481-E2AC-B6B1-7D8CA92CFF62}"/>
              </a:ext>
            </a:extLst>
          </p:cNvPr>
          <p:cNvGrpSpPr/>
          <p:nvPr/>
        </p:nvGrpSpPr>
        <p:grpSpPr>
          <a:xfrm>
            <a:off x="2798339" y="1121880"/>
            <a:ext cx="2404597" cy="1947186"/>
            <a:chOff x="2448127" y="669657"/>
            <a:chExt cx="2404597" cy="889999"/>
          </a:xfrm>
        </p:grpSpPr>
        <p:sp>
          <p:nvSpPr>
            <p:cNvPr id="9" name="Rectangle 8">
              <a:extLst>
                <a:ext uri="{FF2B5EF4-FFF2-40B4-BE49-F238E27FC236}">
                  <a16:creationId xmlns:a16="http://schemas.microsoft.com/office/drawing/2014/main" id="{128018DF-E56B-71AC-129B-C1BBD14FFAE8}"/>
                </a:ext>
              </a:extLst>
            </p:cNvPr>
            <p:cNvSpPr/>
            <p:nvPr/>
          </p:nvSpPr>
          <p:spPr>
            <a:xfrm>
              <a:off x="2472162" y="669657"/>
              <a:ext cx="1483331" cy="889999"/>
            </a:xfrm>
            <a:prstGeom prst="rect">
              <a:avLst/>
            </a:pr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0" name="TextBox 9">
              <a:extLst>
                <a:ext uri="{FF2B5EF4-FFF2-40B4-BE49-F238E27FC236}">
                  <a16:creationId xmlns:a16="http://schemas.microsoft.com/office/drawing/2014/main" id="{95F3AF5C-B8E0-1D9B-15A7-E9EDDD1B267D}"/>
                </a:ext>
              </a:extLst>
            </p:cNvPr>
            <p:cNvSpPr txBox="1"/>
            <p:nvPr/>
          </p:nvSpPr>
          <p:spPr>
            <a:xfrm>
              <a:off x="2448127" y="776793"/>
              <a:ext cx="2404597" cy="608500"/>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35128" tIns="135128" rIns="135128" bIns="135128" numCol="1" spcCol="1270" anchor="ctr" anchorCtr="0">
              <a:noAutofit/>
            </a:bodyPr>
            <a:lstStyle/>
            <a:p>
              <a:pPr marL="0" lvl="0" indent="0" algn="ctr" defTabSz="844550" rtl="0">
                <a:lnSpc>
                  <a:spcPct val="90000"/>
                </a:lnSpc>
                <a:spcBef>
                  <a:spcPct val="0"/>
                </a:spcBef>
                <a:spcAft>
                  <a:spcPct val="35000"/>
                </a:spcAft>
                <a:buNone/>
              </a:pPr>
              <a:r>
                <a:rPr lang="en-US" sz="1900" kern="1200">
                  <a:solidFill>
                    <a:schemeClr val="accent1">
                      <a:lumMod val="50000"/>
                    </a:schemeClr>
                  </a:solidFill>
                </a:rPr>
                <a:t>Offer to forward their contact information </a:t>
              </a:r>
              <a:br>
                <a:rPr lang="en-US" sz="1900" kern="1200">
                  <a:solidFill>
                    <a:schemeClr val="accent1">
                      <a:lumMod val="50000"/>
                    </a:schemeClr>
                  </a:solidFill>
                </a:rPr>
              </a:br>
              <a:r>
                <a:rPr lang="en-US" sz="1900" kern="1200">
                  <a:solidFill>
                    <a:schemeClr val="accent1">
                      <a:lumMod val="50000"/>
                    </a:schemeClr>
                  </a:solidFill>
                </a:rPr>
                <a:t>to your Supervisor</a:t>
              </a:r>
              <a:endParaRPr lang="el-GR" sz="1900" kern="1200">
                <a:solidFill>
                  <a:schemeClr val="accent1">
                    <a:lumMod val="50000"/>
                  </a:schemeClr>
                </a:solidFill>
              </a:endParaRPr>
            </a:p>
          </p:txBody>
        </p:sp>
      </p:grpSp>
      <p:grpSp>
        <p:nvGrpSpPr>
          <p:cNvPr id="11" name="Group 10">
            <a:extLst>
              <a:ext uri="{FF2B5EF4-FFF2-40B4-BE49-F238E27FC236}">
                <a16:creationId xmlns:a16="http://schemas.microsoft.com/office/drawing/2014/main" id="{3CAFA691-373B-52FC-3379-CAEB577A73E1}"/>
              </a:ext>
            </a:extLst>
          </p:cNvPr>
          <p:cNvGrpSpPr/>
          <p:nvPr/>
        </p:nvGrpSpPr>
        <p:grpSpPr>
          <a:xfrm>
            <a:off x="464715" y="3429000"/>
            <a:ext cx="1789673" cy="1789673"/>
            <a:chOff x="4663365" y="985103"/>
            <a:chExt cx="1789673" cy="1789673"/>
          </a:xfrm>
        </p:grpSpPr>
        <p:sp>
          <p:nvSpPr>
            <p:cNvPr id="12" name="Oval 11">
              <a:extLst>
                <a:ext uri="{FF2B5EF4-FFF2-40B4-BE49-F238E27FC236}">
                  <a16:creationId xmlns:a16="http://schemas.microsoft.com/office/drawing/2014/main" id="{005F03E4-07A3-FEE6-EBD6-A2D711030D6C}"/>
                </a:ext>
              </a:extLst>
            </p:cNvPr>
            <p:cNvSpPr/>
            <p:nvPr/>
          </p:nvSpPr>
          <p:spPr>
            <a:xfrm>
              <a:off x="4663365" y="985103"/>
              <a:ext cx="1789673" cy="1789673"/>
            </a:xfrm>
            <a:prstGeom prst="ellipse">
              <a:avLst/>
            </a:prstGeom>
            <a:solidFill>
              <a:schemeClr val="accent1">
                <a:lumMod val="50000"/>
              </a:schemeClr>
            </a:solidFill>
          </p:spPr>
          <p:style>
            <a:lnRef idx="2">
              <a:schemeClr val="lt1">
                <a:hueOff val="0"/>
                <a:satOff val="0"/>
                <a:lumOff val="0"/>
                <a:alphaOff val="0"/>
              </a:schemeClr>
            </a:lnRef>
            <a:fillRef idx="1">
              <a:scrgbClr r="0" g="0" b="0"/>
            </a:fillRef>
            <a:effectRef idx="0">
              <a:schemeClr val="accent5">
                <a:shade val="80000"/>
                <a:hueOff val="-70144"/>
                <a:satOff val="12988"/>
                <a:lumOff val="15183"/>
                <a:alphaOff val="0"/>
              </a:schemeClr>
            </a:effectRef>
            <a:fontRef idx="minor">
              <a:schemeClr val="lt1"/>
            </a:fontRef>
          </p:style>
          <p:txBody>
            <a:bodyPr/>
            <a:lstStyle/>
            <a:p>
              <a:endParaRPr lang="en-US"/>
            </a:p>
          </p:txBody>
        </p:sp>
        <p:sp>
          <p:nvSpPr>
            <p:cNvPr id="13" name="Oval 18">
              <a:extLst>
                <a:ext uri="{FF2B5EF4-FFF2-40B4-BE49-F238E27FC236}">
                  <a16:creationId xmlns:a16="http://schemas.microsoft.com/office/drawing/2014/main" id="{8390EC36-6D43-6F1D-DC4D-09C6A76C5012}"/>
                </a:ext>
              </a:extLst>
            </p:cNvPr>
            <p:cNvSpPr txBox="1"/>
            <p:nvPr/>
          </p:nvSpPr>
          <p:spPr>
            <a:xfrm>
              <a:off x="4925457" y="1247195"/>
              <a:ext cx="1265489" cy="126548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755650" rtl="0">
                <a:lnSpc>
                  <a:spcPct val="90000"/>
                </a:lnSpc>
                <a:spcBef>
                  <a:spcPct val="0"/>
                </a:spcBef>
                <a:spcAft>
                  <a:spcPct val="35000"/>
                </a:spcAft>
                <a:buNone/>
              </a:pPr>
              <a:r>
                <a:rPr lang="en-US" sz="1700" kern="1200"/>
                <a:t>In case of unhappy landowners or attempts to stop work</a:t>
              </a:r>
              <a:endParaRPr lang="el-GR" sz="1700" kern="1200"/>
            </a:p>
          </p:txBody>
        </p:sp>
      </p:grpSp>
      <p:grpSp>
        <p:nvGrpSpPr>
          <p:cNvPr id="14" name="Group 13">
            <a:extLst>
              <a:ext uri="{FF2B5EF4-FFF2-40B4-BE49-F238E27FC236}">
                <a16:creationId xmlns:a16="http://schemas.microsoft.com/office/drawing/2014/main" id="{4003EE11-47B2-591A-7946-2AA4FBEBB209}"/>
              </a:ext>
            </a:extLst>
          </p:cNvPr>
          <p:cNvGrpSpPr/>
          <p:nvPr/>
        </p:nvGrpSpPr>
        <p:grpSpPr>
          <a:xfrm>
            <a:off x="3040529" y="3303327"/>
            <a:ext cx="1483331" cy="889999"/>
            <a:chOff x="7628651" y="544941"/>
            <a:chExt cx="1483331" cy="889999"/>
          </a:xfrm>
        </p:grpSpPr>
        <p:sp>
          <p:nvSpPr>
            <p:cNvPr id="15" name="Rectangle 14">
              <a:extLst>
                <a:ext uri="{FF2B5EF4-FFF2-40B4-BE49-F238E27FC236}">
                  <a16:creationId xmlns:a16="http://schemas.microsoft.com/office/drawing/2014/main" id="{EF355F03-1EA5-64ED-7965-D67A368459B1}"/>
                </a:ext>
              </a:extLst>
            </p:cNvPr>
            <p:cNvSpPr/>
            <p:nvPr/>
          </p:nvSpPr>
          <p:spPr>
            <a:xfrm>
              <a:off x="7628651" y="544941"/>
              <a:ext cx="1483331" cy="889999"/>
            </a:xfrm>
            <a:prstGeom prst="rect">
              <a:avLst/>
            </a:pr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6" name="TextBox 15">
              <a:extLst>
                <a:ext uri="{FF2B5EF4-FFF2-40B4-BE49-F238E27FC236}">
                  <a16:creationId xmlns:a16="http://schemas.microsoft.com/office/drawing/2014/main" id="{813989E5-CE6D-B1BF-59C6-E2E2C69FB240}"/>
                </a:ext>
              </a:extLst>
            </p:cNvPr>
            <p:cNvSpPr txBox="1"/>
            <p:nvPr/>
          </p:nvSpPr>
          <p:spPr>
            <a:xfrm>
              <a:off x="7628651" y="544941"/>
              <a:ext cx="1483331" cy="889999"/>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49352" tIns="149352" rIns="149352" bIns="149352" numCol="1" spcCol="1270" anchor="ctr" anchorCtr="0">
              <a:noAutofit/>
            </a:bodyPr>
            <a:lstStyle/>
            <a:p>
              <a:pPr marL="0" lvl="0" indent="0" algn="ctr" defTabSz="933450" rtl="0">
                <a:lnSpc>
                  <a:spcPct val="90000"/>
                </a:lnSpc>
                <a:spcBef>
                  <a:spcPct val="0"/>
                </a:spcBef>
                <a:spcAft>
                  <a:spcPct val="35000"/>
                </a:spcAft>
                <a:buNone/>
              </a:pPr>
              <a:r>
                <a:rPr lang="en-US" sz="2100" kern="1200">
                  <a:solidFill>
                    <a:schemeClr val="accent1">
                      <a:lumMod val="50000"/>
                    </a:schemeClr>
                  </a:solidFill>
                </a:rPr>
                <a:t>Stop your work </a:t>
              </a:r>
              <a:endParaRPr lang="el-GR" sz="2100" kern="1200">
                <a:solidFill>
                  <a:schemeClr val="accent1">
                    <a:lumMod val="50000"/>
                  </a:schemeClr>
                </a:solidFill>
              </a:endParaRPr>
            </a:p>
          </p:txBody>
        </p:sp>
      </p:grpSp>
      <p:sp>
        <p:nvSpPr>
          <p:cNvPr id="20" name="TextBox 19">
            <a:extLst>
              <a:ext uri="{FF2B5EF4-FFF2-40B4-BE49-F238E27FC236}">
                <a16:creationId xmlns:a16="http://schemas.microsoft.com/office/drawing/2014/main" id="{6F3063D4-CFCF-C649-07C1-E64FB3FBAF49}"/>
              </a:ext>
            </a:extLst>
          </p:cNvPr>
          <p:cNvSpPr txBox="1"/>
          <p:nvPr/>
        </p:nvSpPr>
        <p:spPr>
          <a:xfrm>
            <a:off x="3040529" y="4105617"/>
            <a:ext cx="1483331" cy="526048"/>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49352" tIns="149352" rIns="149352" bIns="149352" numCol="1" spcCol="1270" anchor="ctr" anchorCtr="0">
            <a:noAutofit/>
          </a:bodyPr>
          <a:lstStyle/>
          <a:p>
            <a:pPr marL="0" lvl="0" indent="0" algn="ctr" defTabSz="933450" rtl="0">
              <a:lnSpc>
                <a:spcPct val="90000"/>
              </a:lnSpc>
              <a:spcBef>
                <a:spcPct val="0"/>
              </a:spcBef>
              <a:spcAft>
                <a:spcPct val="35000"/>
              </a:spcAft>
              <a:buNone/>
            </a:pPr>
            <a:r>
              <a:rPr lang="en-US" sz="2100" kern="1200">
                <a:solidFill>
                  <a:schemeClr val="accent1">
                    <a:lumMod val="50000"/>
                  </a:schemeClr>
                </a:solidFill>
              </a:rPr>
              <a:t>Leave the area</a:t>
            </a:r>
            <a:endParaRPr lang="el-GR" sz="2100" kern="1200">
              <a:solidFill>
                <a:schemeClr val="accent1">
                  <a:lumMod val="50000"/>
                </a:schemeClr>
              </a:solidFill>
            </a:endParaRPr>
          </a:p>
        </p:txBody>
      </p:sp>
      <p:grpSp>
        <p:nvGrpSpPr>
          <p:cNvPr id="22" name="Group 21">
            <a:extLst>
              <a:ext uri="{FF2B5EF4-FFF2-40B4-BE49-F238E27FC236}">
                <a16:creationId xmlns:a16="http://schemas.microsoft.com/office/drawing/2014/main" id="{B7B84A28-912A-C018-D2B9-BF8E71B8E217}"/>
              </a:ext>
            </a:extLst>
          </p:cNvPr>
          <p:cNvGrpSpPr/>
          <p:nvPr/>
        </p:nvGrpSpPr>
        <p:grpSpPr>
          <a:xfrm>
            <a:off x="2974523" y="4720565"/>
            <a:ext cx="1789673" cy="889999"/>
            <a:chOff x="7546355" y="2324940"/>
            <a:chExt cx="1789673" cy="889999"/>
          </a:xfrm>
        </p:grpSpPr>
        <p:sp>
          <p:nvSpPr>
            <p:cNvPr id="23" name="Rectangle 22">
              <a:extLst>
                <a:ext uri="{FF2B5EF4-FFF2-40B4-BE49-F238E27FC236}">
                  <a16:creationId xmlns:a16="http://schemas.microsoft.com/office/drawing/2014/main" id="{262C2250-13A1-020D-345F-1DAC000FE414}"/>
                </a:ext>
              </a:extLst>
            </p:cNvPr>
            <p:cNvSpPr/>
            <p:nvPr/>
          </p:nvSpPr>
          <p:spPr>
            <a:xfrm>
              <a:off x="7628651" y="2324940"/>
              <a:ext cx="1483331" cy="889999"/>
            </a:xfrm>
            <a:prstGeom prst="rect">
              <a:avLst/>
            </a:pr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4" name="TextBox 23">
              <a:extLst>
                <a:ext uri="{FF2B5EF4-FFF2-40B4-BE49-F238E27FC236}">
                  <a16:creationId xmlns:a16="http://schemas.microsoft.com/office/drawing/2014/main" id="{C14D0BBD-62ED-A839-5A7E-105229C17CA8}"/>
                </a:ext>
              </a:extLst>
            </p:cNvPr>
            <p:cNvSpPr txBox="1"/>
            <p:nvPr/>
          </p:nvSpPr>
          <p:spPr>
            <a:xfrm>
              <a:off x="7546355" y="2337514"/>
              <a:ext cx="1789673" cy="635580"/>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49352" tIns="149352" rIns="149352" bIns="149352" numCol="1" spcCol="1270" anchor="ctr" anchorCtr="0">
              <a:noAutofit/>
            </a:bodyPr>
            <a:lstStyle/>
            <a:p>
              <a:pPr marL="0" lvl="0" indent="0" algn="ctr" defTabSz="933450" rtl="0">
                <a:lnSpc>
                  <a:spcPct val="90000"/>
                </a:lnSpc>
                <a:spcBef>
                  <a:spcPct val="0"/>
                </a:spcBef>
                <a:spcAft>
                  <a:spcPct val="35000"/>
                </a:spcAft>
                <a:buNone/>
              </a:pPr>
              <a:r>
                <a:rPr lang="en-US" sz="2100" kern="1200">
                  <a:solidFill>
                    <a:schemeClr val="accent1">
                      <a:lumMod val="50000"/>
                    </a:schemeClr>
                  </a:solidFill>
                </a:rPr>
                <a:t>Contact </a:t>
              </a:r>
              <a:r>
                <a:rPr lang="en-US" sz="2100">
                  <a:solidFill>
                    <a:schemeClr val="accent1">
                      <a:lumMod val="50000"/>
                    </a:schemeClr>
                  </a:solidFill>
                </a:rPr>
                <a:t>your Supervisor</a:t>
              </a:r>
              <a:endParaRPr lang="el-GR" sz="2100" kern="1200">
                <a:solidFill>
                  <a:schemeClr val="accent1">
                    <a:lumMod val="50000"/>
                  </a:schemeClr>
                </a:solidFill>
              </a:endParaRPr>
            </a:p>
          </p:txBody>
        </p:sp>
      </p:grpSp>
      <p:cxnSp>
        <p:nvCxnSpPr>
          <p:cNvPr id="26" name="Straight Arrow Connector 25">
            <a:extLst>
              <a:ext uri="{FF2B5EF4-FFF2-40B4-BE49-F238E27FC236}">
                <a16:creationId xmlns:a16="http://schemas.microsoft.com/office/drawing/2014/main" id="{8068197B-094C-4A9B-6A8C-8BE22EB07054}"/>
              </a:ext>
            </a:extLst>
          </p:cNvPr>
          <p:cNvCxnSpPr>
            <a:cxnSpLocks/>
          </p:cNvCxnSpPr>
          <p:nvPr/>
        </p:nvCxnSpPr>
        <p:spPr>
          <a:xfrm>
            <a:off x="2319453" y="2032218"/>
            <a:ext cx="502920" cy="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05E360A2-FB69-0C86-F34D-260BEC31AA3E}"/>
              </a:ext>
            </a:extLst>
          </p:cNvPr>
          <p:cNvCxnSpPr>
            <a:cxnSpLocks/>
          </p:cNvCxnSpPr>
          <p:nvPr/>
        </p:nvCxnSpPr>
        <p:spPr>
          <a:xfrm>
            <a:off x="2254388" y="3788935"/>
            <a:ext cx="632969" cy="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5DEB03F7-CF77-2346-8F1C-DE8661717DBD}"/>
              </a:ext>
            </a:extLst>
          </p:cNvPr>
          <p:cNvCxnSpPr>
            <a:cxnSpLocks/>
          </p:cNvCxnSpPr>
          <p:nvPr/>
        </p:nvCxnSpPr>
        <p:spPr>
          <a:xfrm>
            <a:off x="2319453" y="4427803"/>
            <a:ext cx="619118" cy="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F1D3E01F-3972-866C-7691-7E6A7E6EA054}"/>
              </a:ext>
            </a:extLst>
          </p:cNvPr>
          <p:cNvCxnSpPr>
            <a:cxnSpLocks/>
          </p:cNvCxnSpPr>
          <p:nvPr/>
        </p:nvCxnSpPr>
        <p:spPr>
          <a:xfrm>
            <a:off x="2285539" y="5026794"/>
            <a:ext cx="670790" cy="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id="{6013FB7E-080B-1F98-D6E0-BEBEF4034A18}"/>
              </a:ext>
            </a:extLst>
          </p:cNvPr>
          <p:cNvPicPr>
            <a:picLocks noChangeAspect="1" noChangeArrowheads="1"/>
          </p:cNvPicPr>
          <p:nvPr/>
        </p:nvPicPr>
        <p:blipFill>
          <a:blip r:embed="rId2"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354A0D50-165E-B9AC-61CA-24F70387E4A8}"/>
              </a:ext>
            </a:extLst>
          </p:cNvPr>
          <p:cNvPicPr>
            <a:picLocks noChangeAspect="1"/>
          </p:cNvPicPr>
          <p:nvPr/>
        </p:nvPicPr>
        <p:blipFill>
          <a:blip r:embed="rId3"/>
          <a:stretch>
            <a:fillRect/>
          </a:stretch>
        </p:blipFill>
        <p:spPr>
          <a:xfrm>
            <a:off x="6855626" y="2188004"/>
            <a:ext cx="2800438" cy="1777871"/>
          </a:xfrm>
          <a:prstGeom prst="rect">
            <a:avLst/>
          </a:prstGeom>
        </p:spPr>
      </p:pic>
    </p:spTree>
    <p:extLst>
      <p:ext uri="{BB962C8B-B14F-4D97-AF65-F5344CB8AC3E}">
        <p14:creationId xmlns:p14="http://schemas.microsoft.com/office/powerpoint/2010/main" val="286879533"/>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F4290-34E4-4843-A680-A2B89D73C589}"/>
              </a:ext>
            </a:extLst>
          </p:cNvPr>
          <p:cNvSpPr>
            <a:spLocks noGrp="1"/>
          </p:cNvSpPr>
          <p:nvPr>
            <p:ph type="title"/>
          </p:nvPr>
        </p:nvSpPr>
        <p:spPr>
          <a:xfrm>
            <a:off x="863029" y="1012004"/>
            <a:ext cx="3416158" cy="4795408"/>
          </a:xfrm>
        </p:spPr>
        <p:txBody>
          <a:bodyPr>
            <a:normAutofit/>
          </a:bodyPr>
          <a:lstStyle/>
          <a:p>
            <a:r>
              <a:rPr lang="en-CA"/>
              <a:t>Client LOTO </a:t>
            </a:r>
          </a:p>
        </p:txBody>
      </p:sp>
      <p:sp>
        <p:nvSpPr>
          <p:cNvPr id="4" name="Content Placeholder 3">
            <a:extLst>
              <a:ext uri="{FF2B5EF4-FFF2-40B4-BE49-F238E27FC236}">
                <a16:creationId xmlns:a16="http://schemas.microsoft.com/office/drawing/2014/main" id="{B1718DDF-E7DE-1A89-1941-F2A3B55B3434}"/>
              </a:ext>
            </a:extLst>
          </p:cNvPr>
          <p:cNvSpPr>
            <a:spLocks noGrp="1"/>
          </p:cNvSpPr>
          <p:nvPr>
            <p:ph idx="1"/>
          </p:nvPr>
        </p:nvSpPr>
        <p:spPr>
          <a:xfrm>
            <a:off x="5155324" y="811924"/>
            <a:ext cx="6198476" cy="5365039"/>
          </a:xfrm>
        </p:spPr>
        <p:txBody>
          <a:bodyPr>
            <a:normAutofit/>
          </a:bodyPr>
          <a:lstStyle/>
          <a:p>
            <a:pPr marL="0" marR="0" lvl="0" indent="0" algn="l" defTabSz="914400" rtl="0" eaLnBrk="1" fontAlgn="auto" latinLnBrk="0" hangingPunct="1">
              <a:lnSpc>
                <a:spcPct val="100000"/>
              </a:lnSpc>
              <a:spcBef>
                <a:spcPts val="0"/>
              </a:spcBef>
              <a:spcAft>
                <a:spcPts val="0"/>
              </a:spcAft>
              <a:buClrTx/>
              <a:buSzTx/>
              <a:buNone/>
              <a:tabLst/>
              <a:defRPr/>
            </a:pPr>
            <a:r>
              <a:rPr kumimoji="0" lang="en-US" sz="1800" b="1" i="0" u="none" strike="noStrike" kern="1200" cap="none" spc="0" normalizeH="0" baseline="0" noProof="0">
                <a:ln>
                  <a:noFill/>
                </a:ln>
                <a:solidFill>
                  <a:prstClr val="black"/>
                </a:solidFill>
                <a:effectLst/>
                <a:uLnTx/>
                <a:uFillTx/>
                <a:ea typeface="+mn-ea"/>
                <a:cs typeface="+mn-cs"/>
              </a:rPr>
              <a:t>Client Lockout Authority </a:t>
            </a:r>
            <a:r>
              <a:rPr kumimoji="0" lang="en-US" sz="1800" b="0" i="0" u="none" strike="noStrike" kern="1200" cap="none" spc="0" normalizeH="0" baseline="0" noProof="0">
                <a:ln>
                  <a:noFill/>
                </a:ln>
                <a:solidFill>
                  <a:prstClr val="black"/>
                </a:solidFill>
                <a:effectLst/>
                <a:uLnTx/>
                <a:uFillTx/>
                <a:ea typeface="+mn-ea"/>
                <a:cs typeface="+mn-cs"/>
              </a:rPr>
              <a:t>– The </a:t>
            </a:r>
            <a:r>
              <a:rPr lang="en-US" sz="1800">
                <a:solidFill>
                  <a:prstClr val="black"/>
                </a:solidFill>
              </a:rPr>
              <a:t>client representative</a:t>
            </a:r>
            <a:r>
              <a:rPr kumimoji="0" lang="en-US" sz="1800" b="0" i="0" u="none" strike="noStrike" kern="1200" cap="none" spc="0" normalizeH="0" baseline="0" noProof="0">
                <a:ln>
                  <a:noFill/>
                </a:ln>
                <a:solidFill>
                  <a:prstClr val="black"/>
                </a:solidFill>
                <a:effectLst/>
                <a:uLnTx/>
                <a:uFillTx/>
                <a:ea typeface="+mn-ea"/>
                <a:cs typeface="+mn-cs"/>
              </a:rPr>
              <a:t> who is primarily responsible for the LOTO process </a:t>
            </a:r>
            <a:r>
              <a:rPr lang="en-US" sz="1800">
                <a:solidFill>
                  <a:prstClr val="black"/>
                </a:solidFill>
              </a:rPr>
              <a:t>OMH LP </a:t>
            </a:r>
            <a:r>
              <a:rPr kumimoji="0" lang="en-US" sz="1800" b="0" i="0" u="none" strike="noStrike" kern="1200" cap="none" spc="0" normalizeH="0" baseline="0" noProof="0">
                <a:ln>
                  <a:noFill/>
                </a:ln>
                <a:solidFill>
                  <a:prstClr val="black"/>
                </a:solidFill>
                <a:effectLst/>
                <a:uLnTx/>
                <a:uFillTx/>
                <a:ea typeface="+mn-ea"/>
                <a:cs typeface="+mn-cs"/>
              </a:rPr>
              <a:t>personnel cannot act as the LOTO Authority when working under a client issued SWP (Safe Work Permit)</a:t>
            </a:r>
          </a:p>
          <a:p>
            <a:pPr marL="0" marR="0" lvl="0" indent="0" algn="l" defTabSz="914400" rtl="0" eaLnBrk="1" fontAlgn="auto" latinLnBrk="0" hangingPunct="1">
              <a:lnSpc>
                <a:spcPct val="100000"/>
              </a:lnSpc>
              <a:spcBef>
                <a:spcPts val="0"/>
              </a:spcBef>
              <a:spcAft>
                <a:spcPts val="0"/>
              </a:spcAft>
              <a:buClrTx/>
              <a:buSzTx/>
              <a:buNone/>
              <a:tabLst/>
              <a:defRPr/>
            </a:pPr>
            <a:endParaRPr kumimoji="0" lang="en-US" sz="1800" b="1" i="0" u="none" strike="noStrike" kern="1200" cap="none" spc="0" normalizeH="0" baseline="0" noProof="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None/>
              <a:tabLst/>
              <a:defRPr/>
            </a:pPr>
            <a:r>
              <a:rPr lang="en-US" sz="1800" b="1">
                <a:solidFill>
                  <a:prstClr val="black"/>
                </a:solidFill>
              </a:rPr>
              <a:t>OMH LP</a:t>
            </a:r>
          </a:p>
          <a:p>
            <a:pPr>
              <a:lnSpc>
                <a:spcPct val="100000"/>
              </a:lnSpc>
              <a:spcBef>
                <a:spcPts val="0"/>
              </a:spcBef>
              <a:defRPr/>
            </a:pPr>
            <a:r>
              <a:rPr lang="en-US" sz="1800" b="1">
                <a:solidFill>
                  <a:prstClr val="black"/>
                </a:solidFill>
              </a:rPr>
              <a:t>Client</a:t>
            </a:r>
            <a:r>
              <a:rPr kumimoji="0" lang="en-US" sz="1800" b="1" i="0" u="none" strike="noStrike" kern="1200" cap="none" spc="0" normalizeH="0" baseline="0" noProof="0">
                <a:ln>
                  <a:noFill/>
                </a:ln>
                <a:solidFill>
                  <a:prstClr val="black"/>
                </a:solidFill>
                <a:effectLst/>
                <a:uLnTx/>
                <a:uFillTx/>
                <a:ea typeface="+mn-ea"/>
                <a:cs typeface="+mn-cs"/>
              </a:rPr>
              <a:t> Assets</a:t>
            </a:r>
            <a:r>
              <a:rPr kumimoji="0" lang="en-US" sz="1800" b="0" i="0" u="none" strike="noStrike" kern="1200" cap="none" spc="0" normalizeH="0" baseline="0" noProof="0">
                <a:ln>
                  <a:noFill/>
                </a:ln>
                <a:solidFill>
                  <a:prstClr val="black"/>
                </a:solidFill>
                <a:effectLst/>
                <a:uLnTx/>
                <a:uFillTx/>
                <a:ea typeface="+mn-ea"/>
                <a:cs typeface="+mn-cs"/>
              </a:rPr>
              <a:t>- OMH LP Personnel may apply LOTO under the guidance of the Client Lockout Authority</a:t>
            </a:r>
          </a:p>
          <a:p>
            <a:pPr>
              <a:lnSpc>
                <a:spcPct val="100000"/>
              </a:lnSpc>
              <a:spcBef>
                <a:spcPts val="0"/>
              </a:spcBef>
              <a:defRPr/>
            </a:pPr>
            <a:r>
              <a:rPr kumimoji="0" lang="en-US" sz="1800" b="1" i="0" u="none" strike="noStrike" kern="1200" cap="none" spc="0" normalizeH="0" baseline="0" noProof="0">
                <a:ln>
                  <a:noFill/>
                </a:ln>
                <a:solidFill>
                  <a:prstClr val="black"/>
                </a:solidFill>
                <a:effectLst/>
                <a:uLnTx/>
                <a:uFillTx/>
                <a:ea typeface="+mn-ea"/>
                <a:cs typeface="+mn-cs"/>
              </a:rPr>
              <a:t>Contractor owned equipment</a:t>
            </a:r>
            <a:r>
              <a:rPr kumimoji="0" lang="en-US" sz="1800" b="0" i="0" u="none" strike="noStrike" kern="1200" cap="none" spc="0" normalizeH="0" baseline="0" noProof="0">
                <a:ln>
                  <a:noFill/>
                </a:ln>
                <a:solidFill>
                  <a:prstClr val="black"/>
                </a:solidFill>
                <a:effectLst/>
                <a:uLnTx/>
                <a:uFillTx/>
                <a:ea typeface="+mn-ea"/>
                <a:cs typeface="+mn-cs"/>
              </a:rPr>
              <a:t>– contractor shall develop and implement their own LOTO procedures and policies to ensure worker protection. </a:t>
            </a:r>
          </a:p>
          <a:p>
            <a:pPr marL="0" marR="0" lvl="0" indent="0" algn="l" defTabSz="914400" rtl="0" eaLnBrk="1" fontAlgn="auto" latinLnBrk="0" hangingPunct="1">
              <a:lnSpc>
                <a:spcPct val="100000"/>
              </a:lnSpc>
              <a:spcBef>
                <a:spcPct val="20000"/>
              </a:spcBef>
              <a:spcAft>
                <a:spcPts val="0"/>
              </a:spcAft>
              <a:buClrTx/>
              <a:buSzTx/>
              <a:buFontTx/>
              <a:buNone/>
              <a:tabLst/>
              <a:defRPr/>
            </a:pPr>
            <a:endParaRPr lang="en-CA"/>
          </a:p>
          <a:p>
            <a:pPr marL="0" indent="0">
              <a:buNone/>
            </a:pPr>
            <a:r>
              <a:rPr lang="en-CA" sz="2000"/>
              <a:t>OMH shall designate a competent Supervisor or PIC (Person in Charge) to oversee any group lockout </a:t>
            </a:r>
          </a:p>
        </p:txBody>
      </p:sp>
      <p:pic>
        <p:nvPicPr>
          <p:cNvPr id="3" name="Picture 2">
            <a:extLst>
              <a:ext uri="{FF2B5EF4-FFF2-40B4-BE49-F238E27FC236}">
                <a16:creationId xmlns:a16="http://schemas.microsoft.com/office/drawing/2014/main" id="{C8CABA96-C5BE-EF00-51EF-2E673C5FA2AC}"/>
              </a:ext>
            </a:extLst>
          </p:cNvPr>
          <p:cNvPicPr>
            <a:picLocks noChangeAspect="1" noChangeArrowheads="1"/>
          </p:cNvPicPr>
          <p:nvPr/>
        </p:nvPicPr>
        <p:blipFill>
          <a:blip r:embed="rId2"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9372734"/>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F4290-34E4-4843-A680-A2B89D73C589}"/>
              </a:ext>
            </a:extLst>
          </p:cNvPr>
          <p:cNvSpPr>
            <a:spLocks noGrp="1"/>
          </p:cNvSpPr>
          <p:nvPr>
            <p:ph type="title"/>
          </p:nvPr>
        </p:nvSpPr>
        <p:spPr>
          <a:xfrm>
            <a:off x="863029" y="1012004"/>
            <a:ext cx="3416158" cy="3541708"/>
          </a:xfrm>
        </p:spPr>
        <p:txBody>
          <a:bodyPr>
            <a:normAutofit/>
          </a:bodyPr>
          <a:lstStyle/>
          <a:p>
            <a:r>
              <a:rPr lang="en-CA"/>
              <a:t>Summary </a:t>
            </a:r>
          </a:p>
        </p:txBody>
      </p:sp>
      <p:sp>
        <p:nvSpPr>
          <p:cNvPr id="4" name="Content Placeholder 3">
            <a:extLst>
              <a:ext uri="{FF2B5EF4-FFF2-40B4-BE49-F238E27FC236}">
                <a16:creationId xmlns:a16="http://schemas.microsoft.com/office/drawing/2014/main" id="{B1718DDF-E7DE-1A89-1941-F2A3B55B3434}"/>
              </a:ext>
            </a:extLst>
          </p:cNvPr>
          <p:cNvSpPr>
            <a:spLocks noGrp="1"/>
          </p:cNvSpPr>
          <p:nvPr>
            <p:ph idx="1"/>
          </p:nvPr>
        </p:nvSpPr>
        <p:spPr>
          <a:xfrm>
            <a:off x="5229696" y="1277179"/>
            <a:ext cx="6198476" cy="3541708"/>
          </a:xfrm>
        </p:spPr>
        <p:txBody>
          <a:bodyPr>
            <a:normAutofit/>
          </a:bodyPr>
          <a:lstStyle/>
          <a:p>
            <a:pPr marL="0" marR="0" lvl="0" indent="0" algn="l" defTabSz="914400" rtl="0" eaLnBrk="1" fontAlgn="auto" latinLnBrk="0" hangingPunct="1">
              <a:lnSpc>
                <a:spcPct val="100000"/>
              </a:lnSpc>
              <a:spcBef>
                <a:spcPts val="0"/>
              </a:spcBef>
              <a:spcAft>
                <a:spcPts val="0"/>
              </a:spcAft>
              <a:buClr>
                <a:srgbClr val="FFB612"/>
              </a:buClr>
              <a:buSzTx/>
              <a:buFontTx/>
              <a:buNone/>
              <a:tabLst/>
              <a:defRPr/>
            </a:pPr>
            <a:r>
              <a:rPr kumimoji="0" lang="en-US" sz="1800" b="0" i="0" u="none" strike="noStrike" kern="1200" cap="none" spc="0" normalizeH="0" baseline="0" noProof="0">
                <a:ln>
                  <a:noFill/>
                </a:ln>
                <a:solidFill>
                  <a:prstClr val="black"/>
                </a:solidFill>
                <a:effectLst/>
                <a:uLnTx/>
                <a:uFillTx/>
                <a:ea typeface="+mn-ea"/>
                <a:cs typeface="Arial" panose="020B0604020202020204" pitchFamily="34" charset="0"/>
              </a:rPr>
              <a:t>Which of the following is the responsibility of OMH?</a:t>
            </a:r>
          </a:p>
          <a:p>
            <a:pPr marL="0" marR="0" lvl="0" indent="0" algn="l" defTabSz="914400" rtl="0" eaLnBrk="1" fontAlgn="auto" latinLnBrk="0" hangingPunct="1">
              <a:lnSpc>
                <a:spcPct val="100000"/>
              </a:lnSpc>
              <a:spcBef>
                <a:spcPts val="0"/>
              </a:spcBef>
              <a:spcAft>
                <a:spcPts val="0"/>
              </a:spcAft>
              <a:buClrTx/>
              <a:buSzTx/>
              <a:buNone/>
              <a:tabLst/>
              <a:defRPr/>
            </a:pPr>
            <a:endParaRPr lang="en-CA" sz="2000"/>
          </a:p>
          <a:p>
            <a:pPr marL="342900" indent="-342900">
              <a:buFont typeface="+mj-lt"/>
              <a:buAutoNum type="alphaUcPeriod"/>
            </a:pPr>
            <a:r>
              <a:rPr lang="en-US" sz="1400"/>
              <a:t>Verify Isolation</a:t>
            </a:r>
          </a:p>
          <a:p>
            <a:pPr marL="342900" indent="-342900">
              <a:lnSpc>
                <a:spcPct val="200000"/>
              </a:lnSpc>
              <a:buFont typeface="+mj-lt"/>
              <a:buAutoNum type="alphaUcPeriod"/>
            </a:pPr>
            <a:r>
              <a:rPr lang="en-US" sz="1400"/>
              <a:t>Provide our own locks and tags</a:t>
            </a:r>
          </a:p>
          <a:p>
            <a:pPr marL="342900" indent="-342900">
              <a:lnSpc>
                <a:spcPct val="200000"/>
              </a:lnSpc>
              <a:spcAft>
                <a:spcPts val="1200"/>
              </a:spcAft>
              <a:buFont typeface="+mj-lt"/>
              <a:buAutoNum type="alphaUcPeriod"/>
            </a:pPr>
            <a:r>
              <a:rPr lang="en-US" sz="1400"/>
              <a:t>Work with the LOTO Authority to coordinate LOTO procedures.</a:t>
            </a:r>
          </a:p>
          <a:p>
            <a:pPr marL="342900" indent="-342900">
              <a:buFont typeface="+mj-lt"/>
              <a:buAutoNum type="alphaUcPeriod"/>
            </a:pPr>
            <a:r>
              <a:rPr lang="en-US" sz="1400"/>
              <a:t>Remove locks at shift change if instructed to do so by the LOTO Authority</a:t>
            </a:r>
          </a:p>
          <a:p>
            <a:pPr marL="342900" indent="-342900">
              <a:lnSpc>
                <a:spcPct val="200000"/>
              </a:lnSpc>
              <a:buFont typeface="+mj-lt"/>
              <a:buAutoNum type="alphaUcPeriod"/>
            </a:pPr>
            <a:r>
              <a:rPr lang="en-US" sz="1400" b="1"/>
              <a:t>All of the above</a:t>
            </a:r>
            <a:endParaRPr lang="en-US" sz="1400" b="1">
              <a:solidFill>
                <a:srgbClr val="FF0000"/>
              </a:solidFill>
            </a:endParaRPr>
          </a:p>
          <a:p>
            <a:pPr marL="0" marR="0" lvl="0" indent="0" algn="l" defTabSz="914400" rtl="0" eaLnBrk="1" fontAlgn="auto" latinLnBrk="0" hangingPunct="1">
              <a:lnSpc>
                <a:spcPct val="100000"/>
              </a:lnSpc>
              <a:spcBef>
                <a:spcPts val="0"/>
              </a:spcBef>
              <a:spcAft>
                <a:spcPts val="0"/>
              </a:spcAft>
              <a:buClrTx/>
              <a:buSzTx/>
              <a:buNone/>
              <a:tabLst/>
              <a:defRPr/>
            </a:pPr>
            <a:endParaRPr lang="en-CA" sz="2000"/>
          </a:p>
        </p:txBody>
      </p:sp>
      <p:pic>
        <p:nvPicPr>
          <p:cNvPr id="7" name="Picture 6">
            <a:extLst>
              <a:ext uri="{FF2B5EF4-FFF2-40B4-BE49-F238E27FC236}">
                <a16:creationId xmlns:a16="http://schemas.microsoft.com/office/drawing/2014/main" id="{B40E81E5-C401-C7C3-3891-5EACC9833627}"/>
              </a:ext>
            </a:extLst>
          </p:cNvPr>
          <p:cNvPicPr>
            <a:picLocks noChangeAspect="1"/>
          </p:cNvPicPr>
          <p:nvPr/>
        </p:nvPicPr>
        <p:blipFill>
          <a:blip r:embed="rId2"/>
          <a:stretch>
            <a:fillRect/>
          </a:stretch>
        </p:blipFill>
        <p:spPr>
          <a:xfrm>
            <a:off x="763828" y="3585228"/>
            <a:ext cx="3953427" cy="2467319"/>
          </a:xfrm>
          <a:prstGeom prst="rect">
            <a:avLst/>
          </a:prstGeom>
        </p:spPr>
      </p:pic>
      <p:pic>
        <p:nvPicPr>
          <p:cNvPr id="8" name="Picture 7">
            <a:extLst>
              <a:ext uri="{FF2B5EF4-FFF2-40B4-BE49-F238E27FC236}">
                <a16:creationId xmlns:a16="http://schemas.microsoft.com/office/drawing/2014/main" id="{06F80329-2D48-C7EC-8510-1E7EDDC5BCAD}"/>
              </a:ext>
            </a:extLst>
          </p:cNvPr>
          <p:cNvPicPr>
            <a:picLocks noChangeAspect="1" noChangeArrowheads="1"/>
          </p:cNvPicPr>
          <p:nvPr/>
        </p:nvPicPr>
        <p:blipFill>
          <a:blip r:embed="rId3"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459209"/>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A243229A-6D6E-C1DB-78F7-1376A5CB5FAC}"/>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CCED801E-8430-BDF5-F08C-022D521CC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ign with a black tube&#10;&#10;Description automatically generated">
            <a:extLst>
              <a:ext uri="{FF2B5EF4-FFF2-40B4-BE49-F238E27FC236}">
                <a16:creationId xmlns:a16="http://schemas.microsoft.com/office/drawing/2014/main" id="{7DBFD31E-3119-B079-1FA8-105459E0BB44}"/>
              </a:ext>
            </a:extLst>
          </p:cNvPr>
          <p:cNvPicPr>
            <a:picLocks noChangeAspect="1"/>
          </p:cNvPicPr>
          <p:nvPr/>
        </p:nvPicPr>
        <p:blipFill rotWithShape="1">
          <a:blip r:embed="rId2" cstate="screen">
            <a:alphaModFix amt="50000"/>
            <a:extLst>
              <a:ext uri="{28A0092B-C50C-407E-A947-70E740481C1C}">
                <a14:useLocalDpi xmlns:a14="http://schemas.microsoft.com/office/drawing/2010/main"/>
              </a:ext>
            </a:extLst>
          </a:blip>
          <a:srcRect/>
          <a:stretch>
            <a:fillRect/>
          </a:stretch>
        </p:blipFill>
        <p:spPr>
          <a:xfrm>
            <a:off x="-1" y="-71671"/>
            <a:ext cx="12191980" cy="6857999"/>
          </a:xfrm>
          <a:prstGeom prst="rect">
            <a:avLst/>
          </a:prstGeom>
          <a:scene3d>
            <a:camera prst="perspectiveContrastingLeftFacing">
              <a:rot lat="300000" lon="19800000" rev="0"/>
            </a:camera>
            <a:lightRig rig="threePt" dir="t">
              <a:rot lat="0" lon="0" rev="2700000"/>
            </a:lightRig>
          </a:scene3d>
          <a:sp3d>
            <a:bevelT w="63500" h="50800"/>
          </a:sp3d>
        </p:spPr>
      </p:pic>
      <p:sp>
        <p:nvSpPr>
          <p:cNvPr id="5" name="TextBox 4">
            <a:extLst>
              <a:ext uri="{FF2B5EF4-FFF2-40B4-BE49-F238E27FC236}">
                <a16:creationId xmlns:a16="http://schemas.microsoft.com/office/drawing/2014/main" id="{CDC3D773-9BCF-B804-54DE-564328DD1583}"/>
              </a:ext>
            </a:extLst>
          </p:cNvPr>
          <p:cNvSpPr txBox="1"/>
          <p:nvPr/>
        </p:nvSpPr>
        <p:spPr>
          <a:xfrm>
            <a:off x="-202447" y="3014428"/>
            <a:ext cx="12191979" cy="1489542"/>
          </a:xfrm>
          <a:prstGeom prst="rect">
            <a:avLst/>
          </a:prstGeom>
        </p:spPr>
        <p:txBody>
          <a:bodyPr vert="horz" lIns="91440" tIns="45720" rIns="91440" bIns="45720" rtlCol="0" anchor="b">
            <a:normAutofit fontScale="92500"/>
          </a:bodyPr>
          <a:lstStyle/>
          <a:p>
            <a:pPr algn="ctr">
              <a:lnSpc>
                <a:spcPct val="90000"/>
              </a:lnSpc>
              <a:spcBef>
                <a:spcPct val="0"/>
              </a:spcBef>
              <a:spcAft>
                <a:spcPts val="600"/>
              </a:spcAft>
            </a:pPr>
            <a:r>
              <a:rPr lang="en-US" sz="8000" b="1">
                <a:solidFill>
                  <a:srgbClr val="FFFFFF"/>
                </a:solidFill>
                <a:latin typeface="+mj-lt"/>
                <a:ea typeface="+mj-ea"/>
                <a:cs typeface="+mj-cs"/>
              </a:rPr>
              <a:t>Spotter and Operator Training</a:t>
            </a:r>
          </a:p>
        </p:txBody>
      </p:sp>
    </p:spTree>
    <p:extLst>
      <p:ext uri="{BB962C8B-B14F-4D97-AF65-F5344CB8AC3E}">
        <p14:creationId xmlns:p14="http://schemas.microsoft.com/office/powerpoint/2010/main" val="13711215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38BABC-8FDF-4D1B-A802-B118F182089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04950" y="2121763"/>
            <a:ext cx="8083189" cy="2546206"/>
          </a:xfrm>
          <a:prstGeom prst="rect">
            <a:avLst/>
          </a:prstGeom>
        </p:spPr>
      </p:pic>
      <p:sp>
        <p:nvSpPr>
          <p:cNvPr id="4" name="TextBox 3">
            <a:extLst>
              <a:ext uri="{FF2B5EF4-FFF2-40B4-BE49-F238E27FC236}">
                <a16:creationId xmlns:a16="http://schemas.microsoft.com/office/drawing/2014/main" id="{139B1698-F249-454A-806F-18A94D8A218F}"/>
              </a:ext>
            </a:extLst>
          </p:cNvPr>
          <p:cNvSpPr txBox="1"/>
          <p:nvPr/>
        </p:nvSpPr>
        <p:spPr>
          <a:xfrm>
            <a:off x="804672" y="2121763"/>
            <a:ext cx="5157216" cy="3773010"/>
          </a:xfrm>
          <a:prstGeom prst="rect">
            <a:avLst/>
          </a:prstGeom>
        </p:spPr>
        <p:txBody>
          <a:bodyPr vert="horz" lIns="91440" tIns="45720" rIns="91440" bIns="45720" rtlCol="0">
            <a:normAutofit/>
          </a:bodyPr>
          <a:lstStyle/>
          <a:p>
            <a:pPr algn="ctr">
              <a:lnSpc>
                <a:spcPct val="90000"/>
              </a:lnSpc>
              <a:spcAft>
                <a:spcPts val="600"/>
              </a:spcAft>
              <a:defRPr/>
            </a:pPr>
            <a:endParaRPr lang="en-US" sz="2400"/>
          </a:p>
        </p:txBody>
      </p:sp>
      <p:sp>
        <p:nvSpPr>
          <p:cNvPr id="6" name="TextBox 5">
            <a:extLst>
              <a:ext uri="{FF2B5EF4-FFF2-40B4-BE49-F238E27FC236}">
                <a16:creationId xmlns:a16="http://schemas.microsoft.com/office/drawing/2014/main" id="{D5D999F4-28DD-4CAF-9E8F-AA8FA8BB0C37}"/>
              </a:ext>
            </a:extLst>
          </p:cNvPr>
          <p:cNvSpPr txBox="1"/>
          <p:nvPr/>
        </p:nvSpPr>
        <p:spPr>
          <a:xfrm>
            <a:off x="2531881" y="510238"/>
            <a:ext cx="6029325" cy="769441"/>
          </a:xfrm>
          <a:prstGeom prst="rect">
            <a:avLst/>
          </a:prstGeom>
          <a:noFill/>
        </p:spPr>
        <p:txBody>
          <a:bodyPr wrap="square" rtlCol="0">
            <a:spAutoFit/>
          </a:bodyPr>
          <a:lstStyle/>
          <a:p>
            <a:pPr algn="ctr"/>
            <a:r>
              <a:rPr lang="en-US" sz="4400"/>
              <a:t>Agenda</a:t>
            </a:r>
            <a:endParaRPr lang="en-CA" sz="4400"/>
          </a:p>
        </p:txBody>
      </p:sp>
      <p:pic>
        <p:nvPicPr>
          <p:cNvPr id="2" name="Picture 1">
            <a:extLst>
              <a:ext uri="{FF2B5EF4-FFF2-40B4-BE49-F238E27FC236}">
                <a16:creationId xmlns:a16="http://schemas.microsoft.com/office/drawing/2014/main" id="{CBD1265C-86E2-E261-A7A5-6B70AB566B2D}"/>
              </a:ext>
            </a:extLst>
          </p:cNvPr>
          <p:cNvPicPr>
            <a:picLocks noChangeAspect="1" noChangeArrowheads="1"/>
          </p:cNvPicPr>
          <p:nvPr/>
        </p:nvPicPr>
        <p:blipFill>
          <a:blip r:embed="rId3"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5931959"/>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DDB0906-FB8E-459A-AF20-57A750D17790}"/>
              </a:ext>
            </a:extLst>
          </p:cNvPr>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9621232" y="4862945"/>
            <a:ext cx="2203192" cy="157513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B42B737-FFE5-44B2-A370-3CB39F265499}"/>
              </a:ext>
            </a:extLst>
          </p:cNvPr>
          <p:cNvSpPr txBox="1"/>
          <p:nvPr/>
        </p:nvSpPr>
        <p:spPr>
          <a:xfrm>
            <a:off x="1648346" y="846461"/>
            <a:ext cx="8099158" cy="4016484"/>
          </a:xfrm>
          <a:prstGeom prst="rect">
            <a:avLst/>
          </a:prstGeom>
          <a:noFill/>
        </p:spPr>
        <p:txBody>
          <a:bodyPr wrap="square">
            <a:spAutoFit/>
          </a:bodyPr>
          <a:lstStyle/>
          <a:p>
            <a:pPr marL="0" marR="0" lvl="0" indent="0" algn="ctr" defTabSz="914400" rtl="0" eaLnBrk="1" fontAlgn="auto" latinLnBrk="0" hangingPunct="1">
              <a:lnSpc>
                <a:spcPct val="100000"/>
              </a:lnSpc>
              <a:spcBef>
                <a:spcPts val="800"/>
              </a:spcBef>
              <a:spcAft>
                <a:spcPts val="100"/>
              </a:spcAft>
              <a:buClr>
                <a:srgbClr val="FFB612"/>
              </a:buClr>
              <a:buSzTx/>
              <a:buFont typeface="Arial" panose="020B0604020202020204" pitchFamily="34" charset="0"/>
              <a:buNone/>
              <a:tabLst/>
              <a:defRPr/>
            </a:pPr>
            <a:r>
              <a:rPr kumimoji="0" lang="en-US" sz="2400" b="1" i="0" u="none" strike="noStrike" kern="1600" cap="none" spc="0" normalizeH="0" baseline="0" noProof="0">
                <a:ln>
                  <a:noFill/>
                </a:ln>
                <a:effectLst/>
                <a:uLnTx/>
                <a:uFillTx/>
                <a:latin typeface="Arial" panose="020B0604020202020204" pitchFamily="34" charset="0"/>
                <a:ea typeface="+mn-ea"/>
                <a:cs typeface="Arial" panose="020B0604020202020204" pitchFamily="34" charset="0"/>
              </a:rPr>
              <a:t>Why are you here?</a:t>
            </a:r>
          </a:p>
          <a:p>
            <a:pPr marL="285750" marR="0" lvl="0" indent="-285750" algn="l" defTabSz="914400" rtl="0" eaLnBrk="1" fontAlgn="auto" latinLnBrk="0" hangingPunct="1">
              <a:lnSpc>
                <a:spcPct val="100000"/>
              </a:lnSpc>
              <a:spcBef>
                <a:spcPts val="800"/>
              </a:spcBef>
              <a:spcAft>
                <a:spcPts val="100"/>
              </a:spcAft>
              <a:buClr>
                <a:srgbClr val="FFB612"/>
              </a:buClr>
              <a:buSzTx/>
              <a:buFont typeface="Arial" panose="020B0604020202020204" pitchFamily="34" charset="0"/>
              <a:buChar char="•"/>
              <a:tabLst/>
              <a:defRPr/>
            </a:pPr>
            <a:r>
              <a:rPr kumimoji="0" lang="en-US" b="0" i="0" u="none" strike="noStrike" kern="1600" cap="none" spc="0" normalizeH="0" baseline="0" noProof="0">
                <a:ln>
                  <a:noFill/>
                </a:ln>
                <a:effectLst/>
                <a:uLnTx/>
                <a:uFillTx/>
                <a:latin typeface="Arial" panose="020B0604020202020204" pitchFamily="34" charset="0"/>
                <a:ea typeface="+mn-ea"/>
                <a:cs typeface="Arial" panose="020B0604020202020204" pitchFamily="34" charset="0"/>
              </a:rPr>
              <a:t>You operate mobile equipment and are responsible for the safe operation of that equipment</a:t>
            </a:r>
          </a:p>
          <a:p>
            <a:pPr marL="285750" marR="0" lvl="0" indent="-285750" algn="l" defTabSz="914400" rtl="0" eaLnBrk="1" fontAlgn="auto" latinLnBrk="0" hangingPunct="1">
              <a:lnSpc>
                <a:spcPct val="100000"/>
              </a:lnSpc>
              <a:spcBef>
                <a:spcPts val="800"/>
              </a:spcBef>
              <a:spcAft>
                <a:spcPts val="100"/>
              </a:spcAft>
              <a:buClr>
                <a:srgbClr val="FFB612"/>
              </a:buClr>
              <a:buSzTx/>
              <a:buFont typeface="Arial" panose="020B0604020202020204" pitchFamily="34" charset="0"/>
              <a:buChar char="•"/>
              <a:tabLst/>
              <a:defRPr/>
            </a:pPr>
            <a:r>
              <a:rPr kumimoji="0" lang="en-US" b="0" i="0" u="none" strike="noStrike" kern="1600" cap="none" spc="0" normalizeH="0" baseline="0" noProof="0">
                <a:ln>
                  <a:noFill/>
                </a:ln>
                <a:effectLst/>
                <a:uLnTx/>
                <a:uFillTx/>
                <a:latin typeface="Arial" panose="020B0604020202020204" pitchFamily="34" charset="0"/>
                <a:ea typeface="+mn-ea"/>
                <a:cs typeface="Arial" panose="020B0604020202020204" pitchFamily="34" charset="0"/>
              </a:rPr>
              <a:t>You may require a spotter to safely operate your equipment</a:t>
            </a:r>
          </a:p>
          <a:p>
            <a:pPr marL="285750" marR="0" lvl="0" indent="-285750" algn="l" defTabSz="914400" rtl="0" eaLnBrk="1" fontAlgn="auto" latinLnBrk="0" hangingPunct="1">
              <a:lnSpc>
                <a:spcPct val="100000"/>
              </a:lnSpc>
              <a:spcBef>
                <a:spcPts val="800"/>
              </a:spcBef>
              <a:spcAft>
                <a:spcPts val="100"/>
              </a:spcAft>
              <a:buClr>
                <a:srgbClr val="FFB612"/>
              </a:buClr>
              <a:buSzTx/>
              <a:buFont typeface="Arial" panose="020B0604020202020204" pitchFamily="34" charset="0"/>
              <a:buChar char="•"/>
              <a:tabLst/>
              <a:defRPr/>
            </a:pPr>
            <a:r>
              <a:rPr kumimoji="0" lang="en-US" b="0" i="0" u="none" strike="noStrike" kern="1600" cap="none" spc="0" normalizeH="0" baseline="0" noProof="0">
                <a:ln>
                  <a:noFill/>
                </a:ln>
                <a:effectLst/>
                <a:uLnTx/>
                <a:uFillTx/>
                <a:latin typeface="Arial" panose="020B0604020202020204" pitchFamily="34" charset="0"/>
                <a:ea typeface="+mn-ea"/>
                <a:cs typeface="Arial" panose="020B0604020202020204" pitchFamily="34" charset="0"/>
              </a:rPr>
              <a:t>Spotters are at risk for injury or even death when performing spotting activities</a:t>
            </a:r>
          </a:p>
          <a:p>
            <a:pPr marL="285750" marR="0" lvl="0" indent="-285750" algn="l" defTabSz="914400" rtl="0" eaLnBrk="1" fontAlgn="auto" latinLnBrk="0" hangingPunct="1">
              <a:lnSpc>
                <a:spcPct val="100000"/>
              </a:lnSpc>
              <a:spcBef>
                <a:spcPts val="800"/>
              </a:spcBef>
              <a:spcAft>
                <a:spcPts val="100"/>
              </a:spcAft>
              <a:buClr>
                <a:srgbClr val="FFB612"/>
              </a:buClr>
              <a:buSzTx/>
              <a:buFont typeface="Arial" panose="020B0604020202020204" pitchFamily="34" charset="0"/>
              <a:buChar char="•"/>
              <a:tabLst/>
              <a:defRPr/>
            </a:pPr>
            <a:r>
              <a:rPr kumimoji="0" lang="en-US" b="0" i="0" u="none" strike="noStrike" kern="1600" cap="none" spc="0" normalizeH="0" baseline="0" noProof="0">
                <a:ln>
                  <a:noFill/>
                </a:ln>
                <a:effectLst/>
                <a:uLnTx/>
                <a:uFillTx/>
                <a:latin typeface="Arial" panose="020B0604020202020204" pitchFamily="34" charset="0"/>
                <a:ea typeface="+mn-ea"/>
                <a:cs typeface="Arial" panose="020B0604020202020204" pitchFamily="34" charset="0"/>
              </a:rPr>
              <a:t>We need your help in ensuring the spotters you use are competent prior to spotting in order to prevent incidents</a:t>
            </a:r>
          </a:p>
          <a:p>
            <a:pPr marL="0" marR="0" lvl="0" indent="0" algn="ctr" defTabSz="914400" rtl="0" eaLnBrk="1" fontAlgn="auto" latinLnBrk="0" hangingPunct="1">
              <a:lnSpc>
                <a:spcPct val="100000"/>
              </a:lnSpc>
              <a:spcBef>
                <a:spcPts val="800"/>
              </a:spcBef>
              <a:spcAft>
                <a:spcPts val="100"/>
              </a:spcAft>
              <a:buClr>
                <a:srgbClr val="FFB612"/>
              </a:buClr>
              <a:buSzTx/>
              <a:buFont typeface="Arial" panose="020B0604020202020204" pitchFamily="34" charset="0"/>
              <a:buNone/>
              <a:tabLst/>
              <a:defRPr/>
            </a:pPr>
            <a:r>
              <a:rPr kumimoji="0" lang="en-US" sz="2400" b="1" i="0" u="none" strike="noStrike" kern="1600" cap="none" spc="0" normalizeH="0" baseline="0" noProof="0">
                <a:ln>
                  <a:noFill/>
                </a:ln>
                <a:effectLst/>
                <a:uLnTx/>
                <a:uFillTx/>
                <a:latin typeface="Arial" panose="020B0604020202020204" pitchFamily="34" charset="0"/>
                <a:ea typeface="+mn-ea"/>
                <a:cs typeface="Arial" panose="020B0604020202020204" pitchFamily="34" charset="0"/>
              </a:rPr>
              <a:t>Why is this important?</a:t>
            </a:r>
          </a:p>
          <a:p>
            <a:pPr marL="285750" marR="0" lvl="0" indent="-285750" algn="l" defTabSz="914400" rtl="0" eaLnBrk="1" fontAlgn="auto" latinLnBrk="0" hangingPunct="1">
              <a:lnSpc>
                <a:spcPct val="100000"/>
              </a:lnSpc>
              <a:spcBef>
                <a:spcPts val="800"/>
              </a:spcBef>
              <a:spcAft>
                <a:spcPts val="100"/>
              </a:spcAft>
              <a:buClr>
                <a:srgbClr val="FFB612"/>
              </a:buClr>
              <a:buSzTx/>
              <a:buFont typeface="Arial" panose="020B0604020202020204" pitchFamily="34" charset="0"/>
              <a:buChar char="•"/>
              <a:tabLst/>
              <a:defRPr/>
            </a:pPr>
            <a:r>
              <a:rPr kumimoji="0" lang="en-US" b="0" i="0" u="none" strike="noStrike" kern="1600" cap="none" spc="0" normalizeH="0" baseline="0" noProof="0">
                <a:ln>
                  <a:noFill/>
                </a:ln>
                <a:effectLst/>
                <a:uLnTx/>
                <a:uFillTx/>
                <a:latin typeface="Arial" panose="020B0604020202020204" pitchFamily="34" charset="0"/>
                <a:ea typeface="+mn-ea"/>
                <a:cs typeface="Arial" panose="020B0604020202020204" pitchFamily="34" charset="0"/>
              </a:rPr>
              <a:t>People are defenseless against heavy equipment and there are often </a:t>
            </a:r>
            <a:r>
              <a:rPr kumimoji="0" lang="en-US" b="1" i="0" u="none" strike="noStrike" kern="1600" cap="none" spc="0" normalizeH="0" baseline="0" noProof="0">
                <a:ln>
                  <a:noFill/>
                </a:ln>
                <a:effectLst/>
                <a:uLnTx/>
                <a:uFillTx/>
                <a:latin typeface="Arial" panose="020B0604020202020204" pitchFamily="34" charset="0"/>
                <a:ea typeface="+mn-ea"/>
                <a:cs typeface="Arial" panose="020B0604020202020204" pitchFamily="34" charset="0"/>
              </a:rPr>
              <a:t>NO SECOND CHANCES</a:t>
            </a:r>
            <a:r>
              <a:rPr lang="en-US" b="1" kern="1600">
                <a:latin typeface="Arial" panose="020B0604020202020204" pitchFamily="34" charset="0"/>
                <a:cs typeface="Arial" panose="020B0604020202020204" pitchFamily="34" charset="0"/>
              </a:rPr>
              <a:t>!!!</a:t>
            </a:r>
            <a:endParaRPr kumimoji="0" lang="en-US" b="1" i="0" u="none" strike="noStrike" kern="1600" cap="none" spc="0" normalizeH="0" baseline="0" noProof="0">
              <a:ln>
                <a:noFill/>
              </a:ln>
              <a:effectLst/>
              <a:uLnTx/>
              <a:uFillTx/>
              <a:latin typeface="Arial" panose="020B0604020202020204" pitchFamily="34" charset="0"/>
              <a:ea typeface="+mn-ea"/>
              <a:cs typeface="Arial" panose="020B0604020202020204" pitchFamily="34" charset="0"/>
            </a:endParaRPr>
          </a:p>
        </p:txBody>
      </p:sp>
      <p:pic>
        <p:nvPicPr>
          <p:cNvPr id="2" name="Picture 1">
            <a:extLst>
              <a:ext uri="{FF2B5EF4-FFF2-40B4-BE49-F238E27FC236}">
                <a16:creationId xmlns:a16="http://schemas.microsoft.com/office/drawing/2014/main" id="{83158077-D133-EB51-68D6-DA412821F0B7}"/>
              </a:ext>
            </a:extLst>
          </p:cNvPr>
          <p:cNvPicPr>
            <a:picLocks noChangeAspect="1" noChangeArrowheads="1"/>
          </p:cNvPicPr>
          <p:nvPr/>
        </p:nvPicPr>
        <p:blipFill>
          <a:blip r:embed="rId3"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1458026"/>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9B1698-F249-454A-806F-18A94D8A218F}"/>
              </a:ext>
            </a:extLst>
          </p:cNvPr>
          <p:cNvSpPr txBox="1"/>
          <p:nvPr/>
        </p:nvSpPr>
        <p:spPr>
          <a:xfrm>
            <a:off x="804672" y="2121763"/>
            <a:ext cx="5157216" cy="3773010"/>
          </a:xfrm>
          <a:prstGeom prst="rect">
            <a:avLst/>
          </a:prstGeom>
        </p:spPr>
        <p:txBody>
          <a:bodyPr vert="horz" lIns="91440" tIns="45720" rIns="91440" bIns="45720" rtlCol="0">
            <a:normAutofit/>
          </a:bodyPr>
          <a:lstStyle/>
          <a:p>
            <a:pPr algn="ctr">
              <a:lnSpc>
                <a:spcPct val="90000"/>
              </a:lnSpc>
              <a:spcAft>
                <a:spcPts val="600"/>
              </a:spcAft>
              <a:defRPr/>
            </a:pPr>
            <a:endParaRPr lang="en-US" sz="2400"/>
          </a:p>
        </p:txBody>
      </p:sp>
      <p:sp>
        <p:nvSpPr>
          <p:cNvPr id="3" name="TextBox 2">
            <a:extLst>
              <a:ext uri="{FF2B5EF4-FFF2-40B4-BE49-F238E27FC236}">
                <a16:creationId xmlns:a16="http://schemas.microsoft.com/office/drawing/2014/main" id="{A3C1DC66-41AC-4C40-AB30-BA4E1001D6A2}"/>
              </a:ext>
            </a:extLst>
          </p:cNvPr>
          <p:cNvSpPr txBox="1"/>
          <p:nvPr/>
        </p:nvSpPr>
        <p:spPr>
          <a:xfrm>
            <a:off x="397164" y="1670600"/>
            <a:ext cx="5698836" cy="2862322"/>
          </a:xfrm>
          <a:prstGeom prst="rect">
            <a:avLst/>
          </a:prstGeom>
          <a:noFill/>
        </p:spPr>
        <p:txBody>
          <a:bodyPr wrap="square" rtlCol="0">
            <a:spAutoFit/>
          </a:bodyPr>
          <a:lstStyle/>
          <a:p>
            <a:pPr algn="l"/>
            <a:endParaRPr lang="en-US" sz="1800" b="0" i="0" u="none" strike="noStrike" baseline="0"/>
          </a:p>
          <a:p>
            <a:pPr algn="l"/>
            <a:r>
              <a:rPr lang="en-US" sz="2800" b="0" i="0" u="none" strike="noStrike" baseline="0"/>
              <a:t>How would I train or want someone to train my</a:t>
            </a:r>
            <a:r>
              <a:rPr lang="en-US" sz="2800"/>
              <a:t> </a:t>
            </a:r>
            <a:r>
              <a:rPr lang="en-US" sz="2800" b="0" i="0" u="none" strike="noStrike" baseline="0"/>
              <a:t>partner, son, daughter, father, or  friend to spot my </a:t>
            </a:r>
            <a:r>
              <a:rPr lang="en-CA" sz="2800" b="0" i="0" u="none" strike="noStrike" baseline="0"/>
              <a:t>equipment safely?</a:t>
            </a:r>
            <a:endParaRPr lang="en-CA" sz="2800"/>
          </a:p>
          <a:p>
            <a:pPr algn="r"/>
            <a:r>
              <a:rPr lang="en-US" sz="1800" b="0" i="0" u="none" strike="noStrike" baseline="0">
                <a:solidFill>
                  <a:schemeClr val="bg1"/>
                </a:solidFill>
                <a:latin typeface="Calibri" panose="020F0502020204030204" pitchFamily="34" charset="0"/>
              </a:rPr>
              <a:t>.</a:t>
            </a:r>
            <a:endParaRPr lang="en-US" sz="1400" b="0" i="0" u="none" strike="noStrike" baseline="0">
              <a:solidFill>
                <a:schemeClr val="bg1"/>
              </a:solidFill>
              <a:latin typeface="Calibri" panose="020F0502020204030204" pitchFamily="34" charset="0"/>
            </a:endParaRPr>
          </a:p>
          <a:p>
            <a:pPr algn="r"/>
            <a:endParaRPr lang="en-CA" sz="1400" b="0" i="0" u="none" strike="noStrike" baseline="0">
              <a:latin typeface="Calibri" panose="020F0502020204030204" pitchFamily="34" charset="0"/>
            </a:endParaRPr>
          </a:p>
          <a:p>
            <a:endParaRPr lang="en-CA"/>
          </a:p>
        </p:txBody>
      </p:sp>
      <p:pic>
        <p:nvPicPr>
          <p:cNvPr id="2" name="Picture 1">
            <a:extLst>
              <a:ext uri="{FF2B5EF4-FFF2-40B4-BE49-F238E27FC236}">
                <a16:creationId xmlns:a16="http://schemas.microsoft.com/office/drawing/2014/main" id="{0D8891C3-A228-4D2E-991A-97A0B420193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6112" y="737577"/>
            <a:ext cx="5382846" cy="5382846"/>
          </a:xfrm>
          <a:prstGeom prst="rect">
            <a:avLst/>
          </a:prstGeom>
        </p:spPr>
      </p:pic>
      <p:pic>
        <p:nvPicPr>
          <p:cNvPr id="5" name="Picture 4">
            <a:extLst>
              <a:ext uri="{FF2B5EF4-FFF2-40B4-BE49-F238E27FC236}">
                <a16:creationId xmlns:a16="http://schemas.microsoft.com/office/drawing/2014/main" id="{571A0ED7-E443-7600-1468-6A316252FC60}"/>
              </a:ext>
            </a:extLst>
          </p:cNvPr>
          <p:cNvPicPr>
            <a:picLocks noChangeAspect="1" noChangeArrowheads="1"/>
          </p:cNvPicPr>
          <p:nvPr/>
        </p:nvPicPr>
        <p:blipFill>
          <a:blip r:embed="rId3"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C2A0BE17-8037-2B7A-1AB7-2AFAD700FD02}"/>
              </a:ext>
            </a:extLst>
          </p:cNvPr>
          <p:cNvSpPr txBox="1"/>
          <p:nvPr/>
        </p:nvSpPr>
        <p:spPr>
          <a:xfrm>
            <a:off x="2400806" y="475488"/>
            <a:ext cx="3227832" cy="461665"/>
          </a:xfrm>
          <a:prstGeom prst="rect">
            <a:avLst/>
          </a:prstGeom>
          <a:noFill/>
        </p:spPr>
        <p:txBody>
          <a:bodyPr wrap="square" rtlCol="0">
            <a:spAutoFit/>
          </a:bodyPr>
          <a:lstStyle/>
          <a:p>
            <a:r>
              <a:rPr lang="en-US" sz="2400"/>
              <a:t>Think about it</a:t>
            </a:r>
          </a:p>
        </p:txBody>
      </p:sp>
    </p:spTree>
    <p:extLst>
      <p:ext uri="{BB962C8B-B14F-4D97-AF65-F5344CB8AC3E}">
        <p14:creationId xmlns:p14="http://schemas.microsoft.com/office/powerpoint/2010/main" val="1458203679"/>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9B1698-F249-454A-806F-18A94D8A218F}"/>
              </a:ext>
            </a:extLst>
          </p:cNvPr>
          <p:cNvSpPr txBox="1"/>
          <p:nvPr/>
        </p:nvSpPr>
        <p:spPr>
          <a:xfrm>
            <a:off x="804672" y="2121763"/>
            <a:ext cx="5157216" cy="3773010"/>
          </a:xfrm>
          <a:prstGeom prst="rect">
            <a:avLst/>
          </a:prstGeom>
        </p:spPr>
        <p:txBody>
          <a:bodyPr vert="horz" lIns="91440" tIns="45720" rIns="91440" bIns="45720" rtlCol="0">
            <a:normAutofit/>
          </a:bodyPr>
          <a:lstStyle/>
          <a:p>
            <a:pPr algn="ctr">
              <a:lnSpc>
                <a:spcPct val="90000"/>
              </a:lnSpc>
              <a:spcAft>
                <a:spcPts val="600"/>
              </a:spcAft>
              <a:defRPr/>
            </a:pPr>
            <a:endParaRPr lang="en-US" sz="2400"/>
          </a:p>
        </p:txBody>
      </p:sp>
      <p:sp>
        <p:nvSpPr>
          <p:cNvPr id="3" name="TextBox 2">
            <a:extLst>
              <a:ext uri="{FF2B5EF4-FFF2-40B4-BE49-F238E27FC236}">
                <a16:creationId xmlns:a16="http://schemas.microsoft.com/office/drawing/2014/main" id="{A3C1DC66-41AC-4C40-AB30-BA4E1001D6A2}"/>
              </a:ext>
            </a:extLst>
          </p:cNvPr>
          <p:cNvSpPr txBox="1"/>
          <p:nvPr/>
        </p:nvSpPr>
        <p:spPr>
          <a:xfrm>
            <a:off x="549564" y="1213400"/>
            <a:ext cx="8914476" cy="2800767"/>
          </a:xfrm>
          <a:prstGeom prst="rect">
            <a:avLst/>
          </a:prstGeom>
          <a:noFill/>
        </p:spPr>
        <p:txBody>
          <a:bodyPr wrap="square" rtlCol="0">
            <a:spAutoFit/>
          </a:bodyPr>
          <a:lstStyle/>
          <a:p>
            <a:r>
              <a:rPr lang="en-US" sz="1800" b="0" i="0" u="none" strike="noStrike" baseline="0">
                <a:latin typeface="Calibri" panose="020F0502020204030204" pitchFamily="34" charset="0"/>
              </a:rPr>
              <a:t>SPOTTER - Any person designated to assist the operator of any equipment in the safe movement of that equipment to ensure it does not inadvertently damage people, property, or other equipment. </a:t>
            </a:r>
          </a:p>
          <a:p>
            <a:endParaRPr lang="en-US" sz="1800" b="0" i="0" u="none" strike="noStrike" baseline="0">
              <a:latin typeface="Calibri" panose="020F0502020204030204" pitchFamily="34" charset="0"/>
            </a:endParaRPr>
          </a:p>
          <a:p>
            <a:r>
              <a:rPr lang="en-US" sz="1800" b="0" i="0" u="none" strike="noStrike" baseline="0">
                <a:latin typeface="Calibri" panose="020F0502020204030204" pitchFamily="34" charset="0"/>
              </a:rPr>
              <a:t>OPERATOR – The driver or person in control of the vehicle or mobile equipment being moved. </a:t>
            </a:r>
          </a:p>
          <a:p>
            <a:endParaRPr lang="en-US" sz="1800" b="0" i="0" u="none" strike="noStrike" baseline="0">
              <a:latin typeface="Calibri" panose="020F0502020204030204" pitchFamily="34" charset="0"/>
            </a:endParaRPr>
          </a:p>
          <a:p>
            <a:r>
              <a:rPr lang="en-US" sz="1800" b="0" i="0" u="none" strike="noStrike" baseline="0">
                <a:latin typeface="Calibri" panose="020F0502020204030204" pitchFamily="34" charset="0"/>
              </a:rPr>
              <a:t>Heavy Equipment – Includes the following pieces of equipment being operated on </a:t>
            </a:r>
            <a:r>
              <a:rPr lang="en-US" sz="1800">
                <a:latin typeface="Calibri" panose="020F0502020204030204" pitchFamily="34" charset="0"/>
              </a:rPr>
              <a:t>OMH LP or Client </a:t>
            </a:r>
            <a:r>
              <a:rPr lang="en-US" sz="1800" b="0" i="0" u="none" strike="noStrike" baseline="0">
                <a:latin typeface="Calibri" panose="020F0502020204030204" pitchFamily="34" charset="0"/>
              </a:rPr>
              <a:t>property Dozers, Excavators, </a:t>
            </a:r>
            <a:r>
              <a:rPr lang="en-US" sz="1800">
                <a:latin typeface="Calibri" panose="020F0502020204030204" pitchFamily="34" charset="0"/>
              </a:rPr>
              <a:t>P</a:t>
            </a:r>
            <a:r>
              <a:rPr lang="en-US" sz="1800" b="0" i="0" u="none" strike="noStrike" baseline="0">
                <a:latin typeface="Calibri" panose="020F0502020204030204" pitchFamily="34" charset="0"/>
              </a:rPr>
              <a:t>ipelayers, </a:t>
            </a:r>
            <a:r>
              <a:rPr lang="en-US" sz="1800">
                <a:latin typeface="Calibri" panose="020F0502020204030204" pitchFamily="34" charset="0"/>
              </a:rPr>
              <a:t>S</a:t>
            </a:r>
            <a:r>
              <a:rPr lang="en-US" sz="1800" b="0" i="0" u="none" strike="noStrike" baseline="0">
                <a:latin typeface="Calibri" panose="020F0502020204030204" pitchFamily="34" charset="0"/>
              </a:rPr>
              <a:t>kid steers, Rock trucks, Loaders, and forklifts</a:t>
            </a:r>
            <a:r>
              <a:rPr lang="en-US" sz="1800" b="0" i="0" u="none" strike="noStrike" baseline="0">
                <a:solidFill>
                  <a:schemeClr val="bg1"/>
                </a:solidFill>
                <a:latin typeface="Calibri" panose="020F0502020204030204" pitchFamily="34" charset="0"/>
              </a:rPr>
              <a:t>.</a:t>
            </a:r>
            <a:endParaRPr lang="en-US" sz="1400" b="0" i="0" u="none" strike="noStrike" baseline="0">
              <a:solidFill>
                <a:schemeClr val="bg1"/>
              </a:solidFill>
              <a:latin typeface="Calibri" panose="020F0502020204030204" pitchFamily="34" charset="0"/>
            </a:endParaRPr>
          </a:p>
          <a:p>
            <a:endParaRPr lang="en-CA" sz="1400" b="0" i="0" u="none" strike="noStrike" baseline="0">
              <a:latin typeface="Calibri" panose="020F0502020204030204" pitchFamily="34" charset="0"/>
            </a:endParaRPr>
          </a:p>
          <a:p>
            <a:endParaRPr lang="en-CA"/>
          </a:p>
        </p:txBody>
      </p:sp>
      <p:pic>
        <p:nvPicPr>
          <p:cNvPr id="2" name="Picture 1">
            <a:extLst>
              <a:ext uri="{FF2B5EF4-FFF2-40B4-BE49-F238E27FC236}">
                <a16:creationId xmlns:a16="http://schemas.microsoft.com/office/drawing/2014/main" id="{93A10279-D008-42EC-3CD2-62B875C4BE27}"/>
              </a:ext>
            </a:extLst>
          </p:cNvPr>
          <p:cNvPicPr>
            <a:picLocks noChangeAspect="1" noChangeArrowheads="1"/>
          </p:cNvPicPr>
          <p:nvPr/>
        </p:nvPicPr>
        <p:blipFill>
          <a:blip r:embed="rId2"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7ADF4279-E35A-AFC8-864A-E6E26AD09F4D}"/>
              </a:ext>
            </a:extLst>
          </p:cNvPr>
          <p:cNvSpPr txBox="1"/>
          <p:nvPr/>
        </p:nvSpPr>
        <p:spPr>
          <a:xfrm>
            <a:off x="2944368" y="435934"/>
            <a:ext cx="2313432" cy="461665"/>
          </a:xfrm>
          <a:prstGeom prst="rect">
            <a:avLst/>
          </a:prstGeom>
          <a:noFill/>
        </p:spPr>
        <p:txBody>
          <a:bodyPr wrap="square" rtlCol="0">
            <a:spAutoFit/>
          </a:bodyPr>
          <a:lstStyle/>
          <a:p>
            <a:r>
              <a:rPr lang="en-US" sz="2400"/>
              <a:t>Definitions</a:t>
            </a:r>
          </a:p>
        </p:txBody>
      </p:sp>
      <p:pic>
        <p:nvPicPr>
          <p:cNvPr id="7" name="Picture 6">
            <a:extLst>
              <a:ext uri="{FF2B5EF4-FFF2-40B4-BE49-F238E27FC236}">
                <a16:creationId xmlns:a16="http://schemas.microsoft.com/office/drawing/2014/main" id="{AD349C77-F283-3EBC-8624-5850B0AB511B}"/>
              </a:ext>
            </a:extLst>
          </p:cNvPr>
          <p:cNvPicPr>
            <a:picLocks noChangeAspect="1"/>
          </p:cNvPicPr>
          <p:nvPr/>
        </p:nvPicPr>
        <p:blipFill>
          <a:blip r:embed="rId3"/>
          <a:stretch>
            <a:fillRect/>
          </a:stretch>
        </p:blipFill>
        <p:spPr>
          <a:xfrm>
            <a:off x="9636346" y="736532"/>
            <a:ext cx="2486372" cy="3362794"/>
          </a:xfrm>
          <a:prstGeom prst="rect">
            <a:avLst/>
          </a:prstGeom>
        </p:spPr>
      </p:pic>
      <p:pic>
        <p:nvPicPr>
          <p:cNvPr id="10" name="Picture 9">
            <a:extLst>
              <a:ext uri="{FF2B5EF4-FFF2-40B4-BE49-F238E27FC236}">
                <a16:creationId xmlns:a16="http://schemas.microsoft.com/office/drawing/2014/main" id="{71513E09-BE96-BADD-E596-F7372313AE4C}"/>
              </a:ext>
            </a:extLst>
          </p:cNvPr>
          <p:cNvPicPr>
            <a:picLocks noChangeAspect="1"/>
          </p:cNvPicPr>
          <p:nvPr/>
        </p:nvPicPr>
        <p:blipFill>
          <a:blip r:embed="rId4"/>
          <a:stretch>
            <a:fillRect/>
          </a:stretch>
        </p:blipFill>
        <p:spPr>
          <a:xfrm>
            <a:off x="804672" y="3558495"/>
            <a:ext cx="1571844" cy="2514951"/>
          </a:xfrm>
          <a:prstGeom prst="rect">
            <a:avLst/>
          </a:prstGeom>
        </p:spPr>
      </p:pic>
      <p:pic>
        <p:nvPicPr>
          <p:cNvPr id="12" name="Picture 11">
            <a:extLst>
              <a:ext uri="{FF2B5EF4-FFF2-40B4-BE49-F238E27FC236}">
                <a16:creationId xmlns:a16="http://schemas.microsoft.com/office/drawing/2014/main" id="{8C6D3194-91DF-27DA-A261-716B48CB20C4}"/>
              </a:ext>
            </a:extLst>
          </p:cNvPr>
          <p:cNvPicPr>
            <a:picLocks noChangeAspect="1"/>
          </p:cNvPicPr>
          <p:nvPr/>
        </p:nvPicPr>
        <p:blipFill>
          <a:blip r:embed="rId5"/>
          <a:stretch>
            <a:fillRect/>
          </a:stretch>
        </p:blipFill>
        <p:spPr>
          <a:xfrm>
            <a:off x="3597823" y="3715312"/>
            <a:ext cx="4156751" cy="2478316"/>
          </a:xfrm>
          <a:prstGeom prst="rect">
            <a:avLst/>
          </a:prstGeom>
        </p:spPr>
      </p:pic>
    </p:spTree>
    <p:extLst>
      <p:ext uri="{BB962C8B-B14F-4D97-AF65-F5344CB8AC3E}">
        <p14:creationId xmlns:p14="http://schemas.microsoft.com/office/powerpoint/2010/main" val="1502166798"/>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115173C4-7182-4517-8410-1CCE7435183E}"/>
              </a:ext>
            </a:extLst>
          </p:cNvPr>
          <p:cNvSpPr txBox="1"/>
          <p:nvPr/>
        </p:nvSpPr>
        <p:spPr>
          <a:xfrm>
            <a:off x="1860694" y="413671"/>
            <a:ext cx="8097122" cy="2398481"/>
          </a:xfrm>
          <a:prstGeom prst="rect">
            <a:avLst/>
          </a:prstGeom>
        </p:spPr>
        <p:txBody>
          <a:bodyPr vert="horz" lIns="91440" tIns="45720" rIns="91440" bIns="45720" rtlCol="0">
            <a:normAutofit/>
          </a:bodyPr>
          <a:lstStyle/>
          <a:p>
            <a:pPr algn="ctr">
              <a:lnSpc>
                <a:spcPct val="90000"/>
              </a:lnSpc>
              <a:spcAft>
                <a:spcPts val="600"/>
              </a:spcAft>
            </a:pPr>
            <a:r>
              <a:rPr lang="en-US" sz="2800" b="1"/>
              <a:t>Did you know?</a:t>
            </a:r>
          </a:p>
          <a:p>
            <a:pPr indent="-228600">
              <a:lnSpc>
                <a:spcPct val="90000"/>
              </a:lnSpc>
              <a:spcAft>
                <a:spcPts val="600"/>
              </a:spcAft>
              <a:buFont typeface="Arial" panose="020B0604020202020204" pitchFamily="34" charset="0"/>
              <a:buChar char="•"/>
            </a:pPr>
            <a:endParaRPr lang="en-US" sz="2000"/>
          </a:p>
          <a:p>
            <a:pPr>
              <a:lnSpc>
                <a:spcPct val="90000"/>
              </a:lnSpc>
              <a:spcAft>
                <a:spcPts val="600"/>
              </a:spcAft>
            </a:pPr>
            <a:r>
              <a:rPr lang="en-US" sz="2000"/>
              <a:t>The construction industry has experienced numerous fatal incidents where workers have been crushed by vehicles or mobile equipment</a:t>
            </a:r>
          </a:p>
          <a:p>
            <a:pPr>
              <a:lnSpc>
                <a:spcPct val="90000"/>
              </a:lnSpc>
              <a:spcAft>
                <a:spcPts val="600"/>
              </a:spcAft>
            </a:pPr>
            <a:endParaRPr lang="en-US" sz="2000"/>
          </a:p>
          <a:p>
            <a:pPr indent="-228600">
              <a:lnSpc>
                <a:spcPct val="90000"/>
              </a:lnSpc>
              <a:spcAft>
                <a:spcPts val="600"/>
              </a:spcAft>
              <a:buFont typeface="Arial" panose="020B0604020202020204" pitchFamily="34" charset="0"/>
              <a:buChar char="•"/>
            </a:pPr>
            <a:endParaRPr lang="en-US" sz="2000"/>
          </a:p>
        </p:txBody>
      </p:sp>
      <p:graphicFrame>
        <p:nvGraphicFramePr>
          <p:cNvPr id="11" name="Chart 10">
            <a:extLst>
              <a:ext uri="{FF2B5EF4-FFF2-40B4-BE49-F238E27FC236}">
                <a16:creationId xmlns:a16="http://schemas.microsoft.com/office/drawing/2014/main" id="{8C1FFD37-6B93-46D6-9789-A1CF4333D0CA}"/>
              </a:ext>
            </a:extLst>
          </p:cNvPr>
          <p:cNvGraphicFramePr/>
          <p:nvPr>
            <p:extLst>
              <p:ext uri="{D42A27DB-BD31-4B8C-83A1-F6EECF244321}">
                <p14:modId xmlns:p14="http://schemas.microsoft.com/office/powerpoint/2010/main" val="2519920997"/>
              </p:ext>
            </p:extLst>
          </p:nvPr>
        </p:nvGraphicFramePr>
        <p:xfrm>
          <a:off x="2769278" y="2248861"/>
          <a:ext cx="4935970" cy="3985156"/>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a:extLst>
              <a:ext uri="{FF2B5EF4-FFF2-40B4-BE49-F238E27FC236}">
                <a16:creationId xmlns:a16="http://schemas.microsoft.com/office/drawing/2014/main" id="{AECAE876-7113-31DA-7F72-E1835D9F5F91}"/>
              </a:ext>
            </a:extLst>
          </p:cNvPr>
          <p:cNvPicPr>
            <a:picLocks noChangeAspect="1" noChangeArrowheads="1"/>
          </p:cNvPicPr>
          <p:nvPr/>
        </p:nvPicPr>
        <p:blipFill>
          <a:blip r:embed="rId3"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7779305"/>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5C02D-E1CC-48C2-8999-E0F9D474804D}"/>
              </a:ext>
            </a:extLst>
          </p:cNvPr>
          <p:cNvSpPr>
            <a:spLocks noGrp="1"/>
          </p:cNvSpPr>
          <p:nvPr>
            <p:ph type="ctrTitle"/>
          </p:nvPr>
        </p:nvSpPr>
        <p:spPr>
          <a:xfrm>
            <a:off x="3032808" y="493393"/>
            <a:ext cx="5867304" cy="703891"/>
          </a:xfrm>
        </p:spPr>
        <p:txBody>
          <a:bodyPr vert="horz" lIns="91440" tIns="45720" rIns="91440" bIns="45720" rtlCol="0" anchor="ctr">
            <a:normAutofit/>
          </a:bodyPr>
          <a:lstStyle/>
          <a:p>
            <a:r>
              <a:rPr lang="en-US" sz="4400" kern="1200">
                <a:solidFill>
                  <a:schemeClr val="tx1"/>
                </a:solidFill>
                <a:latin typeface="+mj-lt"/>
                <a:ea typeface="+mj-ea"/>
                <a:cs typeface="+mj-cs"/>
              </a:rPr>
              <a:t>Hazard Alert</a:t>
            </a:r>
          </a:p>
        </p:txBody>
      </p:sp>
      <p:sp>
        <p:nvSpPr>
          <p:cNvPr id="13" name="TextBox 12">
            <a:extLst>
              <a:ext uri="{FF2B5EF4-FFF2-40B4-BE49-F238E27FC236}">
                <a16:creationId xmlns:a16="http://schemas.microsoft.com/office/drawing/2014/main" id="{115173C4-7182-4517-8410-1CCE7435183E}"/>
              </a:ext>
            </a:extLst>
          </p:cNvPr>
          <p:cNvSpPr txBox="1"/>
          <p:nvPr/>
        </p:nvSpPr>
        <p:spPr>
          <a:xfrm>
            <a:off x="838200" y="2191807"/>
            <a:ext cx="4936067" cy="3985155"/>
          </a:xfrm>
          <a:prstGeom prst="rect">
            <a:avLst/>
          </a:prstGeom>
        </p:spPr>
        <p:txBody>
          <a:bodyPr vert="horz" lIns="91440" tIns="45720" rIns="91440" bIns="45720" rtlCol="0">
            <a:normAutofit/>
          </a:bodyPr>
          <a:lstStyle/>
          <a:p>
            <a:pPr>
              <a:lnSpc>
                <a:spcPct val="90000"/>
              </a:lnSpc>
              <a:spcAft>
                <a:spcPts val="600"/>
              </a:spcAft>
            </a:pPr>
            <a:endParaRPr lang="en-US" sz="2000"/>
          </a:p>
          <a:p>
            <a:pPr indent="-228600">
              <a:lnSpc>
                <a:spcPct val="90000"/>
              </a:lnSpc>
              <a:spcAft>
                <a:spcPts val="600"/>
              </a:spcAft>
              <a:buFont typeface="Arial" panose="020B0604020202020204" pitchFamily="34" charset="0"/>
              <a:buChar char="•"/>
            </a:pPr>
            <a:endParaRPr lang="en-US" sz="2000"/>
          </a:p>
        </p:txBody>
      </p:sp>
      <p:sp>
        <p:nvSpPr>
          <p:cNvPr id="9" name="TextBox 8">
            <a:extLst>
              <a:ext uri="{FF2B5EF4-FFF2-40B4-BE49-F238E27FC236}">
                <a16:creationId xmlns:a16="http://schemas.microsoft.com/office/drawing/2014/main" id="{09E88AB3-D3ED-4F50-BE82-ADC0A29BF867}"/>
              </a:ext>
            </a:extLst>
          </p:cNvPr>
          <p:cNvSpPr txBox="1"/>
          <p:nvPr/>
        </p:nvSpPr>
        <p:spPr>
          <a:xfrm>
            <a:off x="2292589" y="1993684"/>
            <a:ext cx="7601528" cy="1015663"/>
          </a:xfrm>
          <a:prstGeom prst="rect">
            <a:avLst/>
          </a:prstGeom>
          <a:solidFill>
            <a:schemeClr val="accent2">
              <a:lumMod val="75000"/>
            </a:schemeClr>
          </a:solidFill>
        </p:spPr>
        <p:txBody>
          <a:bodyPr wrap="square">
            <a:spAutoFit/>
          </a:bodyPr>
          <a:lstStyle/>
          <a:p>
            <a:pPr algn="l"/>
            <a:r>
              <a:rPr lang="en-US" sz="2000" b="1" i="0" u="none" strike="noStrike" baseline="0">
                <a:latin typeface="Helvetica-Bold"/>
              </a:rPr>
              <a:t>WARNING: </a:t>
            </a:r>
            <a:r>
              <a:rPr lang="en-US" sz="2000" b="0" i="0" u="none" strike="noStrike" baseline="0">
                <a:latin typeface="Helvetica" panose="020B0604020202020204" pitchFamily="34" charset="0"/>
              </a:rPr>
              <a:t>Spotters are a proven method of reducing</a:t>
            </a:r>
          </a:p>
          <a:p>
            <a:pPr algn="l"/>
            <a:r>
              <a:rPr lang="en-US" sz="2000" b="0" i="0" u="none" strike="noStrike" baseline="0">
                <a:latin typeface="Helvetica" panose="020B0604020202020204" pitchFamily="34" charset="0"/>
              </a:rPr>
              <a:t>incidents involving heavy equipment, but spotters</a:t>
            </a:r>
          </a:p>
          <a:p>
            <a:pPr algn="l"/>
            <a:r>
              <a:rPr lang="en-US" sz="2000" b="0" i="0" u="none" strike="noStrike" baseline="0">
                <a:latin typeface="Helvetica" panose="020B0604020202020204" pitchFamily="34" charset="0"/>
              </a:rPr>
              <a:t>themselves can be at risk for injury or even death.</a:t>
            </a:r>
            <a:endParaRPr lang="en-CA" sz="2000"/>
          </a:p>
        </p:txBody>
      </p:sp>
      <p:sp>
        <p:nvSpPr>
          <p:cNvPr id="4" name="TextBox 3">
            <a:extLst>
              <a:ext uri="{FF2B5EF4-FFF2-40B4-BE49-F238E27FC236}">
                <a16:creationId xmlns:a16="http://schemas.microsoft.com/office/drawing/2014/main" id="{1403ACF9-31CF-4303-B91A-C05850E2E6C6}"/>
              </a:ext>
            </a:extLst>
          </p:cNvPr>
          <p:cNvSpPr txBox="1"/>
          <p:nvPr/>
        </p:nvSpPr>
        <p:spPr>
          <a:xfrm>
            <a:off x="493776" y="3427338"/>
            <a:ext cx="10945368" cy="2585323"/>
          </a:xfrm>
          <a:prstGeom prst="rect">
            <a:avLst/>
          </a:prstGeom>
          <a:solidFill>
            <a:srgbClr val="FFC000"/>
          </a:solidFill>
        </p:spPr>
        <p:txBody>
          <a:bodyPr wrap="square" rtlCol="0">
            <a:spAutoFit/>
          </a:bodyPr>
          <a:lstStyle/>
          <a:p>
            <a:r>
              <a:rPr lang="en-US"/>
              <a:t>OMH 2021 Incident Review: OMH LP Pipelayer was moving a large section of pipe to another location within the workspace when it came into contact with another staged piece of pipe within the travel path. The spotters did not have proper radio contact for immediate awareness to the operator that the machine was approaching the staged pipe, and the operator was being given multiple directions from various tag line spotters. </a:t>
            </a:r>
          </a:p>
          <a:p>
            <a:endParaRPr lang="en-US"/>
          </a:p>
          <a:p>
            <a:r>
              <a:rPr lang="en-US"/>
              <a:t>What could have prevented this incident? </a:t>
            </a:r>
          </a:p>
          <a:p>
            <a:endParaRPr lang="en-US"/>
          </a:p>
          <a:p>
            <a:pPr algn="ctr"/>
            <a:r>
              <a:rPr lang="en-US"/>
              <a:t>“Proper communication and establishment of designated spotters with equipment operators” </a:t>
            </a:r>
            <a:endParaRPr lang="en-CA"/>
          </a:p>
        </p:txBody>
      </p:sp>
      <p:pic>
        <p:nvPicPr>
          <p:cNvPr id="3" name="Picture 2">
            <a:extLst>
              <a:ext uri="{FF2B5EF4-FFF2-40B4-BE49-F238E27FC236}">
                <a16:creationId xmlns:a16="http://schemas.microsoft.com/office/drawing/2014/main" id="{B56F82DF-89DB-67AE-8A6E-4D702A5928DF}"/>
              </a:ext>
            </a:extLst>
          </p:cNvPr>
          <p:cNvPicPr>
            <a:picLocks noChangeAspect="1" noChangeArrowheads="1"/>
          </p:cNvPicPr>
          <p:nvPr/>
        </p:nvPicPr>
        <p:blipFill>
          <a:blip r:embed="rId2"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6025069"/>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
                                        <p:tgtEl>
                                          <p:spTgt spid="4"/>
                                        </p:tgtEl>
                                      </p:cBhvr>
                                    </p:animEffect>
                                    <p:anim calcmode="lin" valueType="num">
                                      <p:cBhvr>
                                        <p:cTn id="14" dur="10" fill="hold"/>
                                        <p:tgtEl>
                                          <p:spTgt spid="4"/>
                                        </p:tgtEl>
                                        <p:attrNameLst>
                                          <p:attrName>ppt_x</p:attrName>
                                        </p:attrNameLst>
                                      </p:cBhvr>
                                      <p:tavLst>
                                        <p:tav tm="0">
                                          <p:val>
                                            <p:strVal val="#ppt_x"/>
                                          </p:val>
                                        </p:tav>
                                        <p:tav tm="100000">
                                          <p:val>
                                            <p:strVal val="#ppt_x"/>
                                          </p:val>
                                        </p:tav>
                                      </p:tavLst>
                                    </p:anim>
                                    <p:anim calcmode="lin" valueType="num">
                                      <p:cBhvr>
                                        <p:cTn id="15" dur="1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115173C4-7182-4517-8410-1CCE7435183E}"/>
              </a:ext>
            </a:extLst>
          </p:cNvPr>
          <p:cNvSpPr txBox="1"/>
          <p:nvPr/>
        </p:nvSpPr>
        <p:spPr>
          <a:xfrm>
            <a:off x="526380" y="810748"/>
            <a:ext cx="6441348" cy="4924921"/>
          </a:xfrm>
          <a:prstGeom prst="rect">
            <a:avLst/>
          </a:prstGeom>
        </p:spPr>
        <p:txBody>
          <a:bodyPr vert="horz" lIns="91440" tIns="45720" rIns="91440" bIns="45720" rtlCol="0">
            <a:normAutofit fontScale="25000" lnSpcReduction="20000"/>
          </a:bodyPr>
          <a:lstStyle/>
          <a:p>
            <a:endParaRPr lang="en-US" sz="7200" b="0" i="0" u="none" strike="noStrike" baseline="0">
              <a:latin typeface="Calibri" panose="020F0502020204030204" pitchFamily="34" charset="0"/>
            </a:endParaRPr>
          </a:p>
          <a:p>
            <a:r>
              <a:rPr lang="en-US" sz="7200" b="0" i="0" u="none" strike="noStrike" baseline="0">
                <a:latin typeface="Calibri" panose="020F0502020204030204" pitchFamily="34" charset="0"/>
              </a:rPr>
              <a:t>The use of spotters can help prevent incidents associated with the movement of heavy equipment. At OMH we strive to ensure that all types of incidents are prevented through hazard assessments and training. </a:t>
            </a:r>
          </a:p>
          <a:p>
            <a:endParaRPr lang="en-US" sz="7200">
              <a:latin typeface="Calibri" panose="020F0502020204030204" pitchFamily="34" charset="0"/>
            </a:endParaRPr>
          </a:p>
          <a:p>
            <a:r>
              <a:rPr lang="en-US" sz="7200" b="0" i="0" u="none" strike="noStrike" baseline="0">
                <a:latin typeface="Calibri" panose="020F0502020204030204" pitchFamily="34" charset="0"/>
              </a:rPr>
              <a:t>Including, but not limited to; </a:t>
            </a:r>
          </a:p>
          <a:p>
            <a:endParaRPr lang="en-US" sz="7200" b="0" i="0" u="none" strike="noStrike" baseline="0">
              <a:latin typeface="Calibri" panose="020F0502020204030204" pitchFamily="34" charset="0"/>
            </a:endParaRPr>
          </a:p>
          <a:p>
            <a:r>
              <a:rPr lang="en-US" sz="7200">
                <a:latin typeface="Calibri" panose="020F0502020204030204" pitchFamily="34" charset="0"/>
              </a:rPr>
              <a:t>1. </a:t>
            </a:r>
            <a:r>
              <a:rPr lang="en-US" sz="7200" b="0" i="0" u="none" strike="noStrike" baseline="0">
                <a:latin typeface="Calibri" panose="020F0502020204030204" pitchFamily="34" charset="0"/>
              </a:rPr>
              <a:t> Injury or death to workers entering an operator’s blind spot or line of fire; </a:t>
            </a:r>
          </a:p>
          <a:p>
            <a:endParaRPr lang="en-US" sz="7200" b="0" i="0" u="none" strike="noStrike" baseline="0">
              <a:latin typeface="Calibri" panose="020F0502020204030204" pitchFamily="34" charset="0"/>
            </a:endParaRPr>
          </a:p>
          <a:p>
            <a:r>
              <a:rPr lang="en-US" sz="7200">
                <a:latin typeface="Calibri" panose="020F0502020204030204" pitchFamily="34" charset="0"/>
              </a:rPr>
              <a:t>2. </a:t>
            </a:r>
            <a:r>
              <a:rPr lang="en-US" sz="7200" b="0" i="0" u="none" strike="noStrike" baseline="0">
                <a:latin typeface="Calibri" panose="020F0502020204030204" pitchFamily="34" charset="0"/>
              </a:rPr>
              <a:t>Electrocution or explosion due to contact with overhead powerlines; </a:t>
            </a:r>
          </a:p>
          <a:p>
            <a:endParaRPr lang="en-US" sz="7200" b="0" i="0" u="none" strike="noStrike" baseline="0">
              <a:latin typeface="Calibri" panose="020F0502020204030204" pitchFamily="34" charset="0"/>
            </a:endParaRPr>
          </a:p>
          <a:p>
            <a:r>
              <a:rPr lang="en-US" sz="7200">
                <a:latin typeface="Calibri" panose="020F0502020204030204" pitchFamily="34" charset="0"/>
              </a:rPr>
              <a:t>3. </a:t>
            </a:r>
            <a:r>
              <a:rPr lang="en-US" sz="7200" b="0" i="0" u="none" strike="noStrike" baseline="0">
                <a:latin typeface="Calibri" panose="020F0502020204030204" pitchFamily="34" charset="0"/>
              </a:rPr>
              <a:t>Contact with buildings, property, vehicles or other equipment. </a:t>
            </a:r>
          </a:p>
          <a:p>
            <a:endParaRPr lang="en-CA" sz="7200" b="0" i="0" u="none" strike="noStrike" baseline="0">
              <a:latin typeface="Calibri" panose="020F0502020204030204" pitchFamily="34" charset="0"/>
            </a:endParaRPr>
          </a:p>
          <a:p>
            <a:r>
              <a:rPr lang="en-US" sz="7200" b="0" i="0" u="none" strike="noStrike" baseline="0">
                <a:latin typeface="Calibri" panose="020F0502020204030204" pitchFamily="34" charset="0"/>
              </a:rPr>
              <a:t>The equipment operator is the person most familiar with the equipment they operate. They understand what they can and what they cannot see around their equipment. They know the blind spots of every piece of equipment they operate. Therefore, the operator is the best person to share that knowledge with the spotter.</a:t>
            </a:r>
            <a:endParaRPr lang="en-US" sz="7200"/>
          </a:p>
          <a:p>
            <a:pPr indent="-228600">
              <a:lnSpc>
                <a:spcPct val="90000"/>
              </a:lnSpc>
              <a:spcAft>
                <a:spcPts val="600"/>
              </a:spcAft>
              <a:buFont typeface="Arial" panose="020B0604020202020204" pitchFamily="34" charset="0"/>
              <a:buChar char="•"/>
            </a:pPr>
            <a:endParaRPr lang="en-US" sz="2000"/>
          </a:p>
        </p:txBody>
      </p:sp>
      <p:pic>
        <p:nvPicPr>
          <p:cNvPr id="5" name="Picture 4">
            <a:extLst>
              <a:ext uri="{FF2B5EF4-FFF2-40B4-BE49-F238E27FC236}">
                <a16:creationId xmlns:a16="http://schemas.microsoft.com/office/drawing/2014/main" id="{C5B82F12-1B3D-4671-92EE-3F56111E43C4}"/>
              </a:ext>
            </a:extLst>
          </p:cNvPr>
          <p:cNvPicPr>
            <a:picLocks noChangeAspect="1"/>
          </p:cNvPicPr>
          <p:nvPr/>
        </p:nvPicPr>
        <p:blipFill>
          <a:blip r:embed="rId2"/>
          <a:stretch>
            <a:fillRect/>
          </a:stretch>
        </p:blipFill>
        <p:spPr>
          <a:xfrm>
            <a:off x="7316932" y="1371384"/>
            <a:ext cx="3803650" cy="3803650"/>
          </a:xfrm>
          <a:prstGeom prst="rect">
            <a:avLst/>
          </a:prstGeom>
        </p:spPr>
      </p:pic>
      <p:pic>
        <p:nvPicPr>
          <p:cNvPr id="2" name="Picture 1">
            <a:extLst>
              <a:ext uri="{FF2B5EF4-FFF2-40B4-BE49-F238E27FC236}">
                <a16:creationId xmlns:a16="http://schemas.microsoft.com/office/drawing/2014/main" id="{C61C652D-5736-1D66-2A05-D780A07E1E7D}"/>
              </a:ext>
            </a:extLst>
          </p:cNvPr>
          <p:cNvPicPr>
            <a:picLocks noChangeAspect="1" noChangeArrowheads="1"/>
          </p:cNvPicPr>
          <p:nvPr/>
        </p:nvPicPr>
        <p:blipFill>
          <a:blip r:embed="rId3"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5703582"/>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EC1A4345-DBE8-949E-8302-BBAF1D05DEFC}"/>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EB4BCFF4-A51D-FC4A-7B05-3216B3FE5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ign with a black tube&#10;&#10;Description automatically generated">
            <a:extLst>
              <a:ext uri="{FF2B5EF4-FFF2-40B4-BE49-F238E27FC236}">
                <a16:creationId xmlns:a16="http://schemas.microsoft.com/office/drawing/2014/main" id="{E1D55C61-E774-D464-7286-34E73E095367}"/>
              </a:ext>
            </a:extLst>
          </p:cNvPr>
          <p:cNvPicPr>
            <a:picLocks noChangeAspect="1"/>
          </p:cNvPicPr>
          <p:nvPr/>
        </p:nvPicPr>
        <p:blipFill rotWithShape="1">
          <a:blip r:embed="rId2" cstate="screen">
            <a:alphaModFix amt="50000"/>
            <a:extLst>
              <a:ext uri="{28A0092B-C50C-407E-A947-70E740481C1C}">
                <a14:useLocalDpi xmlns:a14="http://schemas.microsoft.com/office/drawing/2010/main"/>
              </a:ext>
            </a:extLst>
          </a:blip>
          <a:srcRect/>
          <a:stretch>
            <a:fillRect/>
          </a:stretch>
        </p:blipFill>
        <p:spPr>
          <a:xfrm>
            <a:off x="-1" y="-71671"/>
            <a:ext cx="12191980" cy="6857999"/>
          </a:xfrm>
          <a:prstGeom prst="rect">
            <a:avLst/>
          </a:prstGeom>
          <a:scene3d>
            <a:camera prst="perspectiveContrastingLeftFacing">
              <a:rot lat="300000" lon="19800000" rev="0"/>
            </a:camera>
            <a:lightRig rig="threePt" dir="t">
              <a:rot lat="0" lon="0" rev="2700000"/>
            </a:lightRig>
          </a:scene3d>
          <a:sp3d>
            <a:bevelT w="63500" h="50800"/>
          </a:sp3d>
        </p:spPr>
      </p:pic>
      <p:sp>
        <p:nvSpPr>
          <p:cNvPr id="5" name="TextBox 4">
            <a:extLst>
              <a:ext uri="{FF2B5EF4-FFF2-40B4-BE49-F238E27FC236}">
                <a16:creationId xmlns:a16="http://schemas.microsoft.com/office/drawing/2014/main" id="{429DB668-883F-011D-AB67-A49FFAB2B05F}"/>
              </a:ext>
            </a:extLst>
          </p:cNvPr>
          <p:cNvSpPr txBox="1"/>
          <p:nvPr/>
        </p:nvSpPr>
        <p:spPr>
          <a:xfrm>
            <a:off x="-202447" y="3014428"/>
            <a:ext cx="12191979" cy="1489542"/>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8000" b="1">
                <a:solidFill>
                  <a:srgbClr val="FFFFFF"/>
                </a:solidFill>
                <a:latin typeface="+mj-lt"/>
                <a:ea typeface="+mj-ea"/>
                <a:cs typeface="+mj-cs"/>
              </a:rPr>
              <a:t>Incident Reporting</a:t>
            </a:r>
          </a:p>
        </p:txBody>
      </p:sp>
    </p:spTree>
    <p:extLst>
      <p:ext uri="{BB962C8B-B14F-4D97-AF65-F5344CB8AC3E}">
        <p14:creationId xmlns:p14="http://schemas.microsoft.com/office/powerpoint/2010/main" val="26597060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115173C4-7182-4517-8410-1CCE7435183E}"/>
              </a:ext>
            </a:extLst>
          </p:cNvPr>
          <p:cNvSpPr txBox="1"/>
          <p:nvPr/>
        </p:nvSpPr>
        <p:spPr>
          <a:xfrm>
            <a:off x="6410036" y="523584"/>
            <a:ext cx="5257031" cy="5807508"/>
          </a:xfrm>
          <a:prstGeom prst="rect">
            <a:avLst/>
          </a:prstGeom>
        </p:spPr>
        <p:txBody>
          <a:bodyPr vert="horz" lIns="91440" tIns="45720" rIns="91440" bIns="45720" rtlCol="0">
            <a:normAutofit/>
          </a:bodyPr>
          <a:lstStyle/>
          <a:p>
            <a:pPr algn="r"/>
            <a:endParaRPr lang="en-CA" sz="7400" b="0" i="0" u="none" strike="noStrike" baseline="0">
              <a:latin typeface="Calibri" panose="020F0502020204030204" pitchFamily="34" charset="0"/>
            </a:endParaRPr>
          </a:p>
          <a:p>
            <a:pPr indent="-228600" algn="r">
              <a:lnSpc>
                <a:spcPct val="90000"/>
              </a:lnSpc>
              <a:spcAft>
                <a:spcPts val="600"/>
              </a:spcAft>
              <a:buFont typeface="Arial" panose="020B0604020202020204" pitchFamily="34" charset="0"/>
              <a:buChar char="•"/>
            </a:pPr>
            <a:endParaRPr lang="en-US" sz="2000"/>
          </a:p>
        </p:txBody>
      </p:sp>
      <p:pic>
        <p:nvPicPr>
          <p:cNvPr id="2" name="Picture 1">
            <a:extLst>
              <a:ext uri="{FF2B5EF4-FFF2-40B4-BE49-F238E27FC236}">
                <a16:creationId xmlns:a16="http://schemas.microsoft.com/office/drawing/2014/main" id="{17A8B8DF-FFD8-4B4D-BAD9-E839FD849EB3}"/>
              </a:ext>
            </a:extLst>
          </p:cNvPr>
          <p:cNvPicPr>
            <a:picLocks noChangeAspect="1"/>
          </p:cNvPicPr>
          <p:nvPr/>
        </p:nvPicPr>
        <p:blipFill>
          <a:blip r:embed="rId2"/>
          <a:stretch>
            <a:fillRect/>
          </a:stretch>
        </p:blipFill>
        <p:spPr>
          <a:xfrm>
            <a:off x="7310436" y="1971674"/>
            <a:ext cx="3833813" cy="2735867"/>
          </a:xfrm>
          <a:prstGeom prst="rect">
            <a:avLst/>
          </a:prstGeom>
        </p:spPr>
      </p:pic>
      <p:sp>
        <p:nvSpPr>
          <p:cNvPr id="3" name="TextBox 2">
            <a:extLst>
              <a:ext uri="{FF2B5EF4-FFF2-40B4-BE49-F238E27FC236}">
                <a16:creationId xmlns:a16="http://schemas.microsoft.com/office/drawing/2014/main" id="{D043A01D-48D5-4B10-8755-7DC961D59D7A}"/>
              </a:ext>
            </a:extLst>
          </p:cNvPr>
          <p:cNvSpPr txBox="1"/>
          <p:nvPr/>
        </p:nvSpPr>
        <p:spPr>
          <a:xfrm>
            <a:off x="910590" y="1106424"/>
            <a:ext cx="5200650" cy="3785652"/>
          </a:xfrm>
          <a:prstGeom prst="rect">
            <a:avLst/>
          </a:prstGeom>
          <a:noFill/>
        </p:spPr>
        <p:txBody>
          <a:bodyPr wrap="square" rtlCol="0">
            <a:spAutoFit/>
          </a:bodyPr>
          <a:lstStyle/>
          <a:p>
            <a:pPr algn="l"/>
            <a:r>
              <a:rPr lang="en-US" sz="1600"/>
              <a:t>Identify ALL overhead hazards including powerlines, work activities which work at heights, heavy lifts or suspended loads will be performed.</a:t>
            </a:r>
            <a:r>
              <a:rPr lang="en-US" sz="1600" b="0" i="0" u="none" strike="noStrike" baseline="0"/>
              <a:t> </a:t>
            </a:r>
          </a:p>
          <a:p>
            <a:pPr algn="l"/>
            <a:endParaRPr lang="en-US" sz="1600" b="0" i="0" u="none" strike="noStrike" baseline="0"/>
          </a:p>
          <a:p>
            <a:pPr algn="l"/>
            <a:r>
              <a:rPr lang="en-US" sz="1600" b="0" i="0" u="none" strike="noStrike" baseline="0"/>
              <a:t>These precautions must be reviewed and complied with if the equipment is required to pass near or under </a:t>
            </a:r>
            <a:r>
              <a:rPr lang="en-CA" sz="1600" b="0" i="0" u="none" strike="noStrike" baseline="0"/>
              <a:t>overhead powerlines:</a:t>
            </a:r>
          </a:p>
          <a:p>
            <a:pPr algn="l"/>
            <a:endParaRPr lang="en-CA" sz="1600" b="0" i="0" u="none" strike="noStrike" baseline="0"/>
          </a:p>
          <a:p>
            <a:pPr algn="l"/>
            <a:r>
              <a:rPr lang="en-US" sz="1600" b="0" i="0" u="none" strike="noStrike" baseline="0"/>
              <a:t>1. Assume the lines are LIVE unless they are confirmed dead by Hydro</a:t>
            </a:r>
          </a:p>
          <a:p>
            <a:pPr algn="l"/>
            <a:endParaRPr lang="en-US" sz="1600" b="0" i="0" u="none" strike="noStrike" baseline="0"/>
          </a:p>
          <a:p>
            <a:pPr algn="l"/>
            <a:r>
              <a:rPr lang="en-US" sz="1600" b="0" i="0" u="none" strike="noStrike" baseline="0"/>
              <a:t>2. Determine the safe distance required from the overhead powerlines and ensure the equipment does not encroach this safe distance</a:t>
            </a:r>
            <a:endParaRPr lang="en-US" sz="1600"/>
          </a:p>
          <a:p>
            <a:r>
              <a:rPr lang="en-US" sz="1600"/>
              <a:t> </a:t>
            </a:r>
            <a:endParaRPr lang="en-CA" sz="1600"/>
          </a:p>
        </p:txBody>
      </p:sp>
      <p:pic>
        <p:nvPicPr>
          <p:cNvPr id="4" name="Picture 3">
            <a:extLst>
              <a:ext uri="{FF2B5EF4-FFF2-40B4-BE49-F238E27FC236}">
                <a16:creationId xmlns:a16="http://schemas.microsoft.com/office/drawing/2014/main" id="{53599E25-8420-D1AE-F757-21E083B32F75}"/>
              </a:ext>
            </a:extLst>
          </p:cNvPr>
          <p:cNvPicPr>
            <a:picLocks noChangeAspect="1" noChangeArrowheads="1"/>
          </p:cNvPicPr>
          <p:nvPr/>
        </p:nvPicPr>
        <p:blipFill>
          <a:blip r:embed="rId3"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268000"/>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9B1698-F249-454A-806F-18A94D8A218F}"/>
              </a:ext>
            </a:extLst>
          </p:cNvPr>
          <p:cNvSpPr txBox="1"/>
          <p:nvPr/>
        </p:nvSpPr>
        <p:spPr>
          <a:xfrm>
            <a:off x="621792" y="1061059"/>
            <a:ext cx="5157216" cy="3773010"/>
          </a:xfrm>
          <a:prstGeom prst="rect">
            <a:avLst/>
          </a:prstGeom>
        </p:spPr>
        <p:txBody>
          <a:bodyPr vert="horz" lIns="91440" tIns="45720" rIns="91440" bIns="45720" rtlCol="0">
            <a:normAutofit fontScale="85000" lnSpcReduction="10000"/>
          </a:bodyPr>
          <a:lstStyle/>
          <a:p>
            <a:pPr algn="ctr">
              <a:lnSpc>
                <a:spcPct val="90000"/>
              </a:lnSpc>
              <a:spcAft>
                <a:spcPts val="600"/>
              </a:spcAft>
              <a:defRPr/>
            </a:pPr>
            <a:r>
              <a:rPr kumimoji="0" lang="en-US" sz="2400" b="1" i="0" u="none" strike="noStrike" cap="none" spc="0" normalizeH="0" baseline="0" noProof="0">
                <a:ln>
                  <a:noFill/>
                </a:ln>
                <a:effectLst/>
                <a:uLnTx/>
                <a:uFillTx/>
              </a:rPr>
              <a:t>“Where do I stand?”</a:t>
            </a:r>
          </a:p>
          <a:p>
            <a:pPr marR="0" lvl="0" fontAlgn="auto">
              <a:lnSpc>
                <a:spcPct val="90000"/>
              </a:lnSpc>
              <a:spcBef>
                <a:spcPts val="0"/>
              </a:spcBef>
              <a:spcAft>
                <a:spcPts val="600"/>
              </a:spcAft>
              <a:buClrTx/>
              <a:buSzTx/>
              <a:tabLst/>
              <a:defRPr/>
            </a:pPr>
            <a:endParaRPr kumimoji="0" lang="en-US" sz="1700" b="0" i="0" u="none" strike="noStrike" cap="none" spc="0" normalizeH="0" baseline="0" noProof="0">
              <a:ln>
                <a:noFill/>
              </a:ln>
              <a:effectLst/>
              <a:uLnTx/>
              <a:uFillTx/>
            </a:endParaRPr>
          </a:p>
          <a:p>
            <a:pPr marR="0" lvl="0" fontAlgn="auto">
              <a:lnSpc>
                <a:spcPct val="90000"/>
              </a:lnSpc>
              <a:spcBef>
                <a:spcPts val="0"/>
              </a:spcBef>
              <a:spcAft>
                <a:spcPts val="600"/>
              </a:spcAft>
              <a:buClrTx/>
              <a:buSzTx/>
              <a:tabLst/>
              <a:defRPr/>
            </a:pPr>
            <a:r>
              <a:rPr kumimoji="0" lang="en-US" sz="2400" b="0" i="0" u="none" strike="noStrike" cap="none" spc="0" normalizeH="0" baseline="0" noProof="0">
                <a:ln>
                  <a:noFill/>
                </a:ln>
                <a:effectLst/>
                <a:uLnTx/>
                <a:uFillTx/>
              </a:rPr>
              <a:t>This may sound like a simple question but there is a lot to consider.  The spotter for mobile equipment or vehicles may not understand all of the hazards and risks associated with spotting and what is required to perform spotting activities safely. </a:t>
            </a:r>
          </a:p>
          <a:p>
            <a:pPr marR="0" lvl="0" fontAlgn="auto">
              <a:lnSpc>
                <a:spcPct val="90000"/>
              </a:lnSpc>
              <a:spcBef>
                <a:spcPts val="0"/>
              </a:spcBef>
              <a:spcAft>
                <a:spcPts val="600"/>
              </a:spcAft>
              <a:buClrTx/>
              <a:buSzTx/>
              <a:tabLst/>
              <a:defRPr/>
            </a:pPr>
            <a:endParaRPr lang="en-US" sz="2400"/>
          </a:p>
          <a:p>
            <a:pPr marR="0" lvl="0" fontAlgn="auto">
              <a:lnSpc>
                <a:spcPct val="90000"/>
              </a:lnSpc>
              <a:spcBef>
                <a:spcPts val="0"/>
              </a:spcBef>
              <a:spcAft>
                <a:spcPts val="600"/>
              </a:spcAft>
              <a:buClrTx/>
              <a:buSzTx/>
              <a:tabLst/>
              <a:defRPr/>
            </a:pPr>
            <a:r>
              <a:rPr lang="en-US" sz="2400" b="1"/>
              <a:t>Every piece of Powered Mobile Equipment must have a “Where do I Stand” booklet and all Operators and ground personnel assigned to spotting are required to review and sign.</a:t>
            </a:r>
          </a:p>
        </p:txBody>
      </p:sp>
      <p:pic>
        <p:nvPicPr>
          <p:cNvPr id="5" name="Picture 4">
            <a:extLst>
              <a:ext uri="{FF2B5EF4-FFF2-40B4-BE49-F238E27FC236}">
                <a16:creationId xmlns:a16="http://schemas.microsoft.com/office/drawing/2014/main" id="{B36874C7-09F6-46A5-8C84-F9DD2DCBD0AF}"/>
              </a:ext>
            </a:extLst>
          </p:cNvPr>
          <p:cNvPicPr>
            <a:picLocks noChangeAspect="1"/>
          </p:cNvPicPr>
          <p:nvPr/>
        </p:nvPicPr>
        <p:blipFill>
          <a:blip r:embed="rId2"/>
          <a:stretch>
            <a:fillRect/>
          </a:stretch>
        </p:blipFill>
        <p:spPr>
          <a:xfrm>
            <a:off x="7216807" y="484632"/>
            <a:ext cx="4242632" cy="5733287"/>
          </a:xfrm>
          <a:prstGeom prst="rect">
            <a:avLst/>
          </a:prstGeom>
        </p:spPr>
      </p:pic>
      <p:pic>
        <p:nvPicPr>
          <p:cNvPr id="2" name="Picture 1">
            <a:extLst>
              <a:ext uri="{FF2B5EF4-FFF2-40B4-BE49-F238E27FC236}">
                <a16:creationId xmlns:a16="http://schemas.microsoft.com/office/drawing/2014/main" id="{00BDC0EA-77D0-7222-7657-DB65D5FA3BED}"/>
              </a:ext>
            </a:extLst>
          </p:cNvPr>
          <p:cNvPicPr>
            <a:picLocks noChangeAspect="1" noChangeArrowheads="1"/>
          </p:cNvPicPr>
          <p:nvPr/>
        </p:nvPicPr>
        <p:blipFill>
          <a:blip r:embed="rId3"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007772"/>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2257922-B3FF-BD66-6272-A5499FD14AFB}"/>
              </a:ext>
            </a:extLst>
          </p:cNvPr>
          <p:cNvSpPr txBox="1">
            <a:spLocks/>
          </p:cNvSpPr>
          <p:nvPr/>
        </p:nvSpPr>
        <p:spPr>
          <a:xfrm>
            <a:off x="0" y="1153092"/>
            <a:ext cx="8337970" cy="116034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a:latin typeface="Calibri" panose="020F0502020204030204" pitchFamily="34" charset="0"/>
                <a:ea typeface="Calibri" panose="020F0502020204030204" pitchFamily="34" charset="0"/>
                <a:cs typeface="Calibri" panose="020F0502020204030204" pitchFamily="34" charset="0"/>
              </a:rPr>
              <a:t>HOW TO USE</a:t>
            </a:r>
          </a:p>
          <a:p>
            <a:r>
              <a:rPr lang="en-US" sz="2800" b="1">
                <a:latin typeface="Calibri" panose="020F0502020204030204" pitchFamily="34" charset="0"/>
                <a:ea typeface="Calibri" panose="020F0502020204030204" pitchFamily="34" charset="0"/>
                <a:cs typeface="Calibri" panose="020F0502020204030204" pitchFamily="34" charset="0"/>
              </a:rPr>
              <a:t> “THE WHERE DO I STAND?” BOOKS</a:t>
            </a:r>
          </a:p>
        </p:txBody>
      </p:sp>
      <p:sp>
        <p:nvSpPr>
          <p:cNvPr id="5" name="TextBox 4">
            <a:extLst>
              <a:ext uri="{FF2B5EF4-FFF2-40B4-BE49-F238E27FC236}">
                <a16:creationId xmlns:a16="http://schemas.microsoft.com/office/drawing/2014/main" id="{16C4FB13-F0FC-037E-0F89-605AE72BCBE9}"/>
              </a:ext>
            </a:extLst>
          </p:cNvPr>
          <p:cNvSpPr txBox="1"/>
          <p:nvPr/>
        </p:nvSpPr>
        <p:spPr>
          <a:xfrm>
            <a:off x="422200" y="2729992"/>
            <a:ext cx="7813991" cy="2092881"/>
          </a:xfrm>
          <a:prstGeom prst="rect">
            <a:avLst/>
          </a:prstGeom>
          <a:noFill/>
        </p:spPr>
        <p:txBody>
          <a:bodyPr wrap="square">
            <a:spAutoFit/>
          </a:bodyPr>
          <a:lstStyle/>
          <a:p>
            <a:pPr marL="342900" indent="-342900">
              <a:buFont typeface="+mj-lt"/>
              <a:buAutoNum type="arabicPeriod"/>
            </a:pPr>
            <a:r>
              <a:rPr lang="en-US" sz="1600">
                <a:solidFill>
                  <a:schemeClr val="tx2"/>
                </a:solidFill>
                <a:latin typeface="Calibri" panose="020F0502020204030204" pitchFamily="34" charset="0"/>
                <a:ea typeface="Calibri" panose="020F0502020204030204" pitchFamily="34" charset="0"/>
                <a:cs typeface="Calibri" panose="020F0502020204030204" pitchFamily="34" charset="0"/>
              </a:rPr>
              <a:t>Equipment Operator determines need for a Spotter</a:t>
            </a:r>
          </a:p>
          <a:p>
            <a:pPr marL="342900" indent="-342900">
              <a:buFont typeface="+mj-lt"/>
              <a:buAutoNum type="arabicPeriod"/>
            </a:pPr>
            <a:r>
              <a:rPr lang="en-US" sz="1600">
                <a:solidFill>
                  <a:schemeClr val="tx2"/>
                </a:solidFill>
                <a:latin typeface="Calibri" panose="020F0502020204030204" pitchFamily="34" charset="0"/>
                <a:ea typeface="Calibri" panose="020F0502020204030204" pitchFamily="34" charset="0"/>
                <a:cs typeface="Calibri" panose="020F0502020204030204" pitchFamily="34" charset="0"/>
              </a:rPr>
              <a:t>Spotter is assigned to Equipment Operator or Equipment Operator identifies a worker as their Spotter</a:t>
            </a:r>
          </a:p>
          <a:p>
            <a:pPr marL="342900" indent="-342900">
              <a:buFont typeface="+mj-lt"/>
              <a:buAutoNum type="arabicPeriod"/>
            </a:pPr>
            <a:r>
              <a:rPr lang="en-US" sz="1600">
                <a:solidFill>
                  <a:schemeClr val="tx2"/>
                </a:solidFill>
                <a:latin typeface="Calibri" panose="020F0502020204030204" pitchFamily="34" charset="0"/>
                <a:ea typeface="Calibri" panose="020F0502020204030204" pitchFamily="34" charset="0"/>
                <a:cs typeface="Calibri" panose="020F0502020204030204" pitchFamily="34" charset="0"/>
              </a:rPr>
              <a:t>Equipment Operator reviews and discusses Infoflip package with Spotter</a:t>
            </a:r>
          </a:p>
          <a:p>
            <a:pPr marL="342900" indent="-342900">
              <a:buFont typeface="+mj-lt"/>
              <a:buAutoNum type="arabicPeriod"/>
            </a:pPr>
            <a:r>
              <a:rPr lang="en-US" sz="1600">
                <a:solidFill>
                  <a:schemeClr val="tx2"/>
                </a:solidFill>
                <a:latin typeface="Calibri" panose="020F0502020204030204" pitchFamily="34" charset="0"/>
                <a:ea typeface="Calibri" panose="020F0502020204030204" pitchFamily="34" charset="0"/>
                <a:cs typeface="Calibri" panose="020F0502020204030204" pitchFamily="34" charset="0"/>
              </a:rPr>
              <a:t>Equipment Operator completes practical exercises and final check with Spotter as per Infoflip</a:t>
            </a:r>
          </a:p>
          <a:p>
            <a:pPr marL="342900" indent="-342900">
              <a:buFont typeface="+mj-lt"/>
              <a:buAutoNum type="arabicPeriod"/>
            </a:pPr>
            <a:r>
              <a:rPr lang="en-US" sz="1600">
                <a:solidFill>
                  <a:schemeClr val="tx2"/>
                </a:solidFill>
                <a:latin typeface="Calibri" panose="020F0502020204030204" pitchFamily="34" charset="0"/>
                <a:ea typeface="Calibri" panose="020F0502020204030204" pitchFamily="34" charset="0"/>
                <a:cs typeface="Calibri" panose="020F0502020204030204" pitchFamily="34" charset="0"/>
              </a:rPr>
              <a:t>Spotter signs Infoflip package when training is satisfied (at the Operator’s discretion)</a:t>
            </a:r>
          </a:p>
          <a:p>
            <a:pPr marL="342900" indent="-342900">
              <a:buFont typeface="+mj-lt"/>
              <a:buAutoNum type="arabicPeriod"/>
            </a:pPr>
            <a:r>
              <a:rPr lang="en-US" sz="1600">
                <a:solidFill>
                  <a:schemeClr val="tx2"/>
                </a:solidFill>
                <a:latin typeface="Calibri" panose="020F0502020204030204" pitchFamily="34" charset="0"/>
                <a:ea typeface="Calibri" panose="020F0502020204030204" pitchFamily="34" charset="0"/>
                <a:cs typeface="Calibri" panose="020F0502020204030204" pitchFamily="34" charset="0"/>
              </a:rPr>
              <a:t>Activities requiring a Spotter can begin</a:t>
            </a:r>
          </a:p>
        </p:txBody>
      </p:sp>
      <p:pic>
        <p:nvPicPr>
          <p:cNvPr id="4" name="Picture 3">
            <a:extLst>
              <a:ext uri="{FF2B5EF4-FFF2-40B4-BE49-F238E27FC236}">
                <a16:creationId xmlns:a16="http://schemas.microsoft.com/office/drawing/2014/main" id="{237F41B0-96B1-33D7-4A7E-998F8933FB98}"/>
              </a:ext>
            </a:extLst>
          </p:cNvPr>
          <p:cNvPicPr>
            <a:picLocks noChangeAspect="1"/>
          </p:cNvPicPr>
          <p:nvPr/>
        </p:nvPicPr>
        <p:blipFill>
          <a:blip r:embed="rId2"/>
          <a:stretch>
            <a:fillRect/>
          </a:stretch>
        </p:blipFill>
        <p:spPr>
          <a:xfrm>
            <a:off x="8816058" y="1013085"/>
            <a:ext cx="2651990" cy="4732430"/>
          </a:xfrm>
          <a:prstGeom prst="rect">
            <a:avLst/>
          </a:prstGeom>
        </p:spPr>
      </p:pic>
      <p:pic>
        <p:nvPicPr>
          <p:cNvPr id="6" name="Picture 5">
            <a:extLst>
              <a:ext uri="{FF2B5EF4-FFF2-40B4-BE49-F238E27FC236}">
                <a16:creationId xmlns:a16="http://schemas.microsoft.com/office/drawing/2014/main" id="{44EB3B26-1E3B-FB03-6F7F-AAC25EA36EEE}"/>
              </a:ext>
            </a:extLst>
          </p:cNvPr>
          <p:cNvPicPr>
            <a:picLocks noChangeAspect="1"/>
          </p:cNvPicPr>
          <p:nvPr/>
        </p:nvPicPr>
        <p:blipFill>
          <a:blip r:embed="rId3"/>
          <a:stretch>
            <a:fillRect/>
          </a:stretch>
        </p:blipFill>
        <p:spPr>
          <a:xfrm>
            <a:off x="240763" y="6056348"/>
            <a:ext cx="664522" cy="634039"/>
          </a:xfrm>
          <a:prstGeom prst="rect">
            <a:avLst/>
          </a:prstGeom>
        </p:spPr>
      </p:pic>
      <p:pic>
        <p:nvPicPr>
          <p:cNvPr id="2" name="Picture 1">
            <a:extLst>
              <a:ext uri="{FF2B5EF4-FFF2-40B4-BE49-F238E27FC236}">
                <a16:creationId xmlns:a16="http://schemas.microsoft.com/office/drawing/2014/main" id="{9919B940-FE04-CD96-69BE-A1144E90F6AC}"/>
              </a:ext>
            </a:extLst>
          </p:cNvPr>
          <p:cNvPicPr>
            <a:picLocks noChangeAspect="1" noChangeArrowheads="1"/>
          </p:cNvPicPr>
          <p:nvPr/>
        </p:nvPicPr>
        <p:blipFill>
          <a:blip r:embed="rId4"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8292036"/>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900EE-3CE0-440F-B9F2-2D14C7FE2119}"/>
              </a:ext>
            </a:extLst>
          </p:cNvPr>
          <p:cNvSpPr>
            <a:spLocks noGrp="1"/>
          </p:cNvSpPr>
          <p:nvPr>
            <p:ph type="title"/>
          </p:nvPr>
        </p:nvSpPr>
        <p:spPr>
          <a:xfrm>
            <a:off x="804672" y="797347"/>
            <a:ext cx="5157216" cy="735586"/>
          </a:xfrm>
        </p:spPr>
        <p:txBody>
          <a:bodyPr vert="horz" lIns="91440" tIns="45720" rIns="91440" bIns="45720" rtlCol="0" anchor="ctr">
            <a:normAutofit/>
          </a:bodyPr>
          <a:lstStyle/>
          <a:p>
            <a:r>
              <a:rPr lang="en-US" sz="4000"/>
              <a:t>Operator Responsibility </a:t>
            </a:r>
            <a:endParaRPr lang="en-US" sz="4000" kern="1200">
              <a:solidFill>
                <a:schemeClr val="tx1"/>
              </a:solidFill>
              <a:latin typeface="+mj-lt"/>
              <a:ea typeface="+mj-ea"/>
              <a:cs typeface="+mj-cs"/>
            </a:endParaRPr>
          </a:p>
        </p:txBody>
      </p:sp>
      <p:sp>
        <p:nvSpPr>
          <p:cNvPr id="8" name="TextBox 7">
            <a:extLst>
              <a:ext uri="{FF2B5EF4-FFF2-40B4-BE49-F238E27FC236}">
                <a16:creationId xmlns:a16="http://schemas.microsoft.com/office/drawing/2014/main" id="{8DF67955-2F3D-4B8E-86ED-E161FFA09E13}"/>
              </a:ext>
            </a:extLst>
          </p:cNvPr>
          <p:cNvSpPr txBox="1"/>
          <p:nvPr/>
        </p:nvSpPr>
        <p:spPr>
          <a:xfrm>
            <a:off x="335280" y="1591729"/>
            <a:ext cx="6096000" cy="5078313"/>
          </a:xfrm>
          <a:prstGeom prst="rect">
            <a:avLst/>
          </a:prstGeom>
          <a:noFill/>
        </p:spPr>
        <p:txBody>
          <a:bodyPr wrap="square">
            <a:spAutoFit/>
          </a:bodyPr>
          <a:lstStyle/>
          <a:p>
            <a:r>
              <a:rPr lang="en-US"/>
              <a:t>1. Position equipment such that backing up is minimized</a:t>
            </a:r>
          </a:p>
          <a:p>
            <a:endParaRPr lang="en-US"/>
          </a:p>
          <a:p>
            <a:r>
              <a:rPr lang="en-US"/>
              <a:t>2. Operate slowly and cautiously to ensure complete control of the equipment in the given location</a:t>
            </a:r>
          </a:p>
          <a:p>
            <a:endParaRPr lang="en-US"/>
          </a:p>
          <a:p>
            <a:r>
              <a:rPr lang="en-US"/>
              <a:t>3. Only take direction from the designated spotter. (unless an emergency stop signal is given by another worker).</a:t>
            </a:r>
          </a:p>
          <a:p>
            <a:endParaRPr lang="en-US"/>
          </a:p>
          <a:p>
            <a:r>
              <a:rPr lang="en-US"/>
              <a:t>4. Stop the equipment immediately if contact or visibility with the spotter is lost at any time.</a:t>
            </a:r>
          </a:p>
          <a:p>
            <a:endParaRPr lang="en-US"/>
          </a:p>
          <a:p>
            <a:r>
              <a:rPr lang="en-US"/>
              <a:t>5. Stop the equipment if anyone enters the hazard zone of your equipment.</a:t>
            </a:r>
          </a:p>
          <a:p>
            <a:r>
              <a:rPr lang="en-US"/>
              <a:t>6. Keep all windows and mirrors clean and well adjusted.</a:t>
            </a:r>
          </a:p>
          <a:p>
            <a:endParaRPr lang="en-US"/>
          </a:p>
          <a:p>
            <a:r>
              <a:rPr lang="en-US"/>
              <a:t>7. Ensure all safety features of the machine are operational.</a:t>
            </a:r>
          </a:p>
          <a:p>
            <a:endParaRPr lang="en-US"/>
          </a:p>
          <a:p>
            <a:r>
              <a:rPr lang="en-US"/>
              <a:t>8. Consider alternate routes to avoid overhead hazards.</a:t>
            </a:r>
            <a:endParaRPr lang="en-CA"/>
          </a:p>
        </p:txBody>
      </p:sp>
      <p:sp>
        <p:nvSpPr>
          <p:cNvPr id="5" name="TextBox 4">
            <a:extLst>
              <a:ext uri="{FF2B5EF4-FFF2-40B4-BE49-F238E27FC236}">
                <a16:creationId xmlns:a16="http://schemas.microsoft.com/office/drawing/2014/main" id="{7CD3F6AD-C22F-4307-901E-D0CB10C11031}"/>
              </a:ext>
            </a:extLst>
          </p:cNvPr>
          <p:cNvSpPr txBox="1"/>
          <p:nvPr/>
        </p:nvSpPr>
        <p:spPr>
          <a:xfrm>
            <a:off x="6964217" y="655782"/>
            <a:ext cx="5021809" cy="369332"/>
          </a:xfrm>
          <a:prstGeom prst="rect">
            <a:avLst/>
          </a:prstGeom>
          <a:solidFill>
            <a:srgbClr val="FF0000"/>
          </a:solidFill>
        </p:spPr>
        <p:txBody>
          <a:bodyPr wrap="square" rtlCol="0">
            <a:spAutoFit/>
          </a:bodyPr>
          <a:lstStyle/>
          <a:p>
            <a:pPr algn="ctr"/>
            <a:r>
              <a:rPr lang="en-US">
                <a:solidFill>
                  <a:schemeClr val="bg1"/>
                </a:solidFill>
              </a:rPr>
              <a:t>IDENTIFY THE REQUIREMENTS FOR A SPOTTER </a:t>
            </a:r>
            <a:endParaRPr lang="en-CA">
              <a:solidFill>
                <a:schemeClr val="bg1"/>
              </a:solidFill>
            </a:endParaRPr>
          </a:p>
        </p:txBody>
      </p:sp>
      <p:sp>
        <p:nvSpPr>
          <p:cNvPr id="6" name="TextBox 5">
            <a:extLst>
              <a:ext uri="{FF2B5EF4-FFF2-40B4-BE49-F238E27FC236}">
                <a16:creationId xmlns:a16="http://schemas.microsoft.com/office/drawing/2014/main" id="{CC93AC56-0CEF-46A5-9C05-1AB3F473988A}"/>
              </a:ext>
            </a:extLst>
          </p:cNvPr>
          <p:cNvSpPr txBox="1"/>
          <p:nvPr/>
        </p:nvSpPr>
        <p:spPr>
          <a:xfrm>
            <a:off x="6964218" y="1532933"/>
            <a:ext cx="5021811" cy="369332"/>
          </a:xfrm>
          <a:prstGeom prst="rect">
            <a:avLst/>
          </a:prstGeom>
          <a:solidFill>
            <a:srgbClr val="FF0000"/>
          </a:solidFill>
        </p:spPr>
        <p:txBody>
          <a:bodyPr wrap="square" rtlCol="0">
            <a:spAutoFit/>
          </a:bodyPr>
          <a:lstStyle/>
          <a:p>
            <a:r>
              <a:rPr lang="en-US">
                <a:solidFill>
                  <a:schemeClr val="bg1"/>
                </a:solidFill>
              </a:rPr>
              <a:t>Is the site congested?</a:t>
            </a:r>
            <a:endParaRPr lang="en-CA">
              <a:solidFill>
                <a:schemeClr val="bg1"/>
              </a:solidFill>
            </a:endParaRPr>
          </a:p>
        </p:txBody>
      </p:sp>
      <p:sp>
        <p:nvSpPr>
          <p:cNvPr id="7" name="TextBox 6">
            <a:extLst>
              <a:ext uri="{FF2B5EF4-FFF2-40B4-BE49-F238E27FC236}">
                <a16:creationId xmlns:a16="http://schemas.microsoft.com/office/drawing/2014/main" id="{1CDAACDB-FDEA-4FBA-A837-34CCC19F7E22}"/>
              </a:ext>
            </a:extLst>
          </p:cNvPr>
          <p:cNvSpPr txBox="1"/>
          <p:nvPr/>
        </p:nvSpPr>
        <p:spPr>
          <a:xfrm>
            <a:off x="6964216" y="2131446"/>
            <a:ext cx="5021810" cy="923330"/>
          </a:xfrm>
          <a:prstGeom prst="rect">
            <a:avLst/>
          </a:prstGeom>
          <a:solidFill>
            <a:srgbClr val="FF0000"/>
          </a:solidFill>
        </p:spPr>
        <p:txBody>
          <a:bodyPr wrap="square" rtlCol="0">
            <a:spAutoFit/>
          </a:bodyPr>
          <a:lstStyle/>
          <a:p>
            <a:r>
              <a:rPr lang="en-US" dirty="0">
                <a:solidFill>
                  <a:schemeClr val="bg1"/>
                </a:solidFill>
              </a:rPr>
              <a:t>Are there any obstructions such as parked vehicles, or utilities causing a congested  workspace?</a:t>
            </a:r>
          </a:p>
        </p:txBody>
      </p:sp>
      <p:sp>
        <p:nvSpPr>
          <p:cNvPr id="9" name="TextBox 8">
            <a:extLst>
              <a:ext uri="{FF2B5EF4-FFF2-40B4-BE49-F238E27FC236}">
                <a16:creationId xmlns:a16="http://schemas.microsoft.com/office/drawing/2014/main" id="{BE66F01B-D082-4F27-BE91-B573DE632589}"/>
              </a:ext>
            </a:extLst>
          </p:cNvPr>
          <p:cNvSpPr txBox="1"/>
          <p:nvPr/>
        </p:nvSpPr>
        <p:spPr>
          <a:xfrm>
            <a:off x="6964217" y="3283957"/>
            <a:ext cx="5021810" cy="646331"/>
          </a:xfrm>
          <a:prstGeom prst="rect">
            <a:avLst/>
          </a:prstGeom>
          <a:solidFill>
            <a:srgbClr val="FF0000"/>
          </a:solidFill>
        </p:spPr>
        <p:txBody>
          <a:bodyPr wrap="square" rtlCol="0">
            <a:spAutoFit/>
          </a:bodyPr>
          <a:lstStyle/>
          <a:p>
            <a:r>
              <a:rPr lang="en-US">
                <a:solidFill>
                  <a:schemeClr val="bg1"/>
                </a:solidFill>
              </a:rPr>
              <a:t>It is my responsibility as an operator to identify the need for a spotter</a:t>
            </a:r>
            <a:endParaRPr lang="en-CA">
              <a:solidFill>
                <a:schemeClr val="bg1"/>
              </a:solidFill>
            </a:endParaRPr>
          </a:p>
        </p:txBody>
      </p:sp>
      <p:pic>
        <p:nvPicPr>
          <p:cNvPr id="10" name="Picture 9">
            <a:extLst>
              <a:ext uri="{FF2B5EF4-FFF2-40B4-BE49-F238E27FC236}">
                <a16:creationId xmlns:a16="http://schemas.microsoft.com/office/drawing/2014/main" id="{7C9A2006-9DFC-47EB-A71A-2D1C1BE1EB17}"/>
              </a:ext>
            </a:extLst>
          </p:cNvPr>
          <p:cNvPicPr>
            <a:picLocks noChangeAspect="1"/>
          </p:cNvPicPr>
          <p:nvPr/>
        </p:nvPicPr>
        <p:blipFill>
          <a:blip r:embed="rId2"/>
          <a:stretch>
            <a:fillRect/>
          </a:stretch>
        </p:blipFill>
        <p:spPr>
          <a:xfrm>
            <a:off x="8242210" y="4161108"/>
            <a:ext cx="2481208" cy="2299339"/>
          </a:xfrm>
          <a:prstGeom prst="rect">
            <a:avLst/>
          </a:prstGeom>
        </p:spPr>
      </p:pic>
      <p:pic>
        <p:nvPicPr>
          <p:cNvPr id="3" name="Picture 2">
            <a:extLst>
              <a:ext uri="{FF2B5EF4-FFF2-40B4-BE49-F238E27FC236}">
                <a16:creationId xmlns:a16="http://schemas.microsoft.com/office/drawing/2014/main" id="{044F12CC-F4BD-6474-E79F-5655E62492A7}"/>
              </a:ext>
            </a:extLst>
          </p:cNvPr>
          <p:cNvPicPr>
            <a:picLocks noChangeAspect="1" noChangeArrowheads="1"/>
          </p:cNvPicPr>
          <p:nvPr/>
        </p:nvPicPr>
        <p:blipFill>
          <a:blip r:embed="rId3"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6636593"/>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900EE-3CE0-440F-B9F2-2D14C7FE2119}"/>
              </a:ext>
            </a:extLst>
          </p:cNvPr>
          <p:cNvSpPr>
            <a:spLocks noGrp="1"/>
          </p:cNvSpPr>
          <p:nvPr>
            <p:ph type="title"/>
          </p:nvPr>
        </p:nvSpPr>
        <p:spPr>
          <a:xfrm>
            <a:off x="804672" y="640263"/>
            <a:ext cx="5157216" cy="1344975"/>
          </a:xfrm>
        </p:spPr>
        <p:txBody>
          <a:bodyPr vert="horz" lIns="91440" tIns="45720" rIns="91440" bIns="45720" rtlCol="0" anchor="ctr">
            <a:normAutofit/>
          </a:bodyPr>
          <a:lstStyle/>
          <a:p>
            <a:r>
              <a:rPr lang="en-US" sz="4000"/>
              <a:t>Spotter Responsibility </a:t>
            </a:r>
            <a:endParaRPr lang="en-US" sz="4000" kern="1200">
              <a:solidFill>
                <a:schemeClr val="tx1"/>
              </a:solidFill>
              <a:latin typeface="+mj-lt"/>
              <a:ea typeface="+mj-ea"/>
              <a:cs typeface="+mj-cs"/>
            </a:endParaRPr>
          </a:p>
        </p:txBody>
      </p:sp>
      <p:sp>
        <p:nvSpPr>
          <p:cNvPr id="4" name="TextBox 3">
            <a:extLst>
              <a:ext uri="{FF2B5EF4-FFF2-40B4-BE49-F238E27FC236}">
                <a16:creationId xmlns:a16="http://schemas.microsoft.com/office/drawing/2014/main" id="{139B1698-F249-454A-806F-18A94D8A218F}"/>
              </a:ext>
            </a:extLst>
          </p:cNvPr>
          <p:cNvSpPr txBox="1"/>
          <p:nvPr/>
        </p:nvSpPr>
        <p:spPr>
          <a:xfrm>
            <a:off x="804672" y="2121763"/>
            <a:ext cx="5157216" cy="3773010"/>
          </a:xfrm>
          <a:prstGeom prst="rect">
            <a:avLst/>
          </a:prstGeom>
        </p:spPr>
        <p:txBody>
          <a:bodyPr vert="horz" lIns="91440" tIns="45720" rIns="91440" bIns="45720" rtlCol="0">
            <a:normAutofit fontScale="92500" lnSpcReduction="10000"/>
          </a:bodyPr>
          <a:lstStyle/>
          <a:p>
            <a:endParaRPr lang="en-CA" sz="1800" b="0" i="0" u="none" strike="noStrike" baseline="0">
              <a:latin typeface="Calibri" panose="020F0502020204030204" pitchFamily="34" charset="0"/>
            </a:endParaRPr>
          </a:p>
          <a:p>
            <a:endParaRPr lang="en-US">
              <a:latin typeface="Calibri" panose="020F0502020204030204" pitchFamily="34" charset="0"/>
            </a:endParaRPr>
          </a:p>
          <a:p>
            <a:pPr marL="342900" indent="-342900">
              <a:buAutoNum type="arabicPeriod"/>
            </a:pPr>
            <a:r>
              <a:rPr lang="en-US">
                <a:latin typeface="Calibri" panose="020F0502020204030204" pitchFamily="34" charset="0"/>
              </a:rPr>
              <a:t>Always remain fully </a:t>
            </a:r>
            <a:r>
              <a:rPr lang="en-US" sz="1800" b="0" i="0" u="none" strike="noStrike" baseline="0">
                <a:latin typeface="Calibri" panose="020F0502020204030204" pitchFamily="34" charset="0"/>
              </a:rPr>
              <a:t>visible to the operator</a:t>
            </a:r>
          </a:p>
          <a:p>
            <a:endParaRPr lang="en-US" sz="1800" b="0" i="0" u="none" strike="noStrike" baseline="0">
              <a:latin typeface="Calibri" panose="020F0502020204030204" pitchFamily="34" charset="0"/>
            </a:endParaRPr>
          </a:p>
          <a:p>
            <a:r>
              <a:rPr lang="en-US">
                <a:latin typeface="Calibri" panose="020F0502020204030204" pitchFamily="34" charset="0"/>
              </a:rPr>
              <a:t>2. </a:t>
            </a:r>
            <a:r>
              <a:rPr lang="en-US" sz="1800" b="0" i="0" u="none" strike="noStrike" baseline="0">
                <a:latin typeface="Calibri" panose="020F0502020204030204" pitchFamily="34" charset="0"/>
              </a:rPr>
              <a:t>Be clearly identifiable from other workers in the area. </a:t>
            </a:r>
          </a:p>
          <a:p>
            <a:endParaRPr lang="en-US">
              <a:latin typeface="Calibri" panose="020F0502020204030204" pitchFamily="34" charset="0"/>
            </a:endParaRPr>
          </a:p>
          <a:p>
            <a:r>
              <a:rPr lang="en-US" sz="1800" b="0" i="0" u="none" strike="noStrike" baseline="0">
                <a:latin typeface="Calibri" panose="020F0502020204030204" pitchFamily="34" charset="0"/>
              </a:rPr>
              <a:t>3. Communicate with the operator and use agreed upon signals. </a:t>
            </a:r>
          </a:p>
          <a:p>
            <a:endParaRPr lang="en-US" sz="1800" b="0" i="0" u="none" strike="noStrike" baseline="0">
              <a:latin typeface="Calibri" panose="020F0502020204030204" pitchFamily="34" charset="0"/>
            </a:endParaRPr>
          </a:p>
          <a:p>
            <a:r>
              <a:rPr lang="en-US" sz="1800" b="0" i="0" u="none" strike="noStrike" baseline="0">
                <a:latin typeface="Calibri" panose="020F0502020204030204" pitchFamily="34" charset="0"/>
              </a:rPr>
              <a:t>4. Signal the operator to stop before changing position. </a:t>
            </a:r>
          </a:p>
          <a:p>
            <a:endParaRPr lang="en-US">
              <a:latin typeface="Calibri" panose="020F0502020204030204" pitchFamily="34" charset="0"/>
            </a:endParaRPr>
          </a:p>
          <a:p>
            <a:r>
              <a:rPr lang="en-US" sz="1800" b="0" i="0" u="none" strike="noStrike" baseline="0">
                <a:latin typeface="Calibri" panose="020F0502020204030204" pitchFamily="34" charset="0"/>
              </a:rPr>
              <a:t>5. Never enter the operator’s blind spot without acknowledgement and permission from the operator. </a:t>
            </a:r>
          </a:p>
          <a:p>
            <a:endParaRPr lang="en-US">
              <a:latin typeface="Calibri" panose="020F0502020204030204" pitchFamily="34" charset="0"/>
            </a:endParaRPr>
          </a:p>
          <a:p>
            <a:r>
              <a:rPr lang="en-US" sz="1800" b="0" i="0" u="none" strike="noStrike" baseline="0">
                <a:latin typeface="Calibri" panose="020F0502020204030204" pitchFamily="34" charset="0"/>
              </a:rPr>
              <a:t>6. Maintain a safe distance from the equipment. </a:t>
            </a:r>
          </a:p>
          <a:p>
            <a:pPr algn="ctr">
              <a:lnSpc>
                <a:spcPct val="90000"/>
              </a:lnSpc>
              <a:spcAft>
                <a:spcPts val="600"/>
              </a:spcAft>
              <a:defRPr/>
            </a:pPr>
            <a:endParaRPr lang="en-US" sz="2400"/>
          </a:p>
        </p:txBody>
      </p:sp>
      <p:sp>
        <p:nvSpPr>
          <p:cNvPr id="3" name="TextBox 2">
            <a:extLst>
              <a:ext uri="{FF2B5EF4-FFF2-40B4-BE49-F238E27FC236}">
                <a16:creationId xmlns:a16="http://schemas.microsoft.com/office/drawing/2014/main" id="{04C32D08-498C-41F7-9323-9F638E54201A}"/>
              </a:ext>
            </a:extLst>
          </p:cNvPr>
          <p:cNvSpPr txBox="1"/>
          <p:nvPr/>
        </p:nvSpPr>
        <p:spPr>
          <a:xfrm>
            <a:off x="6765036" y="738909"/>
            <a:ext cx="5098473" cy="369332"/>
          </a:xfrm>
          <a:prstGeom prst="rect">
            <a:avLst/>
          </a:prstGeom>
          <a:solidFill>
            <a:srgbClr val="FF0000"/>
          </a:solidFill>
        </p:spPr>
        <p:txBody>
          <a:bodyPr wrap="square" rtlCol="0">
            <a:spAutoFit/>
          </a:bodyPr>
          <a:lstStyle/>
          <a:p>
            <a:pPr algn="ctr"/>
            <a:r>
              <a:rPr lang="en-US" b="1">
                <a:solidFill>
                  <a:schemeClr val="bg1"/>
                </a:solidFill>
              </a:rPr>
              <a:t>IDENTIFY ALL HAZARDS</a:t>
            </a:r>
            <a:endParaRPr lang="en-CA" b="1">
              <a:solidFill>
                <a:schemeClr val="bg1"/>
              </a:solidFill>
            </a:endParaRPr>
          </a:p>
        </p:txBody>
      </p:sp>
      <p:sp>
        <p:nvSpPr>
          <p:cNvPr id="6" name="TextBox 5">
            <a:extLst>
              <a:ext uri="{FF2B5EF4-FFF2-40B4-BE49-F238E27FC236}">
                <a16:creationId xmlns:a16="http://schemas.microsoft.com/office/drawing/2014/main" id="{26D4DF26-C5C7-4AA0-B75B-DF48329B4B13}"/>
              </a:ext>
            </a:extLst>
          </p:cNvPr>
          <p:cNvSpPr txBox="1"/>
          <p:nvPr/>
        </p:nvSpPr>
        <p:spPr>
          <a:xfrm>
            <a:off x="6770255" y="1459345"/>
            <a:ext cx="5098472" cy="369332"/>
          </a:xfrm>
          <a:prstGeom prst="rect">
            <a:avLst/>
          </a:prstGeom>
          <a:solidFill>
            <a:srgbClr val="FF0000"/>
          </a:solidFill>
        </p:spPr>
        <p:txBody>
          <a:bodyPr wrap="square" rtlCol="0">
            <a:spAutoFit/>
          </a:bodyPr>
          <a:lstStyle/>
          <a:p>
            <a:r>
              <a:rPr lang="en-US">
                <a:solidFill>
                  <a:schemeClr val="bg1"/>
                </a:solidFill>
              </a:rPr>
              <a:t>Avoid walking behind mobile equipment or vehicles </a:t>
            </a:r>
            <a:endParaRPr lang="en-CA">
              <a:solidFill>
                <a:schemeClr val="bg1"/>
              </a:solidFill>
            </a:endParaRPr>
          </a:p>
        </p:txBody>
      </p:sp>
      <p:sp>
        <p:nvSpPr>
          <p:cNvPr id="7" name="TextBox 6">
            <a:extLst>
              <a:ext uri="{FF2B5EF4-FFF2-40B4-BE49-F238E27FC236}">
                <a16:creationId xmlns:a16="http://schemas.microsoft.com/office/drawing/2014/main" id="{94D1EEF9-A107-4A7D-B04F-E574BE59A667}"/>
              </a:ext>
            </a:extLst>
          </p:cNvPr>
          <p:cNvSpPr txBox="1"/>
          <p:nvPr/>
        </p:nvSpPr>
        <p:spPr>
          <a:xfrm>
            <a:off x="6765037" y="2121763"/>
            <a:ext cx="5098472" cy="369332"/>
          </a:xfrm>
          <a:prstGeom prst="rect">
            <a:avLst/>
          </a:prstGeom>
          <a:solidFill>
            <a:srgbClr val="FF0000"/>
          </a:solidFill>
        </p:spPr>
        <p:txBody>
          <a:bodyPr wrap="square" rtlCol="0">
            <a:spAutoFit/>
          </a:bodyPr>
          <a:lstStyle/>
          <a:p>
            <a:pPr algn="ctr"/>
            <a:r>
              <a:rPr lang="en-US">
                <a:solidFill>
                  <a:schemeClr val="bg1"/>
                </a:solidFill>
              </a:rPr>
              <a:t>NEVER ASSUME YOU ARE SEEN</a:t>
            </a:r>
            <a:endParaRPr lang="en-CA">
              <a:solidFill>
                <a:schemeClr val="bg1"/>
              </a:solidFill>
            </a:endParaRPr>
          </a:p>
        </p:txBody>
      </p:sp>
      <p:sp>
        <p:nvSpPr>
          <p:cNvPr id="8" name="TextBox 7">
            <a:extLst>
              <a:ext uri="{FF2B5EF4-FFF2-40B4-BE49-F238E27FC236}">
                <a16:creationId xmlns:a16="http://schemas.microsoft.com/office/drawing/2014/main" id="{E2E4B6F5-83F9-4227-9CE2-8C580F5F2D9C}"/>
              </a:ext>
            </a:extLst>
          </p:cNvPr>
          <p:cNvSpPr txBox="1"/>
          <p:nvPr/>
        </p:nvSpPr>
        <p:spPr>
          <a:xfrm>
            <a:off x="6765037" y="2835564"/>
            <a:ext cx="5098472" cy="646331"/>
          </a:xfrm>
          <a:prstGeom prst="rect">
            <a:avLst/>
          </a:prstGeom>
          <a:solidFill>
            <a:srgbClr val="FF0000"/>
          </a:solidFill>
        </p:spPr>
        <p:txBody>
          <a:bodyPr wrap="square" rtlCol="0">
            <a:spAutoFit/>
          </a:bodyPr>
          <a:lstStyle/>
          <a:p>
            <a:r>
              <a:rPr lang="en-US">
                <a:solidFill>
                  <a:schemeClr val="bg1"/>
                </a:solidFill>
              </a:rPr>
              <a:t>If you see a situation where an operator is working without a spotter, STOP the work </a:t>
            </a:r>
            <a:endParaRPr lang="en-CA">
              <a:solidFill>
                <a:schemeClr val="bg1"/>
              </a:solidFill>
            </a:endParaRPr>
          </a:p>
        </p:txBody>
      </p:sp>
      <p:pic>
        <p:nvPicPr>
          <p:cNvPr id="9" name="Picture 8">
            <a:extLst>
              <a:ext uri="{FF2B5EF4-FFF2-40B4-BE49-F238E27FC236}">
                <a16:creationId xmlns:a16="http://schemas.microsoft.com/office/drawing/2014/main" id="{617C453D-4424-4480-A4C3-FEE35CE4E0A2}"/>
              </a:ext>
            </a:extLst>
          </p:cNvPr>
          <p:cNvPicPr>
            <a:picLocks noChangeAspect="1"/>
          </p:cNvPicPr>
          <p:nvPr/>
        </p:nvPicPr>
        <p:blipFill>
          <a:blip r:embed="rId2"/>
          <a:stretch>
            <a:fillRect/>
          </a:stretch>
        </p:blipFill>
        <p:spPr>
          <a:xfrm>
            <a:off x="8772524" y="3826364"/>
            <a:ext cx="1638467" cy="2624891"/>
          </a:xfrm>
          <a:prstGeom prst="rect">
            <a:avLst/>
          </a:prstGeom>
        </p:spPr>
      </p:pic>
      <p:pic>
        <p:nvPicPr>
          <p:cNvPr id="5" name="Picture 4">
            <a:extLst>
              <a:ext uri="{FF2B5EF4-FFF2-40B4-BE49-F238E27FC236}">
                <a16:creationId xmlns:a16="http://schemas.microsoft.com/office/drawing/2014/main" id="{426B4B87-65D1-F5F5-FE80-D0D681A17571}"/>
              </a:ext>
            </a:extLst>
          </p:cNvPr>
          <p:cNvPicPr>
            <a:picLocks noChangeAspect="1" noChangeArrowheads="1"/>
          </p:cNvPicPr>
          <p:nvPr/>
        </p:nvPicPr>
        <p:blipFill>
          <a:blip r:embed="rId3"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6599075"/>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900EE-3CE0-440F-B9F2-2D14C7FE2119}"/>
              </a:ext>
            </a:extLst>
          </p:cNvPr>
          <p:cNvSpPr>
            <a:spLocks noGrp="1"/>
          </p:cNvSpPr>
          <p:nvPr>
            <p:ph type="title"/>
          </p:nvPr>
        </p:nvSpPr>
        <p:spPr>
          <a:xfrm>
            <a:off x="208006" y="1099118"/>
            <a:ext cx="6748272" cy="601196"/>
          </a:xfrm>
        </p:spPr>
        <p:txBody>
          <a:bodyPr vert="horz" lIns="91440" tIns="45720" rIns="91440" bIns="45720" rtlCol="0" anchor="ctr">
            <a:normAutofit fontScale="90000"/>
          </a:bodyPr>
          <a:lstStyle/>
          <a:p>
            <a:r>
              <a:rPr lang="en-US" sz="4000"/>
              <a:t>Ground Worker Responsibility </a:t>
            </a:r>
            <a:endParaRPr lang="en-US" sz="4000" kern="1200">
              <a:solidFill>
                <a:schemeClr val="tx1"/>
              </a:solidFill>
              <a:latin typeface="+mj-lt"/>
              <a:ea typeface="+mj-ea"/>
              <a:cs typeface="+mj-cs"/>
            </a:endParaRPr>
          </a:p>
        </p:txBody>
      </p:sp>
      <p:sp>
        <p:nvSpPr>
          <p:cNvPr id="4" name="TextBox 3">
            <a:extLst>
              <a:ext uri="{FF2B5EF4-FFF2-40B4-BE49-F238E27FC236}">
                <a16:creationId xmlns:a16="http://schemas.microsoft.com/office/drawing/2014/main" id="{139B1698-F249-454A-806F-18A94D8A218F}"/>
              </a:ext>
            </a:extLst>
          </p:cNvPr>
          <p:cNvSpPr txBox="1"/>
          <p:nvPr/>
        </p:nvSpPr>
        <p:spPr>
          <a:xfrm>
            <a:off x="208006" y="2121763"/>
            <a:ext cx="6022108" cy="3355493"/>
          </a:xfrm>
          <a:prstGeom prst="rect">
            <a:avLst/>
          </a:prstGeom>
        </p:spPr>
        <p:txBody>
          <a:bodyPr vert="horz" lIns="91440" tIns="45720" rIns="91440" bIns="45720" rtlCol="0">
            <a:noAutofit/>
          </a:bodyPr>
          <a:lstStyle/>
          <a:p>
            <a:pPr marL="342900" indent="-342900">
              <a:lnSpc>
                <a:spcPct val="90000"/>
              </a:lnSpc>
              <a:spcAft>
                <a:spcPts val="600"/>
              </a:spcAft>
              <a:buFont typeface="Arial" panose="020B0604020202020204" pitchFamily="34" charset="0"/>
              <a:buChar char="•"/>
              <a:defRPr/>
            </a:pPr>
            <a:r>
              <a:rPr lang="en-US" sz="2000"/>
              <a:t>Knowing what equipment is working in their area</a:t>
            </a:r>
          </a:p>
          <a:p>
            <a:pPr marL="342900" indent="-342900">
              <a:lnSpc>
                <a:spcPct val="90000"/>
              </a:lnSpc>
              <a:spcAft>
                <a:spcPts val="600"/>
              </a:spcAft>
              <a:buFont typeface="Arial" panose="020B0604020202020204" pitchFamily="34" charset="0"/>
              <a:buChar char="•"/>
              <a:defRPr/>
            </a:pPr>
            <a:r>
              <a:rPr lang="en-US" sz="2000"/>
              <a:t>Being aware of where the operator’s blind spots are</a:t>
            </a:r>
          </a:p>
          <a:p>
            <a:pPr marL="342900" indent="-342900">
              <a:lnSpc>
                <a:spcPct val="90000"/>
              </a:lnSpc>
              <a:spcAft>
                <a:spcPts val="600"/>
              </a:spcAft>
              <a:buFont typeface="Arial" panose="020B0604020202020204" pitchFamily="34" charset="0"/>
              <a:buChar char="•"/>
              <a:defRPr/>
            </a:pPr>
            <a:r>
              <a:rPr lang="en-US" sz="2000"/>
              <a:t>Knowing and staying clear of the hazard zones, swing zones or fall zones</a:t>
            </a:r>
          </a:p>
          <a:p>
            <a:pPr marL="342900" indent="-342900">
              <a:lnSpc>
                <a:spcPct val="90000"/>
              </a:lnSpc>
              <a:spcAft>
                <a:spcPts val="600"/>
              </a:spcAft>
              <a:buFont typeface="Arial" panose="020B0604020202020204" pitchFamily="34" charset="0"/>
              <a:buChar char="•"/>
              <a:defRPr/>
            </a:pPr>
            <a:r>
              <a:rPr lang="en-US" sz="2000"/>
              <a:t>Only approaching mobile equipment when it is shut down and in a safe position. If you must approach operating equipment, do so in full view of the operator/spotter and only when he has acknowledged your presence and signaled you to approach</a:t>
            </a:r>
          </a:p>
        </p:txBody>
      </p:sp>
      <p:sp>
        <p:nvSpPr>
          <p:cNvPr id="3" name="TextBox 2">
            <a:extLst>
              <a:ext uri="{FF2B5EF4-FFF2-40B4-BE49-F238E27FC236}">
                <a16:creationId xmlns:a16="http://schemas.microsoft.com/office/drawing/2014/main" id="{04C32D08-498C-41F7-9323-9F638E54201A}"/>
              </a:ext>
            </a:extLst>
          </p:cNvPr>
          <p:cNvSpPr txBox="1"/>
          <p:nvPr/>
        </p:nvSpPr>
        <p:spPr>
          <a:xfrm>
            <a:off x="6765036" y="738909"/>
            <a:ext cx="5098473" cy="369332"/>
          </a:xfrm>
          <a:prstGeom prst="rect">
            <a:avLst/>
          </a:prstGeom>
          <a:solidFill>
            <a:srgbClr val="FF0000"/>
          </a:solidFill>
        </p:spPr>
        <p:txBody>
          <a:bodyPr wrap="square" rtlCol="0">
            <a:spAutoFit/>
          </a:bodyPr>
          <a:lstStyle/>
          <a:p>
            <a:pPr algn="ctr"/>
            <a:r>
              <a:rPr lang="en-US" b="1">
                <a:solidFill>
                  <a:schemeClr val="bg1"/>
                </a:solidFill>
              </a:rPr>
              <a:t>IDENTIFY ALL HAZARDS</a:t>
            </a:r>
            <a:endParaRPr lang="en-CA" b="1">
              <a:solidFill>
                <a:schemeClr val="bg1"/>
              </a:solidFill>
            </a:endParaRPr>
          </a:p>
        </p:txBody>
      </p:sp>
      <p:sp>
        <p:nvSpPr>
          <p:cNvPr id="6" name="TextBox 5">
            <a:extLst>
              <a:ext uri="{FF2B5EF4-FFF2-40B4-BE49-F238E27FC236}">
                <a16:creationId xmlns:a16="http://schemas.microsoft.com/office/drawing/2014/main" id="{26D4DF26-C5C7-4AA0-B75B-DF48329B4B13}"/>
              </a:ext>
            </a:extLst>
          </p:cNvPr>
          <p:cNvSpPr txBox="1"/>
          <p:nvPr/>
        </p:nvSpPr>
        <p:spPr>
          <a:xfrm>
            <a:off x="6770255" y="1459345"/>
            <a:ext cx="5098472" cy="369332"/>
          </a:xfrm>
          <a:prstGeom prst="rect">
            <a:avLst/>
          </a:prstGeom>
          <a:solidFill>
            <a:srgbClr val="FF0000"/>
          </a:solidFill>
        </p:spPr>
        <p:txBody>
          <a:bodyPr wrap="square" rtlCol="0">
            <a:spAutoFit/>
          </a:bodyPr>
          <a:lstStyle/>
          <a:p>
            <a:r>
              <a:rPr lang="en-US">
                <a:solidFill>
                  <a:schemeClr val="bg1"/>
                </a:solidFill>
              </a:rPr>
              <a:t>Avoid walking behind mobile equipment or vehicles </a:t>
            </a:r>
            <a:endParaRPr lang="en-CA">
              <a:solidFill>
                <a:schemeClr val="bg1"/>
              </a:solidFill>
            </a:endParaRPr>
          </a:p>
        </p:txBody>
      </p:sp>
      <p:sp>
        <p:nvSpPr>
          <p:cNvPr id="7" name="TextBox 6">
            <a:extLst>
              <a:ext uri="{FF2B5EF4-FFF2-40B4-BE49-F238E27FC236}">
                <a16:creationId xmlns:a16="http://schemas.microsoft.com/office/drawing/2014/main" id="{94D1EEF9-A107-4A7D-B04F-E574BE59A667}"/>
              </a:ext>
            </a:extLst>
          </p:cNvPr>
          <p:cNvSpPr txBox="1"/>
          <p:nvPr/>
        </p:nvSpPr>
        <p:spPr>
          <a:xfrm>
            <a:off x="6765037" y="2121763"/>
            <a:ext cx="5098472" cy="369332"/>
          </a:xfrm>
          <a:prstGeom prst="rect">
            <a:avLst/>
          </a:prstGeom>
          <a:solidFill>
            <a:srgbClr val="FF0000"/>
          </a:solidFill>
        </p:spPr>
        <p:txBody>
          <a:bodyPr wrap="square" rtlCol="0">
            <a:spAutoFit/>
          </a:bodyPr>
          <a:lstStyle/>
          <a:p>
            <a:pPr algn="ctr"/>
            <a:r>
              <a:rPr lang="en-US">
                <a:solidFill>
                  <a:schemeClr val="bg1"/>
                </a:solidFill>
              </a:rPr>
              <a:t>NEVER ASSUME YOU ARE SEEN</a:t>
            </a:r>
            <a:endParaRPr lang="en-CA">
              <a:solidFill>
                <a:schemeClr val="bg1"/>
              </a:solidFill>
            </a:endParaRPr>
          </a:p>
        </p:txBody>
      </p:sp>
      <p:sp>
        <p:nvSpPr>
          <p:cNvPr id="8" name="TextBox 7">
            <a:extLst>
              <a:ext uri="{FF2B5EF4-FFF2-40B4-BE49-F238E27FC236}">
                <a16:creationId xmlns:a16="http://schemas.microsoft.com/office/drawing/2014/main" id="{E2E4B6F5-83F9-4227-9CE2-8C580F5F2D9C}"/>
              </a:ext>
            </a:extLst>
          </p:cNvPr>
          <p:cNvSpPr txBox="1"/>
          <p:nvPr/>
        </p:nvSpPr>
        <p:spPr>
          <a:xfrm>
            <a:off x="6765037" y="2835564"/>
            <a:ext cx="5098472" cy="646331"/>
          </a:xfrm>
          <a:prstGeom prst="rect">
            <a:avLst/>
          </a:prstGeom>
          <a:solidFill>
            <a:srgbClr val="FF0000"/>
          </a:solidFill>
        </p:spPr>
        <p:txBody>
          <a:bodyPr wrap="square" rtlCol="0">
            <a:spAutoFit/>
          </a:bodyPr>
          <a:lstStyle/>
          <a:p>
            <a:r>
              <a:rPr lang="en-US">
                <a:solidFill>
                  <a:schemeClr val="bg1"/>
                </a:solidFill>
              </a:rPr>
              <a:t>If you see a situation where an operator is working without a spotter, STOP the work </a:t>
            </a:r>
            <a:endParaRPr lang="en-CA">
              <a:solidFill>
                <a:schemeClr val="bg1"/>
              </a:solidFill>
            </a:endParaRPr>
          </a:p>
        </p:txBody>
      </p:sp>
      <p:pic>
        <p:nvPicPr>
          <p:cNvPr id="10" name="Picture 9">
            <a:extLst>
              <a:ext uri="{FF2B5EF4-FFF2-40B4-BE49-F238E27FC236}">
                <a16:creationId xmlns:a16="http://schemas.microsoft.com/office/drawing/2014/main" id="{0D6ADFD0-5E3F-403A-8C54-52595861F8C1}"/>
              </a:ext>
            </a:extLst>
          </p:cNvPr>
          <p:cNvPicPr>
            <a:picLocks noChangeAspect="1"/>
          </p:cNvPicPr>
          <p:nvPr/>
        </p:nvPicPr>
        <p:blipFill>
          <a:blip r:embed="rId2"/>
          <a:stretch>
            <a:fillRect/>
          </a:stretch>
        </p:blipFill>
        <p:spPr>
          <a:xfrm>
            <a:off x="8338919" y="4084547"/>
            <a:ext cx="1977232" cy="2034544"/>
          </a:xfrm>
          <a:prstGeom prst="rect">
            <a:avLst/>
          </a:prstGeom>
        </p:spPr>
      </p:pic>
      <p:pic>
        <p:nvPicPr>
          <p:cNvPr id="5" name="Picture 4">
            <a:extLst>
              <a:ext uri="{FF2B5EF4-FFF2-40B4-BE49-F238E27FC236}">
                <a16:creationId xmlns:a16="http://schemas.microsoft.com/office/drawing/2014/main" id="{CF99E81A-2899-5D38-F197-5F06AEA0EA16}"/>
              </a:ext>
            </a:extLst>
          </p:cNvPr>
          <p:cNvPicPr>
            <a:picLocks noChangeAspect="1" noChangeArrowheads="1"/>
          </p:cNvPicPr>
          <p:nvPr/>
        </p:nvPicPr>
        <p:blipFill>
          <a:blip r:embed="rId3"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383418"/>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900EE-3CE0-440F-B9F2-2D14C7FE2119}"/>
              </a:ext>
            </a:extLst>
          </p:cNvPr>
          <p:cNvSpPr>
            <a:spLocks noGrp="1"/>
          </p:cNvSpPr>
          <p:nvPr>
            <p:ph type="title"/>
          </p:nvPr>
        </p:nvSpPr>
        <p:spPr>
          <a:xfrm>
            <a:off x="705336" y="3043418"/>
            <a:ext cx="3554226" cy="2663688"/>
          </a:xfrm>
        </p:spPr>
        <p:txBody>
          <a:bodyPr vert="horz" lIns="91440" tIns="45720" rIns="91440" bIns="45720" rtlCol="0" anchor="b">
            <a:normAutofit/>
          </a:bodyPr>
          <a:lstStyle/>
          <a:p>
            <a:pPr algn="ctr"/>
            <a:r>
              <a:rPr lang="en-US" kern="1200">
                <a:latin typeface="+mj-lt"/>
                <a:ea typeface="+mj-ea"/>
                <a:cs typeface="+mj-cs"/>
              </a:rPr>
              <a:t>20FT/6M </a:t>
            </a:r>
            <a:br>
              <a:rPr lang="en-US" kern="1200">
                <a:latin typeface="+mj-lt"/>
                <a:ea typeface="+mj-ea"/>
                <a:cs typeface="+mj-cs"/>
              </a:rPr>
            </a:br>
            <a:r>
              <a:rPr lang="en-US" kern="1200">
                <a:latin typeface="+mj-lt"/>
                <a:ea typeface="+mj-ea"/>
                <a:cs typeface="+mj-cs"/>
              </a:rPr>
              <a:t>Plus Full Extension </a:t>
            </a:r>
          </a:p>
        </p:txBody>
      </p:sp>
      <p:pic>
        <p:nvPicPr>
          <p:cNvPr id="8" name="Picture 7">
            <a:extLst>
              <a:ext uri="{FF2B5EF4-FFF2-40B4-BE49-F238E27FC236}">
                <a16:creationId xmlns:a16="http://schemas.microsoft.com/office/drawing/2014/main" id="{B4FE7B35-2297-42D8-B141-80492551C2F5}"/>
              </a:ext>
            </a:extLst>
          </p:cNvPr>
          <p:cNvPicPr>
            <a:picLocks noChangeAspect="1"/>
          </p:cNvPicPr>
          <p:nvPr/>
        </p:nvPicPr>
        <p:blipFill>
          <a:blip r:embed="rId2"/>
          <a:stretch>
            <a:fillRect/>
          </a:stretch>
        </p:blipFill>
        <p:spPr>
          <a:xfrm>
            <a:off x="5656747" y="896111"/>
            <a:ext cx="5575075" cy="4479925"/>
          </a:xfrm>
          <a:prstGeom prst="rect">
            <a:avLst/>
          </a:prstGeom>
        </p:spPr>
      </p:pic>
      <p:sp>
        <p:nvSpPr>
          <p:cNvPr id="4" name="TextBox 3">
            <a:extLst>
              <a:ext uri="{FF2B5EF4-FFF2-40B4-BE49-F238E27FC236}">
                <a16:creationId xmlns:a16="http://schemas.microsoft.com/office/drawing/2014/main" id="{139B1698-F249-454A-806F-18A94D8A218F}"/>
              </a:ext>
            </a:extLst>
          </p:cNvPr>
          <p:cNvSpPr txBox="1"/>
          <p:nvPr/>
        </p:nvSpPr>
        <p:spPr>
          <a:xfrm>
            <a:off x="648931" y="2438401"/>
            <a:ext cx="3667036" cy="3779520"/>
          </a:xfrm>
          <a:prstGeom prst="rect">
            <a:avLst/>
          </a:prstGeom>
        </p:spPr>
        <p:txBody>
          <a:bodyPr vert="horz" lIns="91440" tIns="45720" rIns="91440" bIns="45720" rtlCol="0">
            <a:normAutofit/>
          </a:bodyPr>
          <a:lstStyle/>
          <a:p>
            <a:pPr>
              <a:lnSpc>
                <a:spcPct val="90000"/>
              </a:lnSpc>
              <a:spcAft>
                <a:spcPts val="600"/>
              </a:spcAft>
              <a:defRPr/>
            </a:pPr>
            <a:endParaRPr kumimoji="0" lang="en-US" b="1" i="0" u="none" strike="noStrike" cap="none" spc="0" normalizeH="0" baseline="0" noProof="0">
              <a:ln>
                <a:noFill/>
              </a:ln>
              <a:effectLst/>
              <a:uLnTx/>
              <a:uFillTx/>
            </a:endParaRPr>
          </a:p>
          <a:p>
            <a:pPr indent="-228600">
              <a:lnSpc>
                <a:spcPct val="90000"/>
              </a:lnSpc>
              <a:spcAft>
                <a:spcPts val="600"/>
              </a:spcAft>
              <a:buFont typeface="Arial" panose="020B0604020202020204" pitchFamily="34" charset="0"/>
              <a:buChar char="•"/>
              <a:defRPr/>
            </a:pPr>
            <a:endParaRPr lang="en-US" b="1"/>
          </a:p>
          <a:p>
            <a:pPr marR="0" lvl="0" indent="-228600" fontAlgn="auto">
              <a:lnSpc>
                <a:spcPct val="90000"/>
              </a:lnSpc>
              <a:spcBef>
                <a:spcPts val="0"/>
              </a:spcBef>
              <a:spcAft>
                <a:spcPts val="600"/>
              </a:spcAft>
              <a:buClrTx/>
              <a:buSzTx/>
              <a:buFont typeface="Arial" panose="020B0604020202020204" pitchFamily="34" charset="0"/>
              <a:buChar char="•"/>
              <a:tabLst/>
              <a:defRPr/>
            </a:pPr>
            <a:endParaRPr lang="en-US"/>
          </a:p>
          <a:p>
            <a:pPr marR="0" lvl="0" fontAlgn="auto">
              <a:lnSpc>
                <a:spcPct val="90000"/>
              </a:lnSpc>
              <a:spcBef>
                <a:spcPts val="0"/>
              </a:spcBef>
              <a:spcAft>
                <a:spcPts val="600"/>
              </a:spcAft>
              <a:buClrTx/>
              <a:buSzTx/>
              <a:tabLst/>
              <a:defRPr/>
            </a:pPr>
            <a:endParaRPr kumimoji="0" lang="en-US" b="0" i="0" u="none" strike="noStrike" cap="none" spc="0" normalizeH="0" baseline="0" noProof="0">
              <a:ln>
                <a:noFill/>
              </a:ln>
              <a:effectLst/>
              <a:uLnTx/>
              <a:uFillTx/>
            </a:endParaRPr>
          </a:p>
        </p:txBody>
      </p:sp>
      <p:sp>
        <p:nvSpPr>
          <p:cNvPr id="9" name="TextBox 8">
            <a:extLst>
              <a:ext uri="{FF2B5EF4-FFF2-40B4-BE49-F238E27FC236}">
                <a16:creationId xmlns:a16="http://schemas.microsoft.com/office/drawing/2014/main" id="{6072C2B4-D212-4A87-859F-DEB25F55DF3B}"/>
              </a:ext>
            </a:extLst>
          </p:cNvPr>
          <p:cNvSpPr txBox="1"/>
          <p:nvPr/>
        </p:nvSpPr>
        <p:spPr>
          <a:xfrm>
            <a:off x="648931" y="2133600"/>
            <a:ext cx="3554226" cy="1446550"/>
          </a:xfrm>
          <a:prstGeom prst="rect">
            <a:avLst/>
          </a:prstGeom>
          <a:solidFill>
            <a:srgbClr val="FF0000"/>
          </a:solidFill>
        </p:spPr>
        <p:txBody>
          <a:bodyPr wrap="square" rtlCol="0">
            <a:spAutoFit/>
          </a:bodyPr>
          <a:lstStyle/>
          <a:p>
            <a:r>
              <a:rPr lang="en-US" sz="4400">
                <a:solidFill>
                  <a:schemeClr val="bg1"/>
                </a:solidFill>
              </a:rPr>
              <a:t>DANGER </a:t>
            </a:r>
            <a:r>
              <a:rPr lang="en-US" sz="4400"/>
              <a:t>ZONE</a:t>
            </a:r>
            <a:endParaRPr lang="en-CA" sz="4400"/>
          </a:p>
        </p:txBody>
      </p:sp>
      <p:pic>
        <p:nvPicPr>
          <p:cNvPr id="3" name="Picture 2">
            <a:extLst>
              <a:ext uri="{FF2B5EF4-FFF2-40B4-BE49-F238E27FC236}">
                <a16:creationId xmlns:a16="http://schemas.microsoft.com/office/drawing/2014/main" id="{4594E725-046B-D80A-8945-D4BFB7F3CD43}"/>
              </a:ext>
            </a:extLst>
          </p:cNvPr>
          <p:cNvPicPr>
            <a:picLocks noChangeAspect="1" noChangeArrowheads="1"/>
          </p:cNvPicPr>
          <p:nvPr/>
        </p:nvPicPr>
        <p:blipFill>
          <a:blip r:embed="rId3"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3617529"/>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4EBE9B6-ED4F-4EBE-BDD6-3059D2AAB8A2}"/>
              </a:ext>
            </a:extLst>
          </p:cNvPr>
          <p:cNvGraphicFramePr>
            <a:graphicFrameLocks noGrp="1"/>
          </p:cNvGraphicFramePr>
          <p:nvPr>
            <p:extLst>
              <p:ext uri="{D42A27DB-BD31-4B8C-83A1-F6EECF244321}">
                <p14:modId xmlns:p14="http://schemas.microsoft.com/office/powerpoint/2010/main" val="835376398"/>
              </p:ext>
            </p:extLst>
          </p:nvPr>
        </p:nvGraphicFramePr>
        <p:xfrm>
          <a:off x="3064764" y="359656"/>
          <a:ext cx="7731992" cy="6138687"/>
        </p:xfrm>
        <a:graphic>
          <a:graphicData uri="http://schemas.openxmlformats.org/drawingml/2006/table">
            <a:tbl>
              <a:tblPr firstRow="1" firstCol="1" bandRow="1"/>
              <a:tblGrid>
                <a:gridCol w="3865996">
                  <a:extLst>
                    <a:ext uri="{9D8B030D-6E8A-4147-A177-3AD203B41FA5}">
                      <a16:colId xmlns:a16="http://schemas.microsoft.com/office/drawing/2014/main" val="3585283381"/>
                    </a:ext>
                  </a:extLst>
                </a:gridCol>
                <a:gridCol w="3865996">
                  <a:extLst>
                    <a:ext uri="{9D8B030D-6E8A-4147-A177-3AD203B41FA5}">
                      <a16:colId xmlns:a16="http://schemas.microsoft.com/office/drawing/2014/main" val="1863574064"/>
                    </a:ext>
                  </a:extLst>
                </a:gridCol>
              </a:tblGrid>
              <a:tr h="480487">
                <a:tc>
                  <a:txBody>
                    <a:bodyPr/>
                    <a:lstStyle/>
                    <a:p>
                      <a:pPr algn="ctr">
                        <a:lnSpc>
                          <a:spcPct val="125000"/>
                        </a:lnSpc>
                        <a:spcAft>
                          <a:spcPts val="1000"/>
                        </a:spcAft>
                      </a:pPr>
                      <a:r>
                        <a:rPr lang="en-US" sz="2800" b="1" kern="100">
                          <a:solidFill>
                            <a:srgbClr val="404040"/>
                          </a:solidFill>
                          <a:effectLst/>
                          <a:latin typeface="Calibri" panose="020F0502020204030204" pitchFamily="34" charset="0"/>
                          <a:ea typeface="Georgia" panose="02040502050405020303" pitchFamily="18" charset="0"/>
                          <a:cs typeface="Times New Roman" panose="02020603050405020304" pitchFamily="18" charset="0"/>
                        </a:rPr>
                        <a:t>Operator</a:t>
                      </a:r>
                      <a:endParaRPr lang="en-CA" sz="2400" kern="100">
                        <a:solidFill>
                          <a:srgbClr val="404040"/>
                        </a:solidFill>
                        <a:effectLst/>
                        <a:latin typeface="Georgia" panose="02040502050405020303" pitchFamily="18" charset="0"/>
                        <a:ea typeface="Georgia" panose="02040502050405020303" pitchFamily="18" charset="0"/>
                        <a:cs typeface="Times New Roman" panose="02020603050405020304" pitchFamily="18" charset="0"/>
                      </a:endParaRPr>
                    </a:p>
                  </a:txBody>
                  <a:tcPr marL="43478" marR="434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25000"/>
                        </a:lnSpc>
                        <a:spcAft>
                          <a:spcPts val="1000"/>
                        </a:spcAft>
                      </a:pPr>
                      <a:r>
                        <a:rPr lang="en-US" sz="2800" b="1" kern="100">
                          <a:solidFill>
                            <a:srgbClr val="404040"/>
                          </a:solidFill>
                          <a:effectLst/>
                          <a:latin typeface="Calibri" panose="020F0502020204030204" pitchFamily="34" charset="0"/>
                          <a:ea typeface="Georgia" panose="02040502050405020303" pitchFamily="18" charset="0"/>
                          <a:cs typeface="Times New Roman" panose="02020603050405020304" pitchFamily="18" charset="0"/>
                        </a:rPr>
                        <a:t>Spotter</a:t>
                      </a:r>
                      <a:endParaRPr lang="en-CA" sz="2400" kern="100">
                        <a:solidFill>
                          <a:srgbClr val="404040"/>
                        </a:solidFill>
                        <a:effectLst/>
                        <a:latin typeface="Georgia" panose="02040502050405020303" pitchFamily="18" charset="0"/>
                        <a:ea typeface="Georgia" panose="02040502050405020303" pitchFamily="18" charset="0"/>
                        <a:cs typeface="Times New Roman" panose="02020603050405020304" pitchFamily="18" charset="0"/>
                      </a:endParaRPr>
                    </a:p>
                  </a:txBody>
                  <a:tcPr marL="43478" marR="434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312460378"/>
                  </a:ext>
                </a:extLst>
              </a:tr>
              <a:tr h="844797">
                <a:tc>
                  <a:txBody>
                    <a:bodyPr/>
                    <a:lstStyle/>
                    <a:p>
                      <a:pPr>
                        <a:lnSpc>
                          <a:spcPct val="125000"/>
                        </a:lnSpc>
                        <a:spcAft>
                          <a:spcPts val="1000"/>
                        </a:spcAft>
                      </a:pPr>
                      <a:r>
                        <a:rPr lang="en-US" sz="1100" b="1" kern="100">
                          <a:solidFill>
                            <a:srgbClr val="404040"/>
                          </a:solidFill>
                          <a:effectLst/>
                          <a:latin typeface="Calibri" panose="020F0502020204030204" pitchFamily="34" charset="0"/>
                          <a:ea typeface="Georgia" panose="02040502050405020303" pitchFamily="18" charset="0"/>
                          <a:cs typeface="Times New Roman" panose="02020603050405020304" pitchFamily="18" charset="0"/>
                        </a:rPr>
                        <a:t>Position equipment to minimize movement in reverse</a:t>
                      </a:r>
                      <a:endParaRPr lang="en-CA" sz="800" kern="100">
                        <a:solidFill>
                          <a:srgbClr val="404040"/>
                        </a:solidFill>
                        <a:effectLst/>
                        <a:latin typeface="Georgia" panose="02040502050405020303" pitchFamily="18" charset="0"/>
                        <a:ea typeface="Georgia" panose="02040502050405020303" pitchFamily="18" charset="0"/>
                        <a:cs typeface="Times New Roman" panose="02020603050405020304" pitchFamily="18" charset="0"/>
                      </a:endParaRPr>
                    </a:p>
                  </a:txBody>
                  <a:tcPr marL="43478" marR="434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spcAft>
                          <a:spcPts val="1000"/>
                        </a:spcAft>
                      </a:pPr>
                      <a:r>
                        <a:rPr lang="en-US" sz="1100" b="1" kern="100">
                          <a:solidFill>
                            <a:srgbClr val="404040"/>
                          </a:solidFill>
                          <a:effectLst/>
                          <a:latin typeface="Calibri" panose="020F0502020204030204" pitchFamily="34" charset="0"/>
                          <a:ea typeface="Georgia" panose="02040502050405020303" pitchFamily="18" charset="0"/>
                          <a:cs typeface="Times New Roman" panose="02020603050405020304" pitchFamily="18" charset="0"/>
                        </a:rPr>
                        <a:t>Maintain contact with the operator and be fully visible to the operator (if you can’t see the operator- he cannot see you)</a:t>
                      </a:r>
                      <a:endParaRPr lang="en-CA" sz="800" kern="100">
                        <a:solidFill>
                          <a:srgbClr val="404040"/>
                        </a:solidFill>
                        <a:effectLst/>
                        <a:latin typeface="Georgia" panose="02040502050405020303" pitchFamily="18" charset="0"/>
                        <a:ea typeface="Georgia" panose="02040502050405020303" pitchFamily="18" charset="0"/>
                        <a:cs typeface="Times New Roman" panose="02020603050405020304" pitchFamily="18" charset="0"/>
                      </a:endParaRPr>
                    </a:p>
                  </a:txBody>
                  <a:tcPr marL="43478" marR="434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8911774"/>
                  </a:ext>
                </a:extLst>
              </a:tr>
              <a:tr h="844797">
                <a:tc>
                  <a:txBody>
                    <a:bodyPr/>
                    <a:lstStyle/>
                    <a:p>
                      <a:pPr>
                        <a:lnSpc>
                          <a:spcPct val="125000"/>
                        </a:lnSpc>
                        <a:spcAft>
                          <a:spcPts val="1000"/>
                        </a:spcAft>
                      </a:pPr>
                      <a:r>
                        <a:rPr lang="en-US" sz="1100" b="1" kern="100">
                          <a:solidFill>
                            <a:srgbClr val="404040"/>
                          </a:solidFill>
                          <a:effectLst/>
                          <a:latin typeface="Calibri" panose="020F0502020204030204" pitchFamily="34" charset="0"/>
                          <a:ea typeface="Georgia" panose="02040502050405020303" pitchFamily="18" charset="0"/>
                          <a:cs typeface="Times New Roman" panose="02020603050405020304" pitchFamily="18" charset="0"/>
                        </a:rPr>
                        <a:t>Operate slowly and cautiously to ensure you have complete control of the equipment (use the lowest possible gear or idle speed – do not accelerate)</a:t>
                      </a:r>
                      <a:endParaRPr lang="en-CA" sz="800" kern="100">
                        <a:solidFill>
                          <a:srgbClr val="404040"/>
                        </a:solidFill>
                        <a:effectLst/>
                        <a:latin typeface="Georgia" panose="02040502050405020303" pitchFamily="18" charset="0"/>
                        <a:ea typeface="Georgia" panose="02040502050405020303" pitchFamily="18" charset="0"/>
                        <a:cs typeface="Times New Roman" panose="02020603050405020304" pitchFamily="18" charset="0"/>
                      </a:endParaRPr>
                    </a:p>
                  </a:txBody>
                  <a:tcPr marL="43478" marR="434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5000"/>
                        </a:lnSpc>
                        <a:spcAft>
                          <a:spcPts val="1000"/>
                        </a:spcAft>
                      </a:pPr>
                      <a:r>
                        <a:rPr lang="en-US" sz="1100" b="1" kern="100">
                          <a:solidFill>
                            <a:srgbClr val="404040"/>
                          </a:solidFill>
                          <a:effectLst/>
                          <a:latin typeface="Calibri" panose="020F0502020204030204" pitchFamily="34" charset="0"/>
                          <a:ea typeface="Georgia" panose="02040502050405020303" pitchFamily="18" charset="0"/>
                          <a:cs typeface="Times New Roman" panose="02020603050405020304" pitchFamily="18" charset="0"/>
                        </a:rPr>
                        <a:t>Be clearly identified, distinguishable from other workers, by wearing, at a minimum, Class 2 high visibility safety apparel </a:t>
                      </a:r>
                      <a:endParaRPr lang="en-CA" sz="800" kern="100">
                        <a:solidFill>
                          <a:srgbClr val="404040"/>
                        </a:solidFill>
                        <a:effectLst/>
                        <a:latin typeface="Georgia" panose="02040502050405020303" pitchFamily="18" charset="0"/>
                        <a:ea typeface="Georgia" panose="02040502050405020303" pitchFamily="18" charset="0"/>
                        <a:cs typeface="Times New Roman" panose="02020603050405020304" pitchFamily="18" charset="0"/>
                      </a:endParaRPr>
                    </a:p>
                  </a:txBody>
                  <a:tcPr marL="43478" marR="434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6482459"/>
                  </a:ext>
                </a:extLst>
              </a:tr>
              <a:tr h="844797">
                <a:tc>
                  <a:txBody>
                    <a:bodyPr/>
                    <a:lstStyle/>
                    <a:p>
                      <a:pPr>
                        <a:lnSpc>
                          <a:spcPct val="125000"/>
                        </a:lnSpc>
                        <a:spcAft>
                          <a:spcPts val="1000"/>
                        </a:spcAft>
                      </a:pPr>
                      <a:r>
                        <a:rPr lang="en-US" sz="1100" b="1" kern="100">
                          <a:solidFill>
                            <a:srgbClr val="404040"/>
                          </a:solidFill>
                          <a:effectLst/>
                          <a:latin typeface="Calibri" panose="020F0502020204030204" pitchFamily="34" charset="0"/>
                          <a:ea typeface="Georgia" panose="02040502050405020303" pitchFamily="18" charset="0"/>
                          <a:cs typeface="Times New Roman" panose="02020603050405020304" pitchFamily="18" charset="0"/>
                        </a:rPr>
                        <a:t>Only take direction and guidance from the spotter unless the emergency stop signal is given (Anyone can give the emergency stop signal)</a:t>
                      </a:r>
                      <a:endParaRPr lang="en-CA" sz="800" kern="100">
                        <a:solidFill>
                          <a:srgbClr val="404040"/>
                        </a:solidFill>
                        <a:effectLst/>
                        <a:latin typeface="Georgia" panose="02040502050405020303" pitchFamily="18" charset="0"/>
                        <a:ea typeface="Georgia" panose="02040502050405020303" pitchFamily="18" charset="0"/>
                        <a:cs typeface="Times New Roman" panose="02020603050405020304" pitchFamily="18" charset="0"/>
                      </a:endParaRPr>
                    </a:p>
                  </a:txBody>
                  <a:tcPr marL="43478" marR="434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5000"/>
                        </a:lnSpc>
                        <a:spcAft>
                          <a:spcPts val="1000"/>
                        </a:spcAft>
                      </a:pPr>
                      <a:r>
                        <a:rPr lang="en-US" sz="1100" b="1" kern="100">
                          <a:solidFill>
                            <a:srgbClr val="404040"/>
                          </a:solidFill>
                          <a:effectLst/>
                          <a:latin typeface="Calibri" panose="020F0502020204030204" pitchFamily="34" charset="0"/>
                          <a:ea typeface="Georgia" panose="02040502050405020303" pitchFamily="18" charset="0"/>
                          <a:cs typeface="Times New Roman" panose="02020603050405020304" pitchFamily="18" charset="0"/>
                        </a:rPr>
                        <a:t>Use agreed upon signals from the operator’s side of the equipment</a:t>
                      </a:r>
                      <a:endParaRPr lang="en-CA" sz="800" kern="100">
                        <a:solidFill>
                          <a:srgbClr val="404040"/>
                        </a:solidFill>
                        <a:effectLst/>
                        <a:latin typeface="Georgia" panose="02040502050405020303" pitchFamily="18" charset="0"/>
                        <a:ea typeface="Georgia" panose="02040502050405020303" pitchFamily="18" charset="0"/>
                        <a:cs typeface="Times New Roman" panose="02020603050405020304" pitchFamily="18" charset="0"/>
                      </a:endParaRPr>
                    </a:p>
                  </a:txBody>
                  <a:tcPr marL="43478" marR="434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7935170"/>
                  </a:ext>
                </a:extLst>
              </a:tr>
              <a:tr h="844797">
                <a:tc>
                  <a:txBody>
                    <a:bodyPr/>
                    <a:lstStyle/>
                    <a:p>
                      <a:pPr>
                        <a:lnSpc>
                          <a:spcPct val="125000"/>
                        </a:lnSpc>
                        <a:spcAft>
                          <a:spcPts val="1000"/>
                        </a:spcAft>
                      </a:pPr>
                      <a:r>
                        <a:rPr lang="en-US" sz="1100" b="1" kern="100">
                          <a:solidFill>
                            <a:srgbClr val="404040"/>
                          </a:solidFill>
                          <a:effectLst/>
                          <a:latin typeface="Calibri" panose="020F0502020204030204" pitchFamily="34" charset="0"/>
                          <a:ea typeface="Georgia" panose="02040502050405020303" pitchFamily="18" charset="0"/>
                          <a:cs typeface="Times New Roman" panose="02020603050405020304" pitchFamily="18" charset="0"/>
                        </a:rPr>
                        <a:t>Stop the equipment immediately if contact or visibility is lost from the spotter</a:t>
                      </a:r>
                      <a:endParaRPr lang="en-CA" sz="800" kern="100">
                        <a:solidFill>
                          <a:srgbClr val="404040"/>
                        </a:solidFill>
                        <a:effectLst/>
                        <a:latin typeface="Georgia" panose="02040502050405020303" pitchFamily="18" charset="0"/>
                        <a:ea typeface="Georgia" panose="02040502050405020303" pitchFamily="18" charset="0"/>
                        <a:cs typeface="Times New Roman" panose="02020603050405020304" pitchFamily="18" charset="0"/>
                      </a:endParaRPr>
                    </a:p>
                  </a:txBody>
                  <a:tcPr marL="43478" marR="434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5000"/>
                        </a:lnSpc>
                        <a:spcAft>
                          <a:spcPts val="1000"/>
                        </a:spcAft>
                      </a:pPr>
                      <a:r>
                        <a:rPr lang="en-US" sz="1100" b="1" kern="100">
                          <a:solidFill>
                            <a:srgbClr val="404040"/>
                          </a:solidFill>
                          <a:effectLst/>
                          <a:latin typeface="Calibri" panose="020F0502020204030204" pitchFamily="34" charset="0"/>
                          <a:ea typeface="Georgia" panose="02040502050405020303" pitchFamily="18" charset="0"/>
                          <a:cs typeface="Times New Roman" panose="02020603050405020304" pitchFamily="18" charset="0"/>
                        </a:rPr>
                        <a:t>To change position or to approach equipment, signal to the operator to stop (the equipment and spotter should NOT move at the same time)</a:t>
                      </a:r>
                      <a:endParaRPr lang="en-CA" sz="800" kern="100">
                        <a:solidFill>
                          <a:srgbClr val="404040"/>
                        </a:solidFill>
                        <a:effectLst/>
                        <a:latin typeface="Georgia" panose="02040502050405020303" pitchFamily="18" charset="0"/>
                        <a:ea typeface="Georgia" panose="02040502050405020303" pitchFamily="18" charset="0"/>
                        <a:cs typeface="Times New Roman" panose="02020603050405020304" pitchFamily="18" charset="0"/>
                      </a:endParaRPr>
                    </a:p>
                  </a:txBody>
                  <a:tcPr marL="43478" marR="434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63088347"/>
                  </a:ext>
                </a:extLst>
              </a:tr>
              <a:tr h="844797">
                <a:tc>
                  <a:txBody>
                    <a:bodyPr/>
                    <a:lstStyle/>
                    <a:p>
                      <a:pPr>
                        <a:lnSpc>
                          <a:spcPct val="125000"/>
                        </a:lnSpc>
                        <a:spcAft>
                          <a:spcPts val="1000"/>
                        </a:spcAft>
                      </a:pPr>
                      <a:r>
                        <a:rPr lang="en-US" sz="1100" b="1" kern="100">
                          <a:solidFill>
                            <a:srgbClr val="404040"/>
                          </a:solidFill>
                          <a:effectLst/>
                          <a:latin typeface="Calibri" panose="020F0502020204030204" pitchFamily="34" charset="0"/>
                          <a:ea typeface="Georgia" panose="02040502050405020303" pitchFamily="18" charset="0"/>
                          <a:cs typeface="Times New Roman" panose="02020603050405020304" pitchFamily="18" charset="0"/>
                        </a:rPr>
                        <a:t>Stop the equipment and make it safe for anyone who enters the danger zone, swing zone, or a blind spot of your equipment</a:t>
                      </a:r>
                      <a:endParaRPr lang="en-CA" sz="800" kern="100">
                        <a:solidFill>
                          <a:srgbClr val="404040"/>
                        </a:solidFill>
                        <a:effectLst/>
                        <a:latin typeface="Georgia" panose="02040502050405020303" pitchFamily="18" charset="0"/>
                        <a:ea typeface="Georgia" panose="02040502050405020303" pitchFamily="18" charset="0"/>
                        <a:cs typeface="Times New Roman" panose="02020603050405020304" pitchFamily="18" charset="0"/>
                      </a:endParaRPr>
                    </a:p>
                  </a:txBody>
                  <a:tcPr marL="43478" marR="434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5000"/>
                        </a:lnSpc>
                        <a:spcAft>
                          <a:spcPts val="1000"/>
                        </a:spcAft>
                      </a:pPr>
                      <a:r>
                        <a:rPr lang="en-US" sz="1100" b="1" kern="100">
                          <a:solidFill>
                            <a:srgbClr val="404040"/>
                          </a:solidFill>
                          <a:effectLst/>
                          <a:latin typeface="Calibri" panose="020F0502020204030204" pitchFamily="34" charset="0"/>
                          <a:ea typeface="Georgia" panose="02040502050405020303" pitchFamily="18" charset="0"/>
                          <a:cs typeface="Times New Roman" panose="02020603050405020304" pitchFamily="18" charset="0"/>
                        </a:rPr>
                        <a:t>NEVER put yourself in the operator’s blind spot </a:t>
                      </a:r>
                      <a:endParaRPr lang="en-CA" sz="800" kern="100">
                        <a:solidFill>
                          <a:srgbClr val="404040"/>
                        </a:solidFill>
                        <a:effectLst/>
                        <a:latin typeface="Georgia" panose="02040502050405020303" pitchFamily="18" charset="0"/>
                        <a:ea typeface="Georgia" panose="02040502050405020303" pitchFamily="18" charset="0"/>
                        <a:cs typeface="Times New Roman" panose="02020603050405020304" pitchFamily="18" charset="0"/>
                      </a:endParaRPr>
                    </a:p>
                  </a:txBody>
                  <a:tcPr marL="43478" marR="434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5849366"/>
                  </a:ext>
                </a:extLst>
              </a:tr>
              <a:tr h="567018">
                <a:tc>
                  <a:txBody>
                    <a:bodyPr/>
                    <a:lstStyle/>
                    <a:p>
                      <a:pPr>
                        <a:lnSpc>
                          <a:spcPct val="125000"/>
                        </a:lnSpc>
                        <a:spcAft>
                          <a:spcPts val="1000"/>
                        </a:spcAft>
                      </a:pPr>
                      <a:r>
                        <a:rPr lang="en-US" sz="1100" b="1" kern="100">
                          <a:solidFill>
                            <a:srgbClr val="404040"/>
                          </a:solidFill>
                          <a:effectLst/>
                          <a:latin typeface="Calibri" panose="020F0502020204030204" pitchFamily="34" charset="0"/>
                          <a:ea typeface="Georgia" panose="02040502050405020303" pitchFamily="18" charset="0"/>
                          <a:cs typeface="Times New Roman" panose="02020603050405020304" pitchFamily="18" charset="0"/>
                        </a:rPr>
                        <a:t>Keep windows and mirrors clean and adjusted</a:t>
                      </a:r>
                      <a:endParaRPr lang="en-CA" sz="800" kern="100">
                        <a:solidFill>
                          <a:srgbClr val="404040"/>
                        </a:solidFill>
                        <a:effectLst/>
                        <a:latin typeface="Georgia" panose="02040502050405020303" pitchFamily="18" charset="0"/>
                        <a:ea typeface="Georgia" panose="02040502050405020303" pitchFamily="18" charset="0"/>
                        <a:cs typeface="Times New Roman" panose="02020603050405020304" pitchFamily="18" charset="0"/>
                      </a:endParaRPr>
                    </a:p>
                  </a:txBody>
                  <a:tcPr marL="43478" marR="434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5000"/>
                        </a:lnSpc>
                        <a:spcAft>
                          <a:spcPts val="1000"/>
                        </a:spcAft>
                      </a:pPr>
                      <a:r>
                        <a:rPr lang="en-US" sz="1100" b="1" kern="100">
                          <a:solidFill>
                            <a:srgbClr val="404040"/>
                          </a:solidFill>
                          <a:effectLst/>
                          <a:latin typeface="Calibri" panose="020F0502020204030204" pitchFamily="34" charset="0"/>
                          <a:ea typeface="Georgia" panose="02040502050405020303" pitchFamily="18" charset="0"/>
                          <a:cs typeface="Times New Roman" panose="02020603050405020304" pitchFamily="18" charset="0"/>
                        </a:rPr>
                        <a:t>Never leave the view of the operator without first stopping the equipment</a:t>
                      </a:r>
                      <a:endParaRPr lang="en-CA" sz="800" kern="100">
                        <a:solidFill>
                          <a:srgbClr val="404040"/>
                        </a:solidFill>
                        <a:effectLst/>
                        <a:latin typeface="Georgia" panose="02040502050405020303" pitchFamily="18" charset="0"/>
                        <a:ea typeface="Georgia" panose="02040502050405020303" pitchFamily="18" charset="0"/>
                        <a:cs typeface="Times New Roman" panose="02020603050405020304" pitchFamily="18" charset="0"/>
                      </a:endParaRPr>
                    </a:p>
                  </a:txBody>
                  <a:tcPr marL="43478" marR="434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9122492"/>
                  </a:ext>
                </a:extLst>
              </a:tr>
              <a:tr h="289239">
                <a:tc>
                  <a:txBody>
                    <a:bodyPr/>
                    <a:lstStyle/>
                    <a:p>
                      <a:pPr>
                        <a:lnSpc>
                          <a:spcPct val="125000"/>
                        </a:lnSpc>
                        <a:spcAft>
                          <a:spcPts val="1000"/>
                        </a:spcAft>
                      </a:pPr>
                      <a:r>
                        <a:rPr lang="en-US" sz="1100" b="1" kern="100">
                          <a:solidFill>
                            <a:srgbClr val="404040"/>
                          </a:solidFill>
                          <a:effectLst/>
                          <a:latin typeface="Calibri" panose="020F0502020204030204" pitchFamily="34" charset="0"/>
                          <a:ea typeface="Georgia" panose="02040502050405020303" pitchFamily="18" charset="0"/>
                          <a:cs typeface="Times New Roman" panose="02020603050405020304" pitchFamily="18" charset="0"/>
                        </a:rPr>
                        <a:t>Test safety features – horn, backup alarm </a:t>
                      </a:r>
                      <a:endParaRPr lang="en-CA" sz="800" kern="100">
                        <a:solidFill>
                          <a:srgbClr val="404040"/>
                        </a:solidFill>
                        <a:effectLst/>
                        <a:latin typeface="Georgia" panose="02040502050405020303" pitchFamily="18" charset="0"/>
                        <a:ea typeface="Georgia" panose="02040502050405020303" pitchFamily="18" charset="0"/>
                        <a:cs typeface="Times New Roman" panose="02020603050405020304" pitchFamily="18" charset="0"/>
                      </a:endParaRPr>
                    </a:p>
                  </a:txBody>
                  <a:tcPr marL="43478" marR="434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5000"/>
                        </a:lnSpc>
                        <a:spcAft>
                          <a:spcPts val="1000"/>
                        </a:spcAft>
                      </a:pPr>
                      <a:r>
                        <a:rPr lang="en-US" sz="1100" b="1" kern="100">
                          <a:solidFill>
                            <a:srgbClr val="404040"/>
                          </a:solidFill>
                          <a:effectLst/>
                          <a:latin typeface="Calibri" panose="020F0502020204030204" pitchFamily="34" charset="0"/>
                          <a:ea typeface="Georgia" panose="02040502050405020303" pitchFamily="18" charset="0"/>
                          <a:cs typeface="Times New Roman" panose="02020603050405020304" pitchFamily="18" charset="0"/>
                        </a:rPr>
                        <a:t>Maintain safe distance out of reach of the equipment</a:t>
                      </a:r>
                      <a:endParaRPr lang="en-CA" sz="800" kern="100">
                        <a:solidFill>
                          <a:srgbClr val="404040"/>
                        </a:solidFill>
                        <a:effectLst/>
                        <a:latin typeface="Georgia" panose="02040502050405020303" pitchFamily="18" charset="0"/>
                        <a:ea typeface="Georgia" panose="02040502050405020303" pitchFamily="18" charset="0"/>
                        <a:cs typeface="Times New Roman" panose="02020603050405020304" pitchFamily="18" charset="0"/>
                      </a:endParaRPr>
                    </a:p>
                  </a:txBody>
                  <a:tcPr marL="43478" marR="434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8122595"/>
                  </a:ext>
                </a:extLst>
              </a:tr>
              <a:tr h="567018">
                <a:tc>
                  <a:txBody>
                    <a:bodyPr/>
                    <a:lstStyle/>
                    <a:p>
                      <a:pPr>
                        <a:lnSpc>
                          <a:spcPct val="125000"/>
                        </a:lnSpc>
                        <a:spcAft>
                          <a:spcPts val="1000"/>
                        </a:spcAft>
                      </a:pPr>
                      <a:r>
                        <a:rPr lang="en-US" sz="1100" b="1" kern="100">
                          <a:solidFill>
                            <a:srgbClr val="404040"/>
                          </a:solidFill>
                          <a:effectLst/>
                          <a:latin typeface="Calibri" panose="020F0502020204030204" pitchFamily="34" charset="0"/>
                          <a:ea typeface="Georgia" panose="02040502050405020303" pitchFamily="18" charset="0"/>
                          <a:cs typeface="Times New Roman" panose="02020603050405020304" pitchFamily="18" charset="0"/>
                        </a:rPr>
                        <a:t>Consider alternative routes to reasonably avoid overhead powerlines</a:t>
                      </a:r>
                      <a:endParaRPr lang="en-CA" sz="800" kern="100">
                        <a:solidFill>
                          <a:srgbClr val="404040"/>
                        </a:solidFill>
                        <a:effectLst/>
                        <a:latin typeface="Georgia" panose="02040502050405020303" pitchFamily="18" charset="0"/>
                        <a:ea typeface="Georgia" panose="02040502050405020303" pitchFamily="18" charset="0"/>
                        <a:cs typeface="Times New Roman" panose="02020603050405020304" pitchFamily="18" charset="0"/>
                      </a:endParaRPr>
                    </a:p>
                  </a:txBody>
                  <a:tcPr marL="43478" marR="434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5000"/>
                        </a:lnSpc>
                        <a:spcAft>
                          <a:spcPts val="1000"/>
                        </a:spcAft>
                      </a:pPr>
                      <a:r>
                        <a:rPr lang="en-US" sz="1100" b="1" kern="100">
                          <a:solidFill>
                            <a:srgbClr val="404040"/>
                          </a:solidFill>
                          <a:effectLst/>
                          <a:latin typeface="Calibri" panose="020F0502020204030204" pitchFamily="34" charset="0"/>
                          <a:ea typeface="Georgia" panose="02040502050405020303" pitchFamily="18" charset="0"/>
                          <a:cs typeface="Times New Roman" panose="02020603050405020304" pitchFamily="18" charset="0"/>
                        </a:rPr>
                        <a:t>Review path of travel with operator during FLHA </a:t>
                      </a:r>
                      <a:endParaRPr lang="en-CA" sz="800" kern="100">
                        <a:solidFill>
                          <a:srgbClr val="404040"/>
                        </a:solidFill>
                        <a:effectLst/>
                        <a:latin typeface="Georgia" panose="02040502050405020303" pitchFamily="18" charset="0"/>
                        <a:ea typeface="Georgia" panose="02040502050405020303" pitchFamily="18" charset="0"/>
                        <a:cs typeface="Times New Roman" panose="02020603050405020304" pitchFamily="18" charset="0"/>
                      </a:endParaRPr>
                    </a:p>
                  </a:txBody>
                  <a:tcPr marL="43478" marR="434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2179544"/>
                  </a:ext>
                </a:extLst>
              </a:tr>
            </a:tbl>
          </a:graphicData>
        </a:graphic>
      </p:graphicFrame>
      <p:pic>
        <p:nvPicPr>
          <p:cNvPr id="4" name="Picture 3">
            <a:extLst>
              <a:ext uri="{FF2B5EF4-FFF2-40B4-BE49-F238E27FC236}">
                <a16:creationId xmlns:a16="http://schemas.microsoft.com/office/drawing/2014/main" id="{266E4EDF-D7FC-55E1-8251-810E4F3D1BE1}"/>
              </a:ext>
            </a:extLst>
          </p:cNvPr>
          <p:cNvPicPr>
            <a:picLocks noChangeAspect="1" noChangeArrowheads="1"/>
          </p:cNvPicPr>
          <p:nvPr/>
        </p:nvPicPr>
        <p:blipFill>
          <a:blip r:embed="rId2"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7712849"/>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900EE-3CE0-440F-B9F2-2D14C7FE2119}"/>
              </a:ext>
            </a:extLst>
          </p:cNvPr>
          <p:cNvSpPr>
            <a:spLocks noGrp="1"/>
          </p:cNvSpPr>
          <p:nvPr>
            <p:ph type="title"/>
          </p:nvPr>
        </p:nvSpPr>
        <p:spPr>
          <a:xfrm>
            <a:off x="2111969" y="310060"/>
            <a:ext cx="3667039" cy="660038"/>
          </a:xfrm>
        </p:spPr>
        <p:txBody>
          <a:bodyPr vert="horz" lIns="91440" tIns="45720" rIns="91440" bIns="45720" rtlCol="0" anchor="ctr">
            <a:normAutofit/>
          </a:bodyPr>
          <a:lstStyle/>
          <a:p>
            <a:pPr algn="ctr"/>
            <a:r>
              <a:rPr lang="en-US" sz="3600"/>
              <a:t>Checkpoint </a:t>
            </a:r>
          </a:p>
        </p:txBody>
      </p:sp>
      <p:sp>
        <p:nvSpPr>
          <p:cNvPr id="4" name="TextBox 3">
            <a:extLst>
              <a:ext uri="{FF2B5EF4-FFF2-40B4-BE49-F238E27FC236}">
                <a16:creationId xmlns:a16="http://schemas.microsoft.com/office/drawing/2014/main" id="{139B1698-F249-454A-806F-18A94D8A218F}"/>
              </a:ext>
            </a:extLst>
          </p:cNvPr>
          <p:cNvSpPr txBox="1"/>
          <p:nvPr/>
        </p:nvSpPr>
        <p:spPr>
          <a:xfrm>
            <a:off x="648931" y="2438401"/>
            <a:ext cx="3667036" cy="3779520"/>
          </a:xfrm>
          <a:prstGeom prst="rect">
            <a:avLst/>
          </a:prstGeom>
        </p:spPr>
        <p:txBody>
          <a:bodyPr vert="horz" lIns="91440" tIns="45720" rIns="91440" bIns="45720" rtlCol="0">
            <a:normAutofit/>
          </a:bodyPr>
          <a:lstStyle/>
          <a:p>
            <a:pPr>
              <a:lnSpc>
                <a:spcPct val="90000"/>
              </a:lnSpc>
              <a:spcAft>
                <a:spcPts val="600"/>
              </a:spcAft>
              <a:defRPr/>
            </a:pPr>
            <a:endParaRPr kumimoji="0" lang="en-US" b="1" i="0" u="none" strike="noStrike" cap="none" spc="0" normalizeH="0" baseline="0" noProof="0">
              <a:ln>
                <a:noFill/>
              </a:ln>
              <a:effectLst/>
              <a:uLnTx/>
              <a:uFillTx/>
            </a:endParaRPr>
          </a:p>
          <a:p>
            <a:pPr indent="-228600">
              <a:lnSpc>
                <a:spcPct val="90000"/>
              </a:lnSpc>
              <a:spcAft>
                <a:spcPts val="600"/>
              </a:spcAft>
              <a:buFont typeface="Arial" panose="020B0604020202020204" pitchFamily="34" charset="0"/>
              <a:buChar char="•"/>
              <a:defRPr/>
            </a:pPr>
            <a:endParaRPr lang="en-US" b="1"/>
          </a:p>
          <a:p>
            <a:pPr marR="0" lvl="0" indent="-228600" fontAlgn="auto">
              <a:lnSpc>
                <a:spcPct val="90000"/>
              </a:lnSpc>
              <a:spcBef>
                <a:spcPts val="0"/>
              </a:spcBef>
              <a:spcAft>
                <a:spcPts val="600"/>
              </a:spcAft>
              <a:buClrTx/>
              <a:buSzTx/>
              <a:buFont typeface="Arial" panose="020B0604020202020204" pitchFamily="34" charset="0"/>
              <a:buChar char="•"/>
              <a:tabLst/>
              <a:defRPr/>
            </a:pPr>
            <a:endParaRPr lang="en-US"/>
          </a:p>
          <a:p>
            <a:pPr marR="0" lvl="0" fontAlgn="auto">
              <a:lnSpc>
                <a:spcPct val="90000"/>
              </a:lnSpc>
              <a:spcBef>
                <a:spcPts val="0"/>
              </a:spcBef>
              <a:spcAft>
                <a:spcPts val="600"/>
              </a:spcAft>
              <a:buClrTx/>
              <a:buSzTx/>
              <a:tabLst/>
              <a:defRPr/>
            </a:pPr>
            <a:endParaRPr kumimoji="0" lang="en-US" b="0" i="0" u="none" strike="noStrike" cap="none" spc="0" normalizeH="0" baseline="0" noProof="0">
              <a:ln>
                <a:noFill/>
              </a:ln>
              <a:effectLst/>
              <a:uLnTx/>
              <a:uFillTx/>
            </a:endParaRPr>
          </a:p>
        </p:txBody>
      </p:sp>
      <p:graphicFrame>
        <p:nvGraphicFramePr>
          <p:cNvPr id="5" name="Table 5">
            <a:extLst>
              <a:ext uri="{FF2B5EF4-FFF2-40B4-BE49-F238E27FC236}">
                <a16:creationId xmlns:a16="http://schemas.microsoft.com/office/drawing/2014/main" id="{BEDD78C8-0E3F-4E99-A559-1D994204B98B}"/>
              </a:ext>
            </a:extLst>
          </p:cNvPr>
          <p:cNvGraphicFramePr>
            <a:graphicFrameLocks noGrp="1"/>
          </p:cNvGraphicFramePr>
          <p:nvPr>
            <p:extLst>
              <p:ext uri="{D42A27DB-BD31-4B8C-83A1-F6EECF244321}">
                <p14:modId xmlns:p14="http://schemas.microsoft.com/office/powerpoint/2010/main" val="2693009674"/>
              </p:ext>
            </p:extLst>
          </p:nvPr>
        </p:nvGraphicFramePr>
        <p:xfrm>
          <a:off x="872977" y="1950008"/>
          <a:ext cx="3907627" cy="4319404"/>
        </p:xfrm>
        <a:graphic>
          <a:graphicData uri="http://schemas.openxmlformats.org/drawingml/2006/table">
            <a:tbl>
              <a:tblPr firstRow="1" bandRow="1">
                <a:tableStyleId>{5C22544A-7EE6-4342-B048-85BDC9FD1C3A}</a:tableStyleId>
              </a:tblPr>
              <a:tblGrid>
                <a:gridCol w="3907627">
                  <a:extLst>
                    <a:ext uri="{9D8B030D-6E8A-4147-A177-3AD203B41FA5}">
                      <a16:colId xmlns:a16="http://schemas.microsoft.com/office/drawing/2014/main" val="1919994591"/>
                    </a:ext>
                  </a:extLst>
                </a:gridCol>
              </a:tblGrid>
              <a:tr h="12207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chemeClr val="tx1"/>
                          </a:solidFill>
                        </a:rPr>
                        <a:t>True or False.  It is the operator’s responsibility to identify if/when a spotter is required.</a:t>
                      </a:r>
                      <a:endParaRPr lang="en-CA" b="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chemeClr val="bg1"/>
                        </a:solidFill>
                      </a:endParaRPr>
                    </a:p>
                  </a:txBody>
                  <a:tcPr>
                    <a:solidFill>
                      <a:srgbClr val="FFFF00"/>
                    </a:solidFill>
                  </a:tcPr>
                </a:tc>
                <a:extLst>
                  <a:ext uri="{0D108BD9-81ED-4DB2-BD59-A6C34878D82A}">
                    <a16:rowId xmlns:a16="http://schemas.microsoft.com/office/drawing/2014/main" val="2082980457"/>
                  </a:ext>
                </a:extLst>
              </a:tr>
              <a:tr h="9390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What should you do if you lose sight of the spotter?</a:t>
                      </a:r>
                    </a:p>
                    <a:p>
                      <a:endParaRPr lang="en-CA"/>
                    </a:p>
                  </a:txBody>
                  <a:tcPr>
                    <a:solidFill>
                      <a:srgbClr val="FFFF00"/>
                    </a:solidFill>
                  </a:tcPr>
                </a:tc>
                <a:extLst>
                  <a:ext uri="{0D108BD9-81ED-4DB2-BD59-A6C34878D82A}">
                    <a16:rowId xmlns:a16="http://schemas.microsoft.com/office/drawing/2014/main" val="3287469301"/>
                  </a:ext>
                </a:extLst>
              </a:tr>
              <a:tr h="12207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True or False.  It is acceptable for the spotter to walk and spot while the equipment is moving.</a:t>
                      </a:r>
                    </a:p>
                    <a:p>
                      <a:endParaRPr lang="en-CA"/>
                    </a:p>
                  </a:txBody>
                  <a:tcPr>
                    <a:solidFill>
                      <a:srgbClr val="FFFF00"/>
                    </a:solidFill>
                  </a:tcPr>
                </a:tc>
                <a:extLst>
                  <a:ext uri="{0D108BD9-81ED-4DB2-BD59-A6C34878D82A}">
                    <a16:rowId xmlns:a16="http://schemas.microsoft.com/office/drawing/2014/main" val="1131247480"/>
                  </a:ext>
                </a:extLst>
              </a:tr>
              <a:tr h="9390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True or False.  High visibility apparel must be worn by the spotter.</a:t>
                      </a:r>
                    </a:p>
                    <a:p>
                      <a:endParaRPr lang="en-CA"/>
                    </a:p>
                  </a:txBody>
                  <a:tcPr>
                    <a:solidFill>
                      <a:srgbClr val="FFFF00"/>
                    </a:solidFill>
                  </a:tcPr>
                </a:tc>
                <a:extLst>
                  <a:ext uri="{0D108BD9-81ED-4DB2-BD59-A6C34878D82A}">
                    <a16:rowId xmlns:a16="http://schemas.microsoft.com/office/drawing/2014/main" val="4200786448"/>
                  </a:ext>
                </a:extLst>
              </a:tr>
            </a:tbl>
          </a:graphicData>
        </a:graphic>
      </p:graphicFrame>
      <p:sp>
        <p:nvSpPr>
          <p:cNvPr id="6" name="TextBox 5">
            <a:extLst>
              <a:ext uri="{FF2B5EF4-FFF2-40B4-BE49-F238E27FC236}">
                <a16:creationId xmlns:a16="http://schemas.microsoft.com/office/drawing/2014/main" id="{6FADCC55-46C0-463E-99B9-739BC1FFAFE0}"/>
              </a:ext>
            </a:extLst>
          </p:cNvPr>
          <p:cNvSpPr txBox="1"/>
          <p:nvPr/>
        </p:nvSpPr>
        <p:spPr>
          <a:xfrm>
            <a:off x="4976483" y="1950008"/>
            <a:ext cx="3371273" cy="1200329"/>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True.  The operator must identify when a  spotter is required for their equipment operation.</a:t>
            </a:r>
            <a:endParaRPr lang="en-US"/>
          </a:p>
        </p:txBody>
      </p:sp>
      <p:sp>
        <p:nvSpPr>
          <p:cNvPr id="7" name="TextBox 6">
            <a:extLst>
              <a:ext uri="{FF2B5EF4-FFF2-40B4-BE49-F238E27FC236}">
                <a16:creationId xmlns:a16="http://schemas.microsoft.com/office/drawing/2014/main" id="{0C574F1B-D2F9-4E34-AD4D-B29DF6016E9E}"/>
              </a:ext>
            </a:extLst>
          </p:cNvPr>
          <p:cNvSpPr txBox="1"/>
          <p:nvPr/>
        </p:nvSpPr>
        <p:spPr>
          <a:xfrm>
            <a:off x="4976483" y="3206917"/>
            <a:ext cx="3371273" cy="92333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Stop your equipment until visibility with the spotter is resumed.</a:t>
            </a:r>
          </a:p>
        </p:txBody>
      </p:sp>
      <p:sp>
        <p:nvSpPr>
          <p:cNvPr id="8" name="TextBox 7">
            <a:extLst>
              <a:ext uri="{FF2B5EF4-FFF2-40B4-BE49-F238E27FC236}">
                <a16:creationId xmlns:a16="http://schemas.microsoft.com/office/drawing/2014/main" id="{93B2A477-1435-480B-A866-6F7997B36A3D}"/>
              </a:ext>
            </a:extLst>
          </p:cNvPr>
          <p:cNvSpPr txBox="1"/>
          <p:nvPr/>
        </p:nvSpPr>
        <p:spPr>
          <a:xfrm>
            <a:off x="4976482" y="4276499"/>
            <a:ext cx="3371273" cy="92333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False.  Anyone can give the emergency stop signal to the operator.</a:t>
            </a:r>
          </a:p>
        </p:txBody>
      </p:sp>
      <p:sp>
        <p:nvSpPr>
          <p:cNvPr id="9" name="TextBox 8">
            <a:extLst>
              <a:ext uri="{FF2B5EF4-FFF2-40B4-BE49-F238E27FC236}">
                <a16:creationId xmlns:a16="http://schemas.microsoft.com/office/drawing/2014/main" id="{67E00E96-5D1D-41FD-8426-B3458D5A1FF5}"/>
              </a:ext>
            </a:extLst>
          </p:cNvPr>
          <p:cNvSpPr txBox="1"/>
          <p:nvPr/>
        </p:nvSpPr>
        <p:spPr>
          <a:xfrm>
            <a:off x="4877825" y="5346082"/>
            <a:ext cx="3808975" cy="92333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False.  The equipment and spotter should not move at the same time.  Stop equipment and reposition.</a:t>
            </a:r>
          </a:p>
        </p:txBody>
      </p:sp>
      <p:pic>
        <p:nvPicPr>
          <p:cNvPr id="3" name="Picture 2">
            <a:extLst>
              <a:ext uri="{FF2B5EF4-FFF2-40B4-BE49-F238E27FC236}">
                <a16:creationId xmlns:a16="http://schemas.microsoft.com/office/drawing/2014/main" id="{875BC0EF-43D7-7D61-4B1D-08587D20202D}"/>
              </a:ext>
            </a:extLst>
          </p:cNvPr>
          <p:cNvPicPr>
            <a:picLocks noChangeAspect="1" noChangeArrowheads="1"/>
          </p:cNvPicPr>
          <p:nvPr/>
        </p:nvPicPr>
        <p:blipFill>
          <a:blip r:embed="rId2"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38216"/>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900EE-3CE0-440F-B9F2-2D14C7FE2119}"/>
              </a:ext>
            </a:extLst>
          </p:cNvPr>
          <p:cNvSpPr>
            <a:spLocks noGrp="1"/>
          </p:cNvSpPr>
          <p:nvPr>
            <p:ph type="title"/>
          </p:nvPr>
        </p:nvSpPr>
        <p:spPr>
          <a:xfrm>
            <a:off x="804672" y="640263"/>
            <a:ext cx="5157216" cy="1344975"/>
          </a:xfrm>
        </p:spPr>
        <p:txBody>
          <a:bodyPr vert="horz" lIns="91440" tIns="45720" rIns="91440" bIns="45720" rtlCol="0" anchor="ctr">
            <a:normAutofit/>
          </a:bodyPr>
          <a:lstStyle/>
          <a:p>
            <a:pPr algn="ctr"/>
            <a:r>
              <a:rPr lang="en-US" sz="4000" kern="1200">
                <a:solidFill>
                  <a:schemeClr val="tx1"/>
                </a:solidFill>
                <a:latin typeface="+mj-lt"/>
                <a:ea typeface="+mj-ea"/>
                <a:cs typeface="+mj-cs"/>
              </a:rPr>
              <a:t>Hazard Assessment </a:t>
            </a:r>
          </a:p>
        </p:txBody>
      </p:sp>
      <p:sp>
        <p:nvSpPr>
          <p:cNvPr id="4" name="TextBox 3">
            <a:extLst>
              <a:ext uri="{FF2B5EF4-FFF2-40B4-BE49-F238E27FC236}">
                <a16:creationId xmlns:a16="http://schemas.microsoft.com/office/drawing/2014/main" id="{139B1698-F249-454A-806F-18A94D8A218F}"/>
              </a:ext>
            </a:extLst>
          </p:cNvPr>
          <p:cNvSpPr txBox="1"/>
          <p:nvPr/>
        </p:nvSpPr>
        <p:spPr>
          <a:xfrm>
            <a:off x="804672" y="2121763"/>
            <a:ext cx="5157216" cy="3773010"/>
          </a:xfrm>
          <a:prstGeom prst="rect">
            <a:avLst/>
          </a:prstGeom>
        </p:spPr>
        <p:txBody>
          <a:bodyPr vert="horz" lIns="91440" tIns="45720" rIns="91440" bIns="45720" rtlCol="0">
            <a:normAutofit/>
          </a:bodyPr>
          <a:lstStyle/>
          <a:p>
            <a:pPr algn="ctr">
              <a:lnSpc>
                <a:spcPct val="90000"/>
              </a:lnSpc>
              <a:spcAft>
                <a:spcPts val="600"/>
              </a:spcAft>
              <a:defRPr/>
            </a:pPr>
            <a:endParaRPr kumimoji="0" lang="en-US" sz="2400" b="1" i="0" u="none" strike="noStrike" cap="none" spc="0" normalizeH="0" baseline="0" noProof="0">
              <a:ln>
                <a:noFill/>
              </a:ln>
              <a:effectLst/>
              <a:uLnTx/>
              <a:uFillTx/>
            </a:endParaRPr>
          </a:p>
        </p:txBody>
      </p:sp>
      <p:pic>
        <p:nvPicPr>
          <p:cNvPr id="8" name="Picture 1">
            <a:extLst>
              <a:ext uri="{FF2B5EF4-FFF2-40B4-BE49-F238E27FC236}">
                <a16:creationId xmlns:a16="http://schemas.microsoft.com/office/drawing/2014/main" id="{6BF770FB-DA70-43EF-9E0E-90283D004FC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464594" y="640263"/>
            <a:ext cx="5523865" cy="544819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TextBox 9">
            <a:extLst>
              <a:ext uri="{FF2B5EF4-FFF2-40B4-BE49-F238E27FC236}">
                <a16:creationId xmlns:a16="http://schemas.microsoft.com/office/drawing/2014/main" id="{8FBD477A-065F-4456-8F78-3D710ADFFA70}"/>
              </a:ext>
            </a:extLst>
          </p:cNvPr>
          <p:cNvSpPr txBox="1"/>
          <p:nvPr/>
        </p:nvSpPr>
        <p:spPr>
          <a:xfrm>
            <a:off x="203541" y="1985238"/>
            <a:ext cx="6096000" cy="4524315"/>
          </a:xfrm>
          <a:prstGeom prst="rect">
            <a:avLst/>
          </a:prstGeom>
          <a:noFill/>
        </p:spPr>
        <p:txBody>
          <a:bodyPr wrap="square">
            <a:spAutoFit/>
          </a:bodyPr>
          <a:lstStyle/>
          <a:p>
            <a:r>
              <a:rPr lang="en-US" sz="1800"/>
              <a:t>In order to sign-off the spotter as able to perform the assigned spotting duties, the following must be completed:</a:t>
            </a:r>
          </a:p>
          <a:p>
            <a:endParaRPr lang="en-US" sz="1800"/>
          </a:p>
          <a:p>
            <a:pPr marL="342900" indent="-342900">
              <a:buFont typeface="+mj-lt"/>
              <a:buAutoNum type="arabicPeriod"/>
            </a:pPr>
            <a:r>
              <a:rPr lang="en-US" sz="1800"/>
              <a:t>Review the Spotter Training Presentation</a:t>
            </a:r>
          </a:p>
          <a:p>
            <a:pPr marL="342900" indent="-342900">
              <a:buFont typeface="+mj-lt"/>
              <a:buAutoNum type="arabicPeriod"/>
            </a:pPr>
            <a:r>
              <a:rPr lang="en-US" sz="1800"/>
              <a:t>Complete all practical exercises with training supervisor</a:t>
            </a:r>
          </a:p>
          <a:p>
            <a:endParaRPr lang="en-US" sz="1800"/>
          </a:p>
          <a:p>
            <a:r>
              <a:rPr lang="en-US" sz="1800"/>
              <a:t>Ensure all final checks are completed including:</a:t>
            </a:r>
          </a:p>
          <a:p>
            <a:endParaRPr lang="en-US"/>
          </a:p>
          <a:p>
            <a:r>
              <a:rPr lang="en-US"/>
              <a:t>Assessing all hazards, identifying travel paths, establishing methods of immediate communication, documenting field level hazard assessment and identifying requirements and all necessary controls. </a:t>
            </a:r>
            <a:endParaRPr lang="en-US" sz="1800"/>
          </a:p>
          <a:p>
            <a:endParaRPr lang="en-US"/>
          </a:p>
          <a:p>
            <a:endParaRPr lang="en-US" sz="1800"/>
          </a:p>
          <a:p>
            <a:pPr algn="ctr"/>
            <a:r>
              <a:rPr lang="en-US" sz="1800"/>
              <a:t>The operator must be satisfied with the competency demonstrated by the spotter prior to having them sign</a:t>
            </a:r>
          </a:p>
        </p:txBody>
      </p:sp>
      <p:pic>
        <p:nvPicPr>
          <p:cNvPr id="3" name="Picture 2">
            <a:extLst>
              <a:ext uri="{FF2B5EF4-FFF2-40B4-BE49-F238E27FC236}">
                <a16:creationId xmlns:a16="http://schemas.microsoft.com/office/drawing/2014/main" id="{06B2EE5E-C339-E3FE-19CB-7D1B62BA8353}"/>
              </a:ext>
            </a:extLst>
          </p:cNvPr>
          <p:cNvPicPr>
            <a:picLocks noChangeAspect="1" noChangeArrowheads="1"/>
          </p:cNvPicPr>
          <p:nvPr/>
        </p:nvPicPr>
        <p:blipFill>
          <a:blip r:embed="rId3"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3671722"/>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6E204-BF36-C091-14CF-BB9F3759B1D2}"/>
              </a:ext>
            </a:extLst>
          </p:cNvPr>
          <p:cNvSpPr>
            <a:spLocks noGrp="1"/>
          </p:cNvSpPr>
          <p:nvPr>
            <p:ph idx="1"/>
          </p:nvPr>
        </p:nvSpPr>
        <p:spPr>
          <a:xfrm>
            <a:off x="838200" y="1695382"/>
            <a:ext cx="10515600" cy="3469386"/>
          </a:xfrm>
        </p:spPr>
        <p:txBody>
          <a:bodyPr/>
          <a:lstStyle/>
          <a:p>
            <a:pPr marL="257175" indent="-257175">
              <a:spcBef>
                <a:spcPct val="20000"/>
              </a:spcBef>
            </a:pPr>
            <a:r>
              <a:rPr lang="en-CA" sz="1800">
                <a:latin typeface="Aptos" panose="020B0004020202020204" pitchFamily="34" charset="0"/>
              </a:rPr>
              <a:t>All incidents must be reported to OMH Supervision or Site Safety Representative immediately or when safe to do so. Incidents to be reported are as follows:</a:t>
            </a:r>
          </a:p>
          <a:p>
            <a:pPr marL="600075" lvl="1" indent="-257175">
              <a:spcBef>
                <a:spcPct val="20000"/>
              </a:spcBef>
            </a:pPr>
            <a:r>
              <a:rPr lang="en-CA" sz="1800">
                <a:latin typeface="Aptos" panose="020B0004020202020204" pitchFamily="34" charset="0"/>
              </a:rPr>
              <a:t>PROPERTY DAMAGE</a:t>
            </a:r>
          </a:p>
          <a:p>
            <a:pPr marL="600075" lvl="1" indent="-257175">
              <a:spcBef>
                <a:spcPct val="20000"/>
              </a:spcBef>
            </a:pPr>
            <a:r>
              <a:rPr lang="en-CA" sz="1800">
                <a:latin typeface="Aptos" panose="020B0004020202020204" pitchFamily="34" charset="0"/>
              </a:rPr>
              <a:t>INCIDENT/NEAR MISS</a:t>
            </a:r>
          </a:p>
          <a:p>
            <a:pPr marL="600075" lvl="1" indent="-257175">
              <a:spcBef>
                <a:spcPct val="20000"/>
              </a:spcBef>
            </a:pPr>
            <a:r>
              <a:rPr lang="en-CA" sz="1800">
                <a:latin typeface="Aptos" panose="020B0004020202020204" pitchFamily="34" charset="0"/>
              </a:rPr>
              <a:t>VEHICLE COLLISION/DAMAGE</a:t>
            </a:r>
          </a:p>
          <a:p>
            <a:pPr marL="600075" lvl="1" indent="-257175">
              <a:spcBef>
                <a:spcPct val="20000"/>
              </a:spcBef>
            </a:pPr>
            <a:r>
              <a:rPr lang="en-CA" sz="1800">
                <a:latin typeface="Aptos" panose="020B0004020202020204" pitchFamily="34" charset="0"/>
              </a:rPr>
              <a:t>INJURIES</a:t>
            </a:r>
          </a:p>
          <a:p>
            <a:pPr marL="600075" lvl="1" indent="-257175">
              <a:spcBef>
                <a:spcPct val="20000"/>
              </a:spcBef>
            </a:pPr>
            <a:r>
              <a:rPr lang="en-CA" sz="1800">
                <a:latin typeface="Aptos" panose="020B0004020202020204" pitchFamily="34" charset="0"/>
              </a:rPr>
              <a:t>POTENTIAL HAZARDS</a:t>
            </a:r>
          </a:p>
          <a:p>
            <a:pPr marL="600075" lvl="1" indent="-257175">
              <a:spcBef>
                <a:spcPct val="20000"/>
              </a:spcBef>
            </a:pPr>
            <a:r>
              <a:rPr lang="en-CA" sz="1800">
                <a:latin typeface="Aptos" panose="020B0004020202020204" pitchFamily="34" charset="0"/>
              </a:rPr>
              <a:t>ENVIROMENTAL INCIDENTS</a:t>
            </a:r>
          </a:p>
          <a:p>
            <a:pPr marL="257175" indent="-257175">
              <a:spcBef>
                <a:spcPct val="20000"/>
              </a:spcBef>
            </a:pPr>
            <a:r>
              <a:rPr lang="en-CA" sz="1800">
                <a:latin typeface="Aptos" panose="020B0004020202020204" pitchFamily="34" charset="0"/>
              </a:rPr>
              <a:t>All personnel are responsible, including contractors and subcontractors to follow the above set reporting standards.</a:t>
            </a:r>
          </a:p>
          <a:p>
            <a:pPr marL="257175" indent="-257175">
              <a:spcBef>
                <a:spcPct val="20000"/>
              </a:spcBef>
            </a:pPr>
            <a:r>
              <a:rPr lang="en-CA" sz="1800">
                <a:latin typeface="Aptos" panose="020B0004020202020204" pitchFamily="34" charset="0"/>
              </a:rPr>
              <a:t>No matter how small or insignificant an incident may seem, you must report it to your Supervisor.</a:t>
            </a:r>
            <a:endParaRPr lang="en-US"/>
          </a:p>
        </p:txBody>
      </p:sp>
      <p:sp>
        <p:nvSpPr>
          <p:cNvPr id="4" name="Slide Number Placeholder 3">
            <a:extLst>
              <a:ext uri="{FF2B5EF4-FFF2-40B4-BE49-F238E27FC236}">
                <a16:creationId xmlns:a16="http://schemas.microsoft.com/office/drawing/2014/main" id="{B0C0B8E1-EACF-4163-3EC4-54986C7CA9D3}"/>
              </a:ext>
            </a:extLst>
          </p:cNvPr>
          <p:cNvSpPr>
            <a:spLocks noGrp="1"/>
          </p:cNvSpPr>
          <p:nvPr>
            <p:ph type="sldNum" sz="quarter" idx="12"/>
          </p:nvPr>
        </p:nvSpPr>
        <p:spPr/>
        <p:txBody>
          <a:bodyPr/>
          <a:lstStyle/>
          <a:p>
            <a:fld id="{EC3C0FE8-D495-4404-8085-BF75A3627A81}" type="slidenum">
              <a:rPr lang="en-CA" smtClean="0"/>
              <a:t>24</a:t>
            </a:fld>
            <a:endParaRPr lang="en-CA"/>
          </a:p>
        </p:txBody>
      </p:sp>
      <p:pic>
        <p:nvPicPr>
          <p:cNvPr id="5" name="Picture 4">
            <a:extLst>
              <a:ext uri="{FF2B5EF4-FFF2-40B4-BE49-F238E27FC236}">
                <a16:creationId xmlns:a16="http://schemas.microsoft.com/office/drawing/2014/main" id="{27B733E2-28BC-4739-973B-5A06E8756E43}"/>
              </a:ext>
            </a:extLst>
          </p:cNvPr>
          <p:cNvPicPr>
            <a:picLocks noChangeAspect="1" noChangeArrowheads="1"/>
          </p:cNvPicPr>
          <p:nvPr/>
        </p:nvPicPr>
        <p:blipFill>
          <a:blip r:embed="rId2"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2242103"/>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900EE-3CE0-440F-B9F2-2D14C7FE2119}"/>
              </a:ext>
            </a:extLst>
          </p:cNvPr>
          <p:cNvSpPr>
            <a:spLocks noGrp="1"/>
          </p:cNvSpPr>
          <p:nvPr>
            <p:ph type="title"/>
          </p:nvPr>
        </p:nvSpPr>
        <p:spPr>
          <a:xfrm>
            <a:off x="484336" y="629266"/>
            <a:ext cx="3667039" cy="1676603"/>
          </a:xfrm>
        </p:spPr>
        <p:txBody>
          <a:bodyPr vert="horz" lIns="91440" tIns="45720" rIns="91440" bIns="45720" rtlCol="0" anchor="ctr">
            <a:normAutofit/>
          </a:bodyPr>
          <a:lstStyle/>
          <a:p>
            <a:pPr algn="ctr"/>
            <a:r>
              <a:rPr lang="en-US" sz="3600"/>
              <a:t>Hazards </a:t>
            </a:r>
          </a:p>
        </p:txBody>
      </p:sp>
      <p:sp>
        <p:nvSpPr>
          <p:cNvPr id="4" name="TextBox 3">
            <a:extLst>
              <a:ext uri="{FF2B5EF4-FFF2-40B4-BE49-F238E27FC236}">
                <a16:creationId xmlns:a16="http://schemas.microsoft.com/office/drawing/2014/main" id="{139B1698-F249-454A-806F-18A94D8A218F}"/>
              </a:ext>
            </a:extLst>
          </p:cNvPr>
          <p:cNvSpPr txBox="1"/>
          <p:nvPr/>
        </p:nvSpPr>
        <p:spPr>
          <a:xfrm>
            <a:off x="648931" y="2438401"/>
            <a:ext cx="3667036" cy="3779520"/>
          </a:xfrm>
          <a:prstGeom prst="rect">
            <a:avLst/>
          </a:prstGeom>
        </p:spPr>
        <p:txBody>
          <a:bodyPr vert="horz" lIns="91440" tIns="45720" rIns="91440" bIns="45720" rtlCol="0">
            <a:normAutofit/>
          </a:bodyPr>
          <a:lstStyle/>
          <a:p>
            <a:pPr>
              <a:lnSpc>
                <a:spcPct val="90000"/>
              </a:lnSpc>
              <a:spcAft>
                <a:spcPts val="600"/>
              </a:spcAft>
              <a:defRPr/>
            </a:pPr>
            <a:endParaRPr kumimoji="0" lang="en-US" b="1" i="0" u="none" strike="noStrike" cap="none" spc="0" normalizeH="0" baseline="0" noProof="0">
              <a:ln>
                <a:noFill/>
              </a:ln>
              <a:effectLst/>
              <a:uLnTx/>
              <a:uFillTx/>
            </a:endParaRPr>
          </a:p>
          <a:p>
            <a:pPr indent="-228600">
              <a:lnSpc>
                <a:spcPct val="90000"/>
              </a:lnSpc>
              <a:spcAft>
                <a:spcPts val="600"/>
              </a:spcAft>
              <a:buFont typeface="Arial" panose="020B0604020202020204" pitchFamily="34" charset="0"/>
              <a:buChar char="•"/>
              <a:defRPr/>
            </a:pPr>
            <a:endParaRPr lang="en-US" b="1"/>
          </a:p>
          <a:p>
            <a:pPr marR="0" lvl="0" indent="-228600" fontAlgn="auto">
              <a:lnSpc>
                <a:spcPct val="90000"/>
              </a:lnSpc>
              <a:spcBef>
                <a:spcPts val="0"/>
              </a:spcBef>
              <a:spcAft>
                <a:spcPts val="600"/>
              </a:spcAft>
              <a:buClrTx/>
              <a:buSzTx/>
              <a:buFont typeface="Arial" panose="020B0604020202020204" pitchFamily="34" charset="0"/>
              <a:buChar char="•"/>
              <a:tabLst/>
              <a:defRPr/>
            </a:pPr>
            <a:endParaRPr lang="en-US"/>
          </a:p>
          <a:p>
            <a:pPr marR="0" lvl="0" fontAlgn="auto">
              <a:lnSpc>
                <a:spcPct val="90000"/>
              </a:lnSpc>
              <a:spcBef>
                <a:spcPts val="0"/>
              </a:spcBef>
              <a:spcAft>
                <a:spcPts val="600"/>
              </a:spcAft>
              <a:buClrTx/>
              <a:buSzTx/>
              <a:tabLst/>
              <a:defRPr/>
            </a:pPr>
            <a:endParaRPr kumimoji="0" lang="en-US" b="0" i="0" u="none" strike="noStrike" cap="none" spc="0" normalizeH="0" baseline="0" noProof="0">
              <a:ln>
                <a:noFill/>
              </a:ln>
              <a:effectLst/>
              <a:uLnTx/>
              <a:uFillTx/>
            </a:endParaRPr>
          </a:p>
        </p:txBody>
      </p:sp>
      <p:sp>
        <p:nvSpPr>
          <p:cNvPr id="11" name="TextBox 10">
            <a:extLst>
              <a:ext uri="{FF2B5EF4-FFF2-40B4-BE49-F238E27FC236}">
                <a16:creationId xmlns:a16="http://schemas.microsoft.com/office/drawing/2014/main" id="{0D2AF2E4-B008-4CA8-B645-D4E00C6B089B}"/>
              </a:ext>
            </a:extLst>
          </p:cNvPr>
          <p:cNvSpPr txBox="1"/>
          <p:nvPr/>
        </p:nvSpPr>
        <p:spPr>
          <a:xfrm>
            <a:off x="439637" y="1986304"/>
            <a:ext cx="3876330" cy="2585323"/>
          </a:xfrm>
          <a:prstGeom prst="rect">
            <a:avLst/>
          </a:prstGeom>
          <a:noFill/>
        </p:spPr>
        <p:txBody>
          <a:bodyPr wrap="square">
            <a:spAutoFit/>
          </a:bodyPr>
          <a:lstStyle/>
          <a:p>
            <a:r>
              <a:rPr lang="en-US"/>
              <a:t>There are some common hazards associated with all mobile equipment such as </a:t>
            </a:r>
            <a:r>
              <a:rPr lang="en-US">
                <a:sym typeface="Wingdings" panose="05000000000000000000" pitchFamily="2" charset="2"/>
              </a:rPr>
              <a:t></a:t>
            </a:r>
            <a:endParaRPr lang="en-US"/>
          </a:p>
          <a:p>
            <a:endParaRPr lang="en-US"/>
          </a:p>
          <a:p>
            <a:r>
              <a:rPr lang="en-US"/>
              <a:t>It is important to incorporate established hand signals into each applicable Field Level Hazard Assessment Review.</a:t>
            </a:r>
          </a:p>
          <a:p>
            <a:endParaRPr lang="en-US"/>
          </a:p>
        </p:txBody>
      </p:sp>
      <p:pic>
        <p:nvPicPr>
          <p:cNvPr id="7" name="Picture Placeholder 8">
            <a:extLst>
              <a:ext uri="{FF2B5EF4-FFF2-40B4-BE49-F238E27FC236}">
                <a16:creationId xmlns:a16="http://schemas.microsoft.com/office/drawing/2014/main" id="{3E090ED7-E78C-4FAA-817B-79CA22B5E7F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5153822" y="680781"/>
            <a:ext cx="6553545" cy="4399056"/>
          </a:xfrm>
          <a:prstGeom prst="rect">
            <a:avLst/>
          </a:prstGeom>
        </p:spPr>
      </p:pic>
      <p:sp>
        <p:nvSpPr>
          <p:cNvPr id="5" name="TextBox 4">
            <a:extLst>
              <a:ext uri="{FF2B5EF4-FFF2-40B4-BE49-F238E27FC236}">
                <a16:creationId xmlns:a16="http://schemas.microsoft.com/office/drawing/2014/main" id="{067DF322-BE94-40D3-823F-FA6A3365B24F}"/>
              </a:ext>
            </a:extLst>
          </p:cNvPr>
          <p:cNvSpPr txBox="1"/>
          <p:nvPr/>
        </p:nvSpPr>
        <p:spPr>
          <a:xfrm>
            <a:off x="5419725" y="2305869"/>
            <a:ext cx="6123344" cy="3139321"/>
          </a:xfrm>
          <a:prstGeom prst="rect">
            <a:avLst/>
          </a:prstGeom>
          <a:noFill/>
        </p:spPr>
        <p:txBody>
          <a:bodyPr wrap="square" rtlCol="0">
            <a:spAutoFit/>
          </a:bodyPr>
          <a:lstStyle/>
          <a:p>
            <a:pPr marL="285750" indent="-285750">
              <a:buFont typeface="Arial" panose="020B0604020202020204" pitchFamily="34" charset="0"/>
              <a:buChar char="•"/>
            </a:pPr>
            <a:r>
              <a:rPr lang="en-US" sz="1800" b="0" i="0" u="none" strike="noStrike" baseline="0">
                <a:solidFill>
                  <a:srgbClr val="000000"/>
                </a:solidFill>
                <a:latin typeface="Calibri" panose="020F0502020204030204" pitchFamily="34" charset="0"/>
              </a:rPr>
              <a:t>Vibration</a:t>
            </a:r>
          </a:p>
          <a:p>
            <a:pPr marL="285750" indent="-285750">
              <a:buFont typeface="Arial" panose="020B0604020202020204" pitchFamily="34" charset="0"/>
              <a:buChar char="•"/>
            </a:pPr>
            <a:r>
              <a:rPr lang="en-US">
                <a:solidFill>
                  <a:srgbClr val="000000"/>
                </a:solidFill>
                <a:latin typeface="Calibri" panose="020F0502020204030204" pitchFamily="34" charset="0"/>
              </a:rPr>
              <a:t>Loud Noise</a:t>
            </a:r>
            <a:endParaRPr lang="en-US" sz="1800" b="0" i="0" u="none" strike="noStrike" baseline="0">
              <a:solidFill>
                <a:srgbClr val="000000"/>
              </a:solidFill>
              <a:latin typeface="Calibri" panose="020F0502020204030204" pitchFamily="34" charset="0"/>
            </a:endParaRPr>
          </a:p>
          <a:p>
            <a:pPr marL="285750" indent="-285750">
              <a:buFont typeface="Arial" panose="020B0604020202020204" pitchFamily="34" charset="0"/>
              <a:buChar char="•"/>
            </a:pPr>
            <a:r>
              <a:rPr lang="en-US" sz="1800" b="0" i="0" u="none" strike="noStrike" baseline="0">
                <a:solidFill>
                  <a:srgbClr val="000000"/>
                </a:solidFill>
                <a:latin typeface="Calibri" panose="020F0502020204030204" pitchFamily="34" charset="0"/>
              </a:rPr>
              <a:t>Dust or fumes</a:t>
            </a:r>
          </a:p>
          <a:p>
            <a:pPr marL="285750" indent="-285750">
              <a:buFont typeface="Arial" panose="020B0604020202020204" pitchFamily="34" charset="0"/>
              <a:buChar char="•"/>
            </a:pPr>
            <a:r>
              <a:rPr lang="en-US">
                <a:solidFill>
                  <a:srgbClr val="000000"/>
                </a:solidFill>
                <a:latin typeface="Calibri" panose="020F0502020204030204" pitchFamily="34" charset="0"/>
              </a:rPr>
              <a:t>H</a:t>
            </a:r>
            <a:r>
              <a:rPr lang="en-US" sz="1800" b="0" i="0" u="none" strike="noStrike" baseline="0">
                <a:solidFill>
                  <a:srgbClr val="000000"/>
                </a:solidFill>
                <a:latin typeface="Calibri" panose="020F0502020204030204" pitchFamily="34" charset="0"/>
              </a:rPr>
              <a:t>eight</a:t>
            </a:r>
          </a:p>
          <a:p>
            <a:pPr marL="285750" indent="-285750">
              <a:buFont typeface="Arial" panose="020B0604020202020204" pitchFamily="34" charset="0"/>
              <a:buChar char="•"/>
            </a:pPr>
            <a:r>
              <a:rPr lang="en-US">
                <a:solidFill>
                  <a:srgbClr val="000000"/>
                </a:solidFill>
                <a:latin typeface="Calibri" panose="020F0502020204030204" pitchFamily="34" charset="0"/>
              </a:rPr>
              <a:t>Flying Debris </a:t>
            </a:r>
          </a:p>
          <a:p>
            <a:pPr marL="285750" indent="-285750">
              <a:buFont typeface="Arial" panose="020B0604020202020204" pitchFamily="34" charset="0"/>
              <a:buChar char="•"/>
            </a:pPr>
            <a:r>
              <a:rPr lang="en-US">
                <a:solidFill>
                  <a:srgbClr val="000000"/>
                </a:solidFill>
                <a:latin typeface="Calibri" panose="020F0502020204030204" pitchFamily="34" charset="0"/>
              </a:rPr>
              <a:t>Equipment Danger Zones – 20FT/6M plus extension length</a:t>
            </a:r>
          </a:p>
          <a:p>
            <a:pPr marL="285750" indent="-285750">
              <a:buFont typeface="Arial" panose="020B0604020202020204" pitchFamily="34" charset="0"/>
              <a:buChar char="•"/>
            </a:pPr>
            <a:r>
              <a:rPr lang="en-US">
                <a:solidFill>
                  <a:srgbClr val="000000"/>
                </a:solidFill>
                <a:latin typeface="Calibri" panose="020F0502020204030204" pitchFamily="34" charset="0"/>
              </a:rPr>
              <a:t>D</a:t>
            </a:r>
            <a:r>
              <a:rPr lang="en-US" sz="1800" b="0" i="0" u="none" strike="noStrike" baseline="0">
                <a:solidFill>
                  <a:srgbClr val="000000"/>
                </a:solidFill>
                <a:latin typeface="Calibri" panose="020F0502020204030204" pitchFamily="34" charset="0"/>
              </a:rPr>
              <a:t>ifferent pieces of mobile equipment will have a unique set of blind spots, swing zones and hazardous areas.</a:t>
            </a:r>
          </a:p>
          <a:p>
            <a:pPr marL="285750" indent="-285750">
              <a:buFont typeface="Arial" panose="020B0604020202020204" pitchFamily="34" charset="0"/>
              <a:buChar char="•"/>
            </a:pPr>
            <a:r>
              <a:rPr lang="en-US">
                <a:solidFill>
                  <a:srgbClr val="000000"/>
                </a:solidFill>
                <a:latin typeface="Calibri" panose="020F0502020204030204" pitchFamily="34" charset="0"/>
              </a:rPr>
              <a:t>Poor </a:t>
            </a:r>
            <a:r>
              <a:rPr lang="en-US" sz="1800" b="0" i="0" u="none" strike="noStrike" baseline="0">
                <a:solidFill>
                  <a:srgbClr val="000000"/>
                </a:solidFill>
                <a:latin typeface="Calibri" panose="020F0502020204030204" pitchFamily="34" charset="0"/>
              </a:rPr>
              <a:t>communication between the operator and the designated spotter which can increase the potential for harm or property damage. </a:t>
            </a:r>
            <a:endParaRPr lang="en-CA"/>
          </a:p>
        </p:txBody>
      </p:sp>
      <p:pic>
        <p:nvPicPr>
          <p:cNvPr id="3" name="Picture 2">
            <a:extLst>
              <a:ext uri="{FF2B5EF4-FFF2-40B4-BE49-F238E27FC236}">
                <a16:creationId xmlns:a16="http://schemas.microsoft.com/office/drawing/2014/main" id="{13B5BB46-ABB9-3FD7-10EF-2FC5C14D14FC}"/>
              </a:ext>
            </a:extLst>
          </p:cNvPr>
          <p:cNvPicPr>
            <a:picLocks noChangeAspect="1" noChangeArrowheads="1"/>
          </p:cNvPicPr>
          <p:nvPr/>
        </p:nvPicPr>
        <p:blipFill>
          <a:blip r:embed="rId3"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4012617"/>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15CD41-90D4-4520-800A-340922CE9033}"/>
              </a:ext>
            </a:extLst>
          </p:cNvPr>
          <p:cNvSpPr txBox="1"/>
          <p:nvPr/>
        </p:nvSpPr>
        <p:spPr>
          <a:xfrm>
            <a:off x="9501679" y="1869817"/>
            <a:ext cx="2568863" cy="2062103"/>
          </a:xfrm>
          <a:prstGeom prst="rect">
            <a:avLst/>
          </a:prstGeom>
          <a:noFill/>
        </p:spPr>
        <p:txBody>
          <a:bodyPr wrap="square" rtlCol="0">
            <a:spAutoFit/>
          </a:bodyPr>
          <a:lstStyle/>
          <a:p>
            <a:r>
              <a:rPr lang="en-US" sz="3200">
                <a:solidFill>
                  <a:schemeClr val="bg1"/>
                </a:solidFill>
              </a:rPr>
              <a:t>COMMON </a:t>
            </a:r>
            <a:r>
              <a:rPr lang="en-US" sz="3200"/>
              <a:t>MISTAKES &amp; QUESTIONS TO DISCUSS</a:t>
            </a:r>
          </a:p>
        </p:txBody>
      </p:sp>
      <p:graphicFrame>
        <p:nvGraphicFramePr>
          <p:cNvPr id="4" name="Table 4">
            <a:extLst>
              <a:ext uri="{FF2B5EF4-FFF2-40B4-BE49-F238E27FC236}">
                <a16:creationId xmlns:a16="http://schemas.microsoft.com/office/drawing/2014/main" id="{AFC881C6-979D-4F04-A22D-DEE7305D9E1B}"/>
              </a:ext>
            </a:extLst>
          </p:cNvPr>
          <p:cNvGraphicFramePr>
            <a:graphicFrameLocks noGrp="1"/>
          </p:cNvGraphicFramePr>
          <p:nvPr>
            <p:extLst>
              <p:ext uri="{D42A27DB-BD31-4B8C-83A1-F6EECF244321}">
                <p14:modId xmlns:p14="http://schemas.microsoft.com/office/powerpoint/2010/main" val="2787230132"/>
              </p:ext>
            </p:extLst>
          </p:nvPr>
        </p:nvGraphicFramePr>
        <p:xfrm>
          <a:off x="1474335" y="985364"/>
          <a:ext cx="7766040" cy="5577840"/>
        </p:xfrm>
        <a:graphic>
          <a:graphicData uri="http://schemas.openxmlformats.org/drawingml/2006/table">
            <a:tbl>
              <a:tblPr firstRow="1" bandRow="1">
                <a:tableStyleId>{5C22544A-7EE6-4342-B048-85BDC9FD1C3A}</a:tableStyleId>
              </a:tblPr>
              <a:tblGrid>
                <a:gridCol w="3883020">
                  <a:extLst>
                    <a:ext uri="{9D8B030D-6E8A-4147-A177-3AD203B41FA5}">
                      <a16:colId xmlns:a16="http://schemas.microsoft.com/office/drawing/2014/main" val="980632760"/>
                    </a:ext>
                  </a:extLst>
                </a:gridCol>
                <a:gridCol w="3883020">
                  <a:extLst>
                    <a:ext uri="{9D8B030D-6E8A-4147-A177-3AD203B41FA5}">
                      <a16:colId xmlns:a16="http://schemas.microsoft.com/office/drawing/2014/main" val="2038618494"/>
                    </a:ext>
                  </a:extLst>
                </a:gridCol>
              </a:tblGrid>
              <a:tr h="5307832">
                <a:tc>
                  <a:txBody>
                    <a:bodyPr/>
                    <a:lstStyle/>
                    <a:p>
                      <a:pPr algn="l"/>
                      <a:r>
                        <a:rPr lang="en-US" sz="1800" b="0" i="0" u="none" strike="noStrike" baseline="0">
                          <a:solidFill>
                            <a:schemeClr val="tx1"/>
                          </a:solidFill>
                          <a:latin typeface="Helvetica-Condensed"/>
                        </a:rPr>
                        <a:t>1. Spotter not in a position to</a:t>
                      </a:r>
                    </a:p>
                    <a:p>
                      <a:pPr algn="l"/>
                      <a:r>
                        <a:rPr lang="en-US" sz="1800" b="0" i="0" u="none" strike="noStrike" baseline="0">
                          <a:solidFill>
                            <a:schemeClr val="tx1"/>
                          </a:solidFill>
                          <a:latin typeface="Helvetica-Condensed"/>
                        </a:rPr>
                        <a:t>clearly see path of travel or</a:t>
                      </a:r>
                    </a:p>
                    <a:p>
                      <a:pPr algn="l"/>
                      <a:r>
                        <a:rPr lang="en-CA" sz="1800" b="0" i="0" u="none" strike="noStrike" baseline="0">
                          <a:solidFill>
                            <a:schemeClr val="tx1"/>
                          </a:solidFill>
                          <a:latin typeface="Helvetica-Condensed"/>
                        </a:rPr>
                        <a:t>clearance from obstructions/</a:t>
                      </a:r>
                    </a:p>
                    <a:p>
                      <a:pPr algn="l"/>
                      <a:r>
                        <a:rPr lang="en-CA" sz="1800" b="0" i="0" u="none" strike="noStrike" baseline="0">
                          <a:solidFill>
                            <a:schemeClr val="tx1"/>
                          </a:solidFill>
                          <a:latin typeface="Helvetica-Condensed"/>
                        </a:rPr>
                        <a:t>hazards</a:t>
                      </a:r>
                    </a:p>
                    <a:p>
                      <a:pPr algn="l"/>
                      <a:endParaRPr lang="en-CA" sz="1800" b="0" i="0" u="none" strike="noStrike" baseline="0">
                        <a:solidFill>
                          <a:schemeClr val="tx1"/>
                        </a:solidFill>
                        <a:latin typeface="Helvetica-Condensed"/>
                      </a:endParaRPr>
                    </a:p>
                    <a:p>
                      <a:pPr algn="l"/>
                      <a:r>
                        <a:rPr lang="en-CA" sz="1800" b="0" i="0" u="none" strike="noStrike" baseline="0">
                          <a:solidFill>
                            <a:schemeClr val="tx1"/>
                          </a:solidFill>
                          <a:latin typeface="Helvetica-Condensed"/>
                        </a:rPr>
                        <a:t>2. Operator not following</a:t>
                      </a:r>
                    </a:p>
                    <a:p>
                      <a:pPr algn="l"/>
                      <a:r>
                        <a:rPr lang="en-CA" sz="1800" b="0" i="0" u="none" strike="noStrike" baseline="0">
                          <a:solidFill>
                            <a:schemeClr val="tx1"/>
                          </a:solidFill>
                          <a:latin typeface="Helvetica-Condensed"/>
                        </a:rPr>
                        <a:t>directions/signals provided by</a:t>
                      </a:r>
                    </a:p>
                    <a:p>
                      <a:pPr algn="l"/>
                      <a:r>
                        <a:rPr lang="en-CA" sz="1800" b="0" i="0" u="none" strike="noStrike" baseline="0">
                          <a:solidFill>
                            <a:schemeClr val="tx1"/>
                          </a:solidFill>
                          <a:latin typeface="Helvetica-Condensed"/>
                        </a:rPr>
                        <a:t>Spotter</a:t>
                      </a:r>
                    </a:p>
                    <a:p>
                      <a:pPr algn="l"/>
                      <a:endParaRPr lang="en-CA" sz="1800" b="0" i="0" u="none" strike="noStrike" baseline="0">
                        <a:solidFill>
                          <a:schemeClr val="tx1"/>
                        </a:solidFill>
                        <a:latin typeface="Helvetica-Condensed"/>
                      </a:endParaRPr>
                    </a:p>
                    <a:p>
                      <a:pPr algn="l"/>
                      <a:r>
                        <a:rPr lang="en-CA" sz="1800" b="0" i="0" u="none" strike="noStrike" baseline="0">
                          <a:solidFill>
                            <a:schemeClr val="tx1"/>
                          </a:solidFill>
                          <a:latin typeface="Helvetica-Condensed"/>
                        </a:rPr>
                        <a:t>3. Spotter leaves operator’s view</a:t>
                      </a:r>
                    </a:p>
                    <a:p>
                      <a:pPr algn="l"/>
                      <a:r>
                        <a:rPr lang="en-CA" sz="1800" b="0" i="0" u="none" strike="noStrike" baseline="0">
                          <a:solidFill>
                            <a:schemeClr val="tx1"/>
                          </a:solidFill>
                          <a:latin typeface="Helvetica-Condensed"/>
                        </a:rPr>
                        <a:t>without stopping the equipment</a:t>
                      </a:r>
                    </a:p>
                    <a:p>
                      <a:pPr algn="l"/>
                      <a:r>
                        <a:rPr lang="en-CA" sz="1800" b="0" i="0" u="none" strike="noStrike" baseline="0">
                          <a:solidFill>
                            <a:schemeClr val="tx1"/>
                          </a:solidFill>
                          <a:latin typeface="Helvetica-Condensed"/>
                        </a:rPr>
                        <a:t>operation.</a:t>
                      </a:r>
                    </a:p>
                    <a:p>
                      <a:pPr algn="l"/>
                      <a:endParaRPr lang="en-CA" sz="1800" b="0" i="0" u="none" strike="noStrike" baseline="0">
                        <a:solidFill>
                          <a:schemeClr val="tx1"/>
                        </a:solidFill>
                        <a:latin typeface="Helvetica-Condensed"/>
                      </a:endParaRPr>
                    </a:p>
                    <a:p>
                      <a:pPr algn="l"/>
                      <a:r>
                        <a:rPr lang="en-CA" sz="1800" b="0" i="0" u="none" strike="noStrike" baseline="0">
                          <a:solidFill>
                            <a:schemeClr val="tx1"/>
                          </a:solidFill>
                          <a:latin typeface="Helvetica-Condensed"/>
                        </a:rPr>
                        <a:t>4. Equipment operator continues</a:t>
                      </a:r>
                    </a:p>
                    <a:p>
                      <a:pPr algn="l"/>
                      <a:r>
                        <a:rPr lang="en-US" sz="1800" b="0" i="0" u="none" strike="noStrike" baseline="0">
                          <a:solidFill>
                            <a:schemeClr val="tx1"/>
                          </a:solidFill>
                          <a:latin typeface="Helvetica-Condensed"/>
                        </a:rPr>
                        <a:t>to maneuver even though they</a:t>
                      </a:r>
                    </a:p>
                    <a:p>
                      <a:pPr algn="l"/>
                      <a:r>
                        <a:rPr lang="en-CA" sz="1800" b="0" i="0" u="none" strike="noStrike" baseline="0">
                          <a:solidFill>
                            <a:schemeClr val="tx1"/>
                          </a:solidFill>
                          <a:latin typeface="Helvetica-Condensed"/>
                        </a:rPr>
                        <a:t>cannot see spotter</a:t>
                      </a:r>
                    </a:p>
                    <a:p>
                      <a:pPr algn="l"/>
                      <a:endParaRPr lang="en-CA" sz="1800" b="0" i="0" u="none" strike="noStrike" baseline="0">
                        <a:solidFill>
                          <a:schemeClr val="tx1"/>
                        </a:solidFill>
                        <a:latin typeface="Helvetica-Condensed"/>
                      </a:endParaRPr>
                    </a:p>
                    <a:p>
                      <a:pPr algn="l"/>
                      <a:r>
                        <a:rPr lang="en-CA" sz="1800" b="0" i="0" u="none" strike="noStrike" baseline="0">
                          <a:solidFill>
                            <a:schemeClr val="tx1"/>
                          </a:solidFill>
                          <a:latin typeface="Helvetica-Condensed"/>
                        </a:rPr>
                        <a:t>5. Spotter walks backwards or</a:t>
                      </a:r>
                    </a:p>
                    <a:p>
                      <a:pPr algn="l"/>
                      <a:r>
                        <a:rPr lang="en-US" sz="1800" b="0" i="0" u="none" strike="noStrike" baseline="0">
                          <a:solidFill>
                            <a:schemeClr val="tx1"/>
                          </a:solidFill>
                          <a:latin typeface="Helvetica-Condensed"/>
                        </a:rPr>
                        <a:t>turns back on equipment during</a:t>
                      </a:r>
                    </a:p>
                    <a:p>
                      <a:pPr algn="l"/>
                      <a:r>
                        <a:rPr lang="en-CA" sz="1800" b="0" i="0" u="none" strike="noStrike" baseline="0">
                          <a:solidFill>
                            <a:schemeClr val="tx1"/>
                          </a:solidFill>
                          <a:latin typeface="Helvetica-Condensed"/>
                        </a:rPr>
                        <a:t>spotting activities</a:t>
                      </a:r>
                    </a:p>
                  </a:txBody>
                  <a:tcPr>
                    <a:solidFill>
                      <a:srgbClr val="FFC000"/>
                    </a:solidFill>
                  </a:tcPr>
                </a:tc>
                <a:tc>
                  <a:txBody>
                    <a:bodyPr/>
                    <a:lstStyle/>
                    <a:p>
                      <a:pPr algn="ctr"/>
                      <a:r>
                        <a:rPr lang="en-US" sz="2800">
                          <a:solidFill>
                            <a:schemeClr val="tx1"/>
                          </a:solidFill>
                        </a:rPr>
                        <a:t>What could</a:t>
                      </a:r>
                    </a:p>
                    <a:p>
                      <a:pPr algn="ctr"/>
                      <a:r>
                        <a:rPr lang="en-US" sz="2800">
                          <a:solidFill>
                            <a:schemeClr val="tx1"/>
                          </a:solidFill>
                        </a:rPr>
                        <a:t>go wrong if</a:t>
                      </a:r>
                    </a:p>
                    <a:p>
                      <a:pPr algn="ctr"/>
                      <a:r>
                        <a:rPr lang="en-US" sz="2800">
                          <a:solidFill>
                            <a:schemeClr val="tx1"/>
                          </a:solidFill>
                        </a:rPr>
                        <a:t>this mistake is</a:t>
                      </a:r>
                    </a:p>
                    <a:p>
                      <a:pPr algn="ctr"/>
                      <a:r>
                        <a:rPr lang="en-US" sz="2800">
                          <a:solidFill>
                            <a:schemeClr val="tx1"/>
                          </a:solidFill>
                        </a:rPr>
                        <a:t>made?</a:t>
                      </a:r>
                    </a:p>
                    <a:p>
                      <a:pPr algn="ctr"/>
                      <a:endParaRPr lang="en-US" sz="2800">
                        <a:solidFill>
                          <a:schemeClr val="tx1"/>
                        </a:solidFill>
                      </a:endParaRPr>
                    </a:p>
                    <a:p>
                      <a:pPr algn="ctr"/>
                      <a:endParaRPr lang="en-US" sz="2800">
                        <a:solidFill>
                          <a:schemeClr val="tx1"/>
                        </a:solidFill>
                      </a:endParaRPr>
                    </a:p>
                    <a:p>
                      <a:pPr algn="ctr"/>
                      <a:r>
                        <a:rPr lang="en-US" sz="2800">
                          <a:solidFill>
                            <a:schemeClr val="tx1"/>
                          </a:solidFill>
                        </a:rPr>
                        <a:t>How do we</a:t>
                      </a:r>
                    </a:p>
                    <a:p>
                      <a:pPr algn="ctr"/>
                      <a:r>
                        <a:rPr lang="en-US" sz="2800">
                          <a:solidFill>
                            <a:schemeClr val="tx1"/>
                          </a:solidFill>
                        </a:rPr>
                        <a:t>avoid these</a:t>
                      </a:r>
                    </a:p>
                    <a:p>
                      <a:pPr algn="ctr"/>
                      <a:r>
                        <a:rPr lang="en-US" sz="2800">
                          <a:solidFill>
                            <a:schemeClr val="tx1"/>
                          </a:solidFill>
                        </a:rPr>
                        <a:t>Mistakes?</a:t>
                      </a:r>
                    </a:p>
                    <a:p>
                      <a:endParaRPr lang="en-CA">
                        <a:solidFill>
                          <a:schemeClr val="tx1"/>
                        </a:solidFill>
                      </a:endParaRPr>
                    </a:p>
                  </a:txBody>
                  <a:tcPr>
                    <a:solidFill>
                      <a:srgbClr val="92D050"/>
                    </a:solidFill>
                  </a:tcPr>
                </a:tc>
                <a:extLst>
                  <a:ext uri="{0D108BD9-81ED-4DB2-BD59-A6C34878D82A}">
                    <a16:rowId xmlns:a16="http://schemas.microsoft.com/office/drawing/2014/main" val="4004758475"/>
                  </a:ext>
                </a:extLst>
              </a:tr>
            </a:tbl>
          </a:graphicData>
        </a:graphic>
      </p:graphicFrame>
      <p:pic>
        <p:nvPicPr>
          <p:cNvPr id="2" name="Picture 1">
            <a:extLst>
              <a:ext uri="{FF2B5EF4-FFF2-40B4-BE49-F238E27FC236}">
                <a16:creationId xmlns:a16="http://schemas.microsoft.com/office/drawing/2014/main" id="{85129945-4F89-C269-0F4D-0A3EC9F07F8E}"/>
              </a:ext>
            </a:extLst>
          </p:cNvPr>
          <p:cNvPicPr>
            <a:picLocks noChangeAspect="1" noChangeArrowheads="1"/>
          </p:cNvPicPr>
          <p:nvPr/>
        </p:nvPicPr>
        <p:blipFill>
          <a:blip r:embed="rId2"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7013117"/>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900EE-3CE0-440F-B9F2-2D14C7FE2119}"/>
              </a:ext>
            </a:extLst>
          </p:cNvPr>
          <p:cNvSpPr>
            <a:spLocks noGrp="1"/>
          </p:cNvSpPr>
          <p:nvPr>
            <p:ph type="title"/>
          </p:nvPr>
        </p:nvSpPr>
        <p:spPr>
          <a:xfrm>
            <a:off x="648929" y="629266"/>
            <a:ext cx="3667039" cy="1676603"/>
          </a:xfrm>
        </p:spPr>
        <p:txBody>
          <a:bodyPr vert="horz" lIns="91440" tIns="45720" rIns="91440" bIns="45720" rtlCol="0" anchor="ctr">
            <a:normAutofit/>
          </a:bodyPr>
          <a:lstStyle/>
          <a:p>
            <a:r>
              <a:rPr lang="en-US" sz="3600"/>
              <a:t>Hand Signals</a:t>
            </a:r>
          </a:p>
        </p:txBody>
      </p:sp>
      <p:sp>
        <p:nvSpPr>
          <p:cNvPr id="4" name="TextBox 3">
            <a:extLst>
              <a:ext uri="{FF2B5EF4-FFF2-40B4-BE49-F238E27FC236}">
                <a16:creationId xmlns:a16="http://schemas.microsoft.com/office/drawing/2014/main" id="{139B1698-F249-454A-806F-18A94D8A218F}"/>
              </a:ext>
            </a:extLst>
          </p:cNvPr>
          <p:cNvSpPr txBox="1"/>
          <p:nvPr/>
        </p:nvSpPr>
        <p:spPr>
          <a:xfrm>
            <a:off x="648931" y="2438401"/>
            <a:ext cx="3667036" cy="3779520"/>
          </a:xfrm>
          <a:prstGeom prst="rect">
            <a:avLst/>
          </a:prstGeom>
        </p:spPr>
        <p:txBody>
          <a:bodyPr vert="horz" lIns="91440" tIns="45720" rIns="91440" bIns="45720" rtlCol="0">
            <a:normAutofit/>
          </a:bodyPr>
          <a:lstStyle/>
          <a:p>
            <a:pPr>
              <a:lnSpc>
                <a:spcPct val="90000"/>
              </a:lnSpc>
              <a:spcAft>
                <a:spcPts val="600"/>
              </a:spcAft>
              <a:defRPr/>
            </a:pPr>
            <a:endParaRPr kumimoji="0" lang="en-US" b="1" i="0" u="none" strike="noStrike" cap="none" spc="0" normalizeH="0" baseline="0" noProof="0">
              <a:ln>
                <a:noFill/>
              </a:ln>
              <a:effectLst/>
              <a:uLnTx/>
              <a:uFillTx/>
            </a:endParaRPr>
          </a:p>
          <a:p>
            <a:pPr indent="-228600">
              <a:lnSpc>
                <a:spcPct val="90000"/>
              </a:lnSpc>
              <a:spcAft>
                <a:spcPts val="600"/>
              </a:spcAft>
              <a:buFont typeface="Arial" panose="020B0604020202020204" pitchFamily="34" charset="0"/>
              <a:buChar char="•"/>
              <a:defRPr/>
            </a:pPr>
            <a:endParaRPr lang="en-US" b="1"/>
          </a:p>
          <a:p>
            <a:pPr marR="0" lvl="0" indent="-228600" fontAlgn="auto">
              <a:lnSpc>
                <a:spcPct val="90000"/>
              </a:lnSpc>
              <a:spcBef>
                <a:spcPts val="0"/>
              </a:spcBef>
              <a:spcAft>
                <a:spcPts val="600"/>
              </a:spcAft>
              <a:buClrTx/>
              <a:buSzTx/>
              <a:buFont typeface="Arial" panose="020B0604020202020204" pitchFamily="34" charset="0"/>
              <a:buChar char="•"/>
              <a:tabLst/>
              <a:defRPr/>
            </a:pPr>
            <a:endParaRPr lang="en-US"/>
          </a:p>
          <a:p>
            <a:pPr marR="0" lvl="0" fontAlgn="auto">
              <a:lnSpc>
                <a:spcPct val="90000"/>
              </a:lnSpc>
              <a:spcBef>
                <a:spcPts val="0"/>
              </a:spcBef>
              <a:spcAft>
                <a:spcPts val="600"/>
              </a:spcAft>
              <a:buClrTx/>
              <a:buSzTx/>
              <a:tabLst/>
              <a:defRPr/>
            </a:pPr>
            <a:endParaRPr kumimoji="0" lang="en-US" b="0" i="0" u="none" strike="noStrike" cap="none" spc="0" normalizeH="0" baseline="0" noProof="0">
              <a:ln>
                <a:noFill/>
              </a:ln>
              <a:effectLst/>
              <a:uLnTx/>
              <a:uFillTx/>
            </a:endParaRPr>
          </a:p>
        </p:txBody>
      </p:sp>
      <p:pic>
        <p:nvPicPr>
          <p:cNvPr id="3" name="Picture 2">
            <a:extLst>
              <a:ext uri="{FF2B5EF4-FFF2-40B4-BE49-F238E27FC236}">
                <a16:creationId xmlns:a16="http://schemas.microsoft.com/office/drawing/2014/main" id="{1E0DAE7A-B692-4FCD-A730-0DA75CC0D6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227461" y="419101"/>
            <a:ext cx="6524902" cy="5798820"/>
          </a:xfrm>
          <a:prstGeom prst="rect">
            <a:avLst/>
          </a:prstGeom>
          <a:effectLst/>
        </p:spPr>
      </p:pic>
      <p:sp>
        <p:nvSpPr>
          <p:cNvPr id="11" name="TextBox 10">
            <a:extLst>
              <a:ext uri="{FF2B5EF4-FFF2-40B4-BE49-F238E27FC236}">
                <a16:creationId xmlns:a16="http://schemas.microsoft.com/office/drawing/2014/main" id="{0D2AF2E4-B008-4CA8-B645-D4E00C6B089B}"/>
              </a:ext>
            </a:extLst>
          </p:cNvPr>
          <p:cNvSpPr txBox="1"/>
          <p:nvPr/>
        </p:nvSpPr>
        <p:spPr>
          <a:xfrm>
            <a:off x="439637" y="1986304"/>
            <a:ext cx="3876330" cy="3693319"/>
          </a:xfrm>
          <a:prstGeom prst="rect">
            <a:avLst/>
          </a:prstGeom>
          <a:noFill/>
        </p:spPr>
        <p:txBody>
          <a:bodyPr wrap="square">
            <a:spAutoFit/>
          </a:bodyPr>
          <a:lstStyle/>
          <a:p>
            <a:r>
              <a:rPr lang="en-US"/>
              <a:t>Assigned Training Supervisor shall demonstrate each signal to the participants and have them mimic the signal to ensure competency and understanding</a:t>
            </a:r>
          </a:p>
          <a:p>
            <a:endParaRPr lang="en-US"/>
          </a:p>
          <a:p>
            <a:r>
              <a:rPr lang="en-US"/>
              <a:t>The operator must also be able to coach the spotter on how to properly use these signals. It is important to incorporate established hand signals into each applicable Field Level Hazard Assessment Review.</a:t>
            </a:r>
          </a:p>
          <a:p>
            <a:endParaRPr lang="en-US"/>
          </a:p>
        </p:txBody>
      </p:sp>
      <p:pic>
        <p:nvPicPr>
          <p:cNvPr id="5" name="Picture 4">
            <a:extLst>
              <a:ext uri="{FF2B5EF4-FFF2-40B4-BE49-F238E27FC236}">
                <a16:creationId xmlns:a16="http://schemas.microsoft.com/office/drawing/2014/main" id="{DA0C8C16-A61C-101B-B07E-41ABB8043968}"/>
              </a:ext>
            </a:extLst>
          </p:cNvPr>
          <p:cNvPicPr>
            <a:picLocks noChangeAspect="1" noChangeArrowheads="1"/>
          </p:cNvPicPr>
          <p:nvPr/>
        </p:nvPicPr>
        <p:blipFill>
          <a:blip r:embed="rId3"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2706844"/>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900EE-3CE0-440F-B9F2-2D14C7FE2119}"/>
              </a:ext>
            </a:extLst>
          </p:cNvPr>
          <p:cNvSpPr>
            <a:spLocks noGrp="1"/>
          </p:cNvSpPr>
          <p:nvPr>
            <p:ph type="title"/>
          </p:nvPr>
        </p:nvSpPr>
        <p:spPr>
          <a:xfrm>
            <a:off x="484336" y="629266"/>
            <a:ext cx="3667039" cy="1676603"/>
          </a:xfrm>
        </p:spPr>
        <p:txBody>
          <a:bodyPr vert="horz" lIns="91440" tIns="45720" rIns="91440" bIns="45720" rtlCol="0" anchor="ctr">
            <a:normAutofit/>
          </a:bodyPr>
          <a:lstStyle/>
          <a:p>
            <a:pPr algn="ctr"/>
            <a:r>
              <a:rPr lang="en-US" sz="3600"/>
              <a:t>Equipment Blind Spots </a:t>
            </a:r>
          </a:p>
        </p:txBody>
      </p:sp>
      <p:sp>
        <p:nvSpPr>
          <p:cNvPr id="4" name="TextBox 3">
            <a:extLst>
              <a:ext uri="{FF2B5EF4-FFF2-40B4-BE49-F238E27FC236}">
                <a16:creationId xmlns:a16="http://schemas.microsoft.com/office/drawing/2014/main" id="{139B1698-F249-454A-806F-18A94D8A218F}"/>
              </a:ext>
            </a:extLst>
          </p:cNvPr>
          <p:cNvSpPr txBox="1"/>
          <p:nvPr/>
        </p:nvSpPr>
        <p:spPr>
          <a:xfrm>
            <a:off x="648931" y="2438401"/>
            <a:ext cx="3667036" cy="3779520"/>
          </a:xfrm>
          <a:prstGeom prst="rect">
            <a:avLst/>
          </a:prstGeom>
        </p:spPr>
        <p:txBody>
          <a:bodyPr vert="horz" lIns="91440" tIns="45720" rIns="91440" bIns="45720" rtlCol="0">
            <a:normAutofit/>
          </a:bodyPr>
          <a:lstStyle/>
          <a:p>
            <a:pPr>
              <a:lnSpc>
                <a:spcPct val="90000"/>
              </a:lnSpc>
              <a:spcAft>
                <a:spcPts val="600"/>
              </a:spcAft>
              <a:defRPr/>
            </a:pPr>
            <a:endParaRPr kumimoji="0" lang="en-US" b="1" i="0" u="none" strike="noStrike" cap="none" spc="0" normalizeH="0" baseline="0" noProof="0">
              <a:ln>
                <a:noFill/>
              </a:ln>
              <a:effectLst/>
              <a:uLnTx/>
              <a:uFillTx/>
            </a:endParaRPr>
          </a:p>
          <a:p>
            <a:pPr indent="-228600">
              <a:lnSpc>
                <a:spcPct val="90000"/>
              </a:lnSpc>
              <a:spcAft>
                <a:spcPts val="600"/>
              </a:spcAft>
              <a:buFont typeface="Arial" panose="020B0604020202020204" pitchFamily="34" charset="0"/>
              <a:buChar char="•"/>
              <a:defRPr/>
            </a:pPr>
            <a:endParaRPr lang="en-US" b="1"/>
          </a:p>
          <a:p>
            <a:pPr marR="0" lvl="0" indent="-228600" fontAlgn="auto">
              <a:lnSpc>
                <a:spcPct val="90000"/>
              </a:lnSpc>
              <a:spcBef>
                <a:spcPts val="0"/>
              </a:spcBef>
              <a:spcAft>
                <a:spcPts val="600"/>
              </a:spcAft>
              <a:buClrTx/>
              <a:buSzTx/>
              <a:buFont typeface="Arial" panose="020B0604020202020204" pitchFamily="34" charset="0"/>
              <a:buChar char="•"/>
              <a:tabLst/>
              <a:defRPr/>
            </a:pPr>
            <a:endParaRPr lang="en-US"/>
          </a:p>
          <a:p>
            <a:pPr marR="0" lvl="0" fontAlgn="auto">
              <a:lnSpc>
                <a:spcPct val="90000"/>
              </a:lnSpc>
              <a:spcBef>
                <a:spcPts val="0"/>
              </a:spcBef>
              <a:spcAft>
                <a:spcPts val="600"/>
              </a:spcAft>
              <a:buClrTx/>
              <a:buSzTx/>
              <a:tabLst/>
              <a:defRPr/>
            </a:pPr>
            <a:endParaRPr kumimoji="0" lang="en-US" b="0" i="0" u="none" strike="noStrike" cap="none" spc="0" normalizeH="0" baseline="0" noProof="0">
              <a:ln>
                <a:noFill/>
              </a:ln>
              <a:effectLst/>
              <a:uLnTx/>
              <a:uFillTx/>
            </a:endParaRPr>
          </a:p>
        </p:txBody>
      </p:sp>
      <p:sp>
        <p:nvSpPr>
          <p:cNvPr id="11" name="TextBox 10">
            <a:extLst>
              <a:ext uri="{FF2B5EF4-FFF2-40B4-BE49-F238E27FC236}">
                <a16:creationId xmlns:a16="http://schemas.microsoft.com/office/drawing/2014/main" id="{0D2AF2E4-B008-4CA8-B645-D4E00C6B089B}"/>
              </a:ext>
            </a:extLst>
          </p:cNvPr>
          <p:cNvSpPr txBox="1"/>
          <p:nvPr/>
        </p:nvSpPr>
        <p:spPr>
          <a:xfrm>
            <a:off x="439637" y="1986304"/>
            <a:ext cx="3876330" cy="3539430"/>
          </a:xfrm>
          <a:prstGeom prst="rect">
            <a:avLst/>
          </a:prstGeom>
          <a:noFill/>
        </p:spPr>
        <p:txBody>
          <a:bodyPr wrap="square">
            <a:spAutoFit/>
          </a:bodyPr>
          <a:lstStyle/>
          <a:p>
            <a:r>
              <a:rPr lang="en-US" sz="2800"/>
              <a:t>A blind spot (or blind area) is the area around the equipment that is not visible to the operator, either by direct line-of-sight or indirectly by use of internal and external mirrors.</a:t>
            </a:r>
          </a:p>
        </p:txBody>
      </p:sp>
      <p:pic>
        <p:nvPicPr>
          <p:cNvPr id="7" name="Picture Placeholder 8">
            <a:extLst>
              <a:ext uri="{FF2B5EF4-FFF2-40B4-BE49-F238E27FC236}">
                <a16:creationId xmlns:a16="http://schemas.microsoft.com/office/drawing/2014/main" id="{3E090ED7-E78C-4FAA-817B-79CA22B5E7F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5153822" y="680781"/>
            <a:ext cx="6553545" cy="4399056"/>
          </a:xfrm>
          <a:prstGeom prst="rect">
            <a:avLst/>
          </a:prstGeom>
        </p:spPr>
      </p:pic>
      <p:sp>
        <p:nvSpPr>
          <p:cNvPr id="5" name="TextBox 4">
            <a:extLst>
              <a:ext uri="{FF2B5EF4-FFF2-40B4-BE49-F238E27FC236}">
                <a16:creationId xmlns:a16="http://schemas.microsoft.com/office/drawing/2014/main" id="{067DF322-BE94-40D3-823F-FA6A3365B24F}"/>
              </a:ext>
            </a:extLst>
          </p:cNvPr>
          <p:cNvSpPr txBox="1"/>
          <p:nvPr/>
        </p:nvSpPr>
        <p:spPr>
          <a:xfrm>
            <a:off x="5419725" y="2305869"/>
            <a:ext cx="6123344" cy="2862322"/>
          </a:xfrm>
          <a:prstGeom prst="rect">
            <a:avLst/>
          </a:prstGeom>
          <a:noFill/>
        </p:spPr>
        <p:txBody>
          <a:bodyPr wrap="square" rtlCol="0">
            <a:spAutoFit/>
          </a:bodyPr>
          <a:lstStyle/>
          <a:p>
            <a:r>
              <a:rPr lang="en-US">
                <a:solidFill>
                  <a:schemeClr val="bg1"/>
                </a:solidFill>
              </a:rPr>
              <a:t>Different equipment operated by OMH LP, and </a:t>
            </a:r>
            <a:r>
              <a:rPr lang="en-US"/>
              <a:t>Subcontractors of OMH may have different blind spots. It is</a:t>
            </a:r>
            <a:r>
              <a:rPr lang="en-US">
                <a:solidFill>
                  <a:schemeClr val="bg1"/>
                </a:solidFill>
              </a:rPr>
              <a:t> </a:t>
            </a:r>
            <a:r>
              <a:rPr lang="en-US"/>
              <a:t>important for operators to bring awareness to blind spots through training and awareness when working with spotters. </a:t>
            </a:r>
          </a:p>
          <a:p>
            <a:endParaRPr lang="en-US"/>
          </a:p>
          <a:p>
            <a:pPr algn="ctr"/>
            <a:r>
              <a:rPr lang="en-US" b="1"/>
              <a:t>Practical Field Exercise: </a:t>
            </a:r>
          </a:p>
          <a:p>
            <a:endParaRPr lang="en-US"/>
          </a:p>
          <a:p>
            <a:r>
              <a:rPr lang="en-US"/>
              <a:t>Allow spotters to sit in operator seat to be able to obtain a visual understanding of the blind spots applicable to the equipment being operated. </a:t>
            </a:r>
            <a:endParaRPr lang="en-CA"/>
          </a:p>
        </p:txBody>
      </p:sp>
      <p:pic>
        <p:nvPicPr>
          <p:cNvPr id="3" name="Picture 2">
            <a:extLst>
              <a:ext uri="{FF2B5EF4-FFF2-40B4-BE49-F238E27FC236}">
                <a16:creationId xmlns:a16="http://schemas.microsoft.com/office/drawing/2014/main" id="{29ADA827-71DF-9FC1-E314-8E0125C67AC7}"/>
              </a:ext>
            </a:extLst>
          </p:cNvPr>
          <p:cNvPicPr>
            <a:picLocks noChangeAspect="1" noChangeArrowheads="1"/>
          </p:cNvPicPr>
          <p:nvPr/>
        </p:nvPicPr>
        <p:blipFill>
          <a:blip r:embed="rId3"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1810577"/>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11A9CCBB-EAC4-C636-52F6-A86031BA2999}"/>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29E2488C-0AD6-8F32-F9D1-65274A761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ign with a black tube&#10;&#10;Description automatically generated">
            <a:extLst>
              <a:ext uri="{FF2B5EF4-FFF2-40B4-BE49-F238E27FC236}">
                <a16:creationId xmlns:a16="http://schemas.microsoft.com/office/drawing/2014/main" id="{1BF166BA-C48A-439C-A9F4-B6FD0240948A}"/>
              </a:ext>
            </a:extLst>
          </p:cNvPr>
          <p:cNvPicPr>
            <a:picLocks noChangeAspect="1"/>
          </p:cNvPicPr>
          <p:nvPr/>
        </p:nvPicPr>
        <p:blipFill rotWithShape="1">
          <a:blip r:embed="rId2" cstate="screen">
            <a:alphaModFix amt="50000"/>
            <a:extLst>
              <a:ext uri="{28A0092B-C50C-407E-A947-70E740481C1C}">
                <a14:useLocalDpi xmlns:a14="http://schemas.microsoft.com/office/drawing/2010/main"/>
              </a:ext>
            </a:extLst>
          </a:blip>
          <a:srcRect/>
          <a:stretch>
            <a:fillRect/>
          </a:stretch>
        </p:blipFill>
        <p:spPr>
          <a:xfrm>
            <a:off x="-1" y="-71671"/>
            <a:ext cx="12191980" cy="6857999"/>
          </a:xfrm>
          <a:prstGeom prst="rect">
            <a:avLst/>
          </a:prstGeom>
          <a:scene3d>
            <a:camera prst="perspectiveContrastingLeftFacing">
              <a:rot lat="300000" lon="19800000" rev="0"/>
            </a:camera>
            <a:lightRig rig="threePt" dir="t">
              <a:rot lat="0" lon="0" rev="2700000"/>
            </a:lightRig>
          </a:scene3d>
          <a:sp3d>
            <a:bevelT w="63500" h="50800"/>
          </a:sp3d>
        </p:spPr>
      </p:pic>
      <p:sp>
        <p:nvSpPr>
          <p:cNvPr id="5" name="TextBox 4">
            <a:extLst>
              <a:ext uri="{FF2B5EF4-FFF2-40B4-BE49-F238E27FC236}">
                <a16:creationId xmlns:a16="http://schemas.microsoft.com/office/drawing/2014/main" id="{1A84DD05-53FF-08EB-1192-8EAF27AAAF2C}"/>
              </a:ext>
            </a:extLst>
          </p:cNvPr>
          <p:cNvSpPr txBox="1"/>
          <p:nvPr/>
        </p:nvSpPr>
        <p:spPr>
          <a:xfrm>
            <a:off x="-202447" y="3014428"/>
            <a:ext cx="12191979" cy="1489542"/>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8000" b="1">
                <a:solidFill>
                  <a:srgbClr val="FFFFFF"/>
                </a:solidFill>
                <a:latin typeface="+mj-lt"/>
                <a:ea typeface="+mj-ea"/>
                <a:cs typeface="+mj-cs"/>
              </a:rPr>
              <a:t>WHMIS Training</a:t>
            </a:r>
          </a:p>
        </p:txBody>
      </p:sp>
    </p:spTree>
    <p:extLst>
      <p:ext uri="{BB962C8B-B14F-4D97-AF65-F5344CB8AC3E}">
        <p14:creationId xmlns:p14="http://schemas.microsoft.com/office/powerpoint/2010/main" val="21147145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D7BF218-AE2F-4D40-ADF0-3119687B8DE9}"/>
              </a:ext>
            </a:extLst>
          </p:cNvPr>
          <p:cNvSpPr>
            <a:spLocks noGrp="1"/>
          </p:cNvSpPr>
          <p:nvPr>
            <p:ph type="subTitle" idx="1"/>
          </p:nvPr>
        </p:nvSpPr>
        <p:spPr>
          <a:xfrm>
            <a:off x="841248" y="4373384"/>
            <a:ext cx="3405900" cy="829055"/>
          </a:xfrm>
        </p:spPr>
        <p:txBody>
          <a:bodyPr>
            <a:normAutofit/>
          </a:bodyPr>
          <a:lstStyle/>
          <a:p>
            <a:r>
              <a:rPr lang="en-CA" sz="2000">
                <a:solidFill>
                  <a:srgbClr val="FFFFFF"/>
                </a:solidFill>
              </a:rPr>
              <a:t>                                     2022</a:t>
            </a:r>
          </a:p>
        </p:txBody>
      </p:sp>
      <p:sp>
        <p:nvSpPr>
          <p:cNvPr id="4" name="TextBox 3">
            <a:extLst>
              <a:ext uri="{FF2B5EF4-FFF2-40B4-BE49-F238E27FC236}">
                <a16:creationId xmlns:a16="http://schemas.microsoft.com/office/drawing/2014/main" id="{2A9CD30C-E69C-46EF-BF3A-3E765E99F1AD}"/>
              </a:ext>
            </a:extLst>
          </p:cNvPr>
          <p:cNvSpPr txBox="1"/>
          <p:nvPr/>
        </p:nvSpPr>
        <p:spPr>
          <a:xfrm>
            <a:off x="630805" y="1360107"/>
            <a:ext cx="11128379" cy="923330"/>
          </a:xfrm>
          <a:prstGeom prst="rect">
            <a:avLst/>
          </a:prstGeom>
          <a:noFill/>
        </p:spPr>
        <p:txBody>
          <a:bodyPr wrap="square" rtlCol="0">
            <a:spAutoFit/>
          </a:bodyPr>
          <a:lstStyle/>
          <a:p>
            <a:pPr algn="ctr"/>
            <a:r>
              <a:rPr lang="en-US"/>
              <a:t>All Employees of OMH are required to participate in WHMIS 2015 Training and maintain active review of Safety Data Sheets pertaining to the products being used in our workplace.</a:t>
            </a:r>
          </a:p>
          <a:p>
            <a:endParaRPr lang="en-CA"/>
          </a:p>
        </p:txBody>
      </p:sp>
      <p:pic>
        <p:nvPicPr>
          <p:cNvPr id="5" name="Picture 4">
            <a:extLst>
              <a:ext uri="{FF2B5EF4-FFF2-40B4-BE49-F238E27FC236}">
                <a16:creationId xmlns:a16="http://schemas.microsoft.com/office/drawing/2014/main" id="{F939674C-0638-FFC4-282D-32F21FEAC5C5}"/>
              </a:ext>
            </a:extLst>
          </p:cNvPr>
          <p:cNvPicPr>
            <a:picLocks noChangeAspect="1" noChangeArrowheads="1"/>
          </p:cNvPicPr>
          <p:nvPr/>
        </p:nvPicPr>
        <p:blipFill>
          <a:blip r:embed="rId2"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CFC734B-EC09-516B-CF51-CDAA0EA6E4E8}"/>
              </a:ext>
            </a:extLst>
          </p:cNvPr>
          <p:cNvPicPr>
            <a:picLocks noChangeAspect="1"/>
          </p:cNvPicPr>
          <p:nvPr/>
        </p:nvPicPr>
        <p:blipFill>
          <a:blip r:embed="rId3"/>
          <a:stretch>
            <a:fillRect/>
          </a:stretch>
        </p:blipFill>
        <p:spPr>
          <a:xfrm>
            <a:off x="1022493" y="3830785"/>
            <a:ext cx="3315163" cy="1667108"/>
          </a:xfrm>
          <a:prstGeom prst="rect">
            <a:avLst/>
          </a:prstGeom>
        </p:spPr>
      </p:pic>
      <p:sp>
        <p:nvSpPr>
          <p:cNvPr id="8" name="TextBox 7">
            <a:extLst>
              <a:ext uri="{FF2B5EF4-FFF2-40B4-BE49-F238E27FC236}">
                <a16:creationId xmlns:a16="http://schemas.microsoft.com/office/drawing/2014/main" id="{D280EDA5-1A66-AFCF-A5C9-49491D3627B1}"/>
              </a:ext>
            </a:extLst>
          </p:cNvPr>
          <p:cNvSpPr txBox="1"/>
          <p:nvPr/>
        </p:nvSpPr>
        <p:spPr>
          <a:xfrm>
            <a:off x="1909572" y="3401568"/>
            <a:ext cx="1792224" cy="369332"/>
          </a:xfrm>
          <a:prstGeom prst="rect">
            <a:avLst/>
          </a:prstGeom>
          <a:noFill/>
        </p:spPr>
        <p:txBody>
          <a:bodyPr wrap="square" rtlCol="0">
            <a:spAutoFit/>
          </a:bodyPr>
          <a:lstStyle/>
          <a:p>
            <a:r>
              <a:rPr lang="en-US"/>
              <a:t>New Symbols</a:t>
            </a:r>
          </a:p>
        </p:txBody>
      </p:sp>
      <p:sp>
        <p:nvSpPr>
          <p:cNvPr id="9" name="TextBox 8">
            <a:extLst>
              <a:ext uri="{FF2B5EF4-FFF2-40B4-BE49-F238E27FC236}">
                <a16:creationId xmlns:a16="http://schemas.microsoft.com/office/drawing/2014/main" id="{E663DAD0-9417-619D-2246-355F7AE4793F}"/>
              </a:ext>
            </a:extLst>
          </p:cNvPr>
          <p:cNvSpPr txBox="1"/>
          <p:nvPr/>
        </p:nvSpPr>
        <p:spPr>
          <a:xfrm>
            <a:off x="7402068" y="3375398"/>
            <a:ext cx="2880360" cy="369332"/>
          </a:xfrm>
          <a:prstGeom prst="rect">
            <a:avLst/>
          </a:prstGeom>
          <a:noFill/>
        </p:spPr>
        <p:txBody>
          <a:bodyPr wrap="square" rtlCol="0">
            <a:spAutoFit/>
          </a:bodyPr>
          <a:lstStyle/>
          <a:p>
            <a:r>
              <a:rPr lang="en-US"/>
              <a:t>Old Symbols</a:t>
            </a:r>
          </a:p>
        </p:txBody>
      </p:sp>
      <p:pic>
        <p:nvPicPr>
          <p:cNvPr id="11" name="Picture 10">
            <a:extLst>
              <a:ext uri="{FF2B5EF4-FFF2-40B4-BE49-F238E27FC236}">
                <a16:creationId xmlns:a16="http://schemas.microsoft.com/office/drawing/2014/main" id="{ED374AD4-BB9D-77E1-1E9D-6811169A5663}"/>
              </a:ext>
            </a:extLst>
          </p:cNvPr>
          <p:cNvPicPr>
            <a:picLocks noChangeAspect="1"/>
          </p:cNvPicPr>
          <p:nvPr/>
        </p:nvPicPr>
        <p:blipFill>
          <a:blip r:embed="rId4"/>
          <a:stretch>
            <a:fillRect/>
          </a:stretch>
        </p:blipFill>
        <p:spPr>
          <a:xfrm>
            <a:off x="6724450" y="3869615"/>
            <a:ext cx="2857899" cy="1409897"/>
          </a:xfrm>
          <a:prstGeom prst="rect">
            <a:avLst/>
          </a:prstGeom>
        </p:spPr>
      </p:pic>
    </p:spTree>
    <p:extLst>
      <p:ext uri="{BB962C8B-B14F-4D97-AF65-F5344CB8AC3E}">
        <p14:creationId xmlns:p14="http://schemas.microsoft.com/office/powerpoint/2010/main" val="2669992505"/>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1000"/>
                                        <p:tgtEl>
                                          <p:spTgt spid="4">
                                            <p:txEl>
                                              <p:pRg st="0" end="0"/>
                                            </p:txEl>
                                          </p:spTgt>
                                        </p:tgtEl>
                                      </p:cBhvr>
                                    </p:animEffect>
                                    <p:anim calcmode="lin" valueType="num">
                                      <p:cBhvr>
                                        <p:cTn id="1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8BE5B-6EF2-4C00-B99C-754381DE152D}"/>
              </a:ext>
            </a:extLst>
          </p:cNvPr>
          <p:cNvSpPr>
            <a:spLocks noGrp="1"/>
          </p:cNvSpPr>
          <p:nvPr>
            <p:ph type="title"/>
          </p:nvPr>
        </p:nvSpPr>
        <p:spPr>
          <a:xfrm>
            <a:off x="863029" y="1012004"/>
            <a:ext cx="3416158" cy="4795408"/>
          </a:xfrm>
        </p:spPr>
        <p:txBody>
          <a:bodyPr>
            <a:normAutofit/>
          </a:bodyPr>
          <a:lstStyle/>
          <a:p>
            <a:r>
              <a:rPr lang="en-CA"/>
              <a:t>WHMIS 2015  Overview</a:t>
            </a:r>
          </a:p>
        </p:txBody>
      </p:sp>
      <p:sp>
        <p:nvSpPr>
          <p:cNvPr id="6" name="Content Placeholder 5">
            <a:extLst>
              <a:ext uri="{FF2B5EF4-FFF2-40B4-BE49-F238E27FC236}">
                <a16:creationId xmlns:a16="http://schemas.microsoft.com/office/drawing/2014/main" id="{13C9B313-12B1-42E1-A3F8-97603512F8C0}"/>
              </a:ext>
            </a:extLst>
          </p:cNvPr>
          <p:cNvSpPr>
            <a:spLocks noGrp="1"/>
          </p:cNvSpPr>
          <p:nvPr>
            <p:ph idx="1"/>
          </p:nvPr>
        </p:nvSpPr>
        <p:spPr>
          <a:xfrm>
            <a:off x="5063612" y="470925"/>
            <a:ext cx="6290187" cy="5706038"/>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000000">
                  <a:lumMod val="95000"/>
                  <a:lumOff val="5000"/>
                </a:srgbClr>
              </a:solidFill>
              <a:effectLst/>
              <a:uLnTx/>
              <a:uFillTx/>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srgbClr val="000000">
                    <a:lumMod val="95000"/>
                    <a:lumOff val="5000"/>
                  </a:srgbClr>
                </a:solidFill>
                <a:effectLst/>
                <a:uLnTx/>
                <a:uFillTx/>
                <a:cs typeface="Arial" panose="020B0604020202020204" pitchFamily="34" charset="0"/>
              </a:rPr>
              <a:t>WHMIS first came into effect on October 31, 1988. It was created to address the rights of Canadian workers, to know about health and safety hazards associated with chemicals that they use or may come in contact within the workplace.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400" b="0" i="0" u="none" strike="noStrike" kern="1200" cap="none" spc="0" normalizeH="0" baseline="0" noProof="0">
              <a:ln>
                <a:noFill/>
              </a:ln>
              <a:solidFill>
                <a:srgbClr val="000000">
                  <a:lumMod val="95000"/>
                  <a:lumOff val="5000"/>
                </a:srgbClr>
              </a:solidFill>
              <a:effectLst/>
              <a:uLnTx/>
              <a:uFillTx/>
              <a:cs typeface="Arial" panose="020B0604020202020204" pitchFamily="34" charset="0"/>
            </a:endParaRPr>
          </a:p>
          <a:p>
            <a:r>
              <a:rPr lang="en-US" sz="1800">
                <a:cs typeface="Arial" panose="020B0604020202020204" pitchFamily="34" charset="0"/>
              </a:rPr>
              <a:t>In February 2015, Canada aligned WHMIS with the Globally Harmonized System of Classification and Labeling of Chemicals. </a:t>
            </a:r>
          </a:p>
          <a:p>
            <a:r>
              <a:rPr lang="en-US" sz="1800">
                <a:cs typeface="Arial" panose="020B0604020202020204" pitchFamily="34" charset="0"/>
              </a:rPr>
              <a:t>GHS was developed as an international initiative to bring global standardization to chemical hazard classification and communication. </a:t>
            </a:r>
          </a:p>
          <a:p>
            <a:r>
              <a:rPr lang="en-US" sz="1800">
                <a:cs typeface="Arial" panose="020B0604020202020204" pitchFamily="34" charset="0"/>
              </a:rPr>
              <a:t>While the adoption of GHS has resulted in some changes to the Workplace Hazardous Materials Information System, it offers the same, if not additional protection to workers. </a:t>
            </a:r>
          </a:p>
          <a:p>
            <a:r>
              <a:rPr lang="en-US" sz="1800">
                <a:cs typeface="Arial" panose="020B0604020202020204" pitchFamily="34" charset="0"/>
              </a:rPr>
              <a:t>WHMIS Stands For – Workplace Hazardous Materials Information System</a:t>
            </a:r>
          </a:p>
          <a:p>
            <a:pPr marL="0" indent="0">
              <a:buNone/>
            </a:pPr>
            <a:endParaRPr lang="en-CA" sz="200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F21EBF46-CE8B-C24B-24BE-F1F68825DB44}"/>
              </a:ext>
            </a:extLst>
          </p:cNvPr>
          <p:cNvPicPr>
            <a:picLocks noChangeAspect="1" noChangeArrowheads="1"/>
          </p:cNvPicPr>
          <p:nvPr/>
        </p:nvPicPr>
        <p:blipFill>
          <a:blip r:embed="rId2"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1799068"/>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75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1000"/>
                                        <p:tgtEl>
                                          <p:spTgt spid="6">
                                            <p:txEl>
                                              <p:pRg st="1" end="1"/>
                                            </p:txEl>
                                          </p:spTgt>
                                        </p:tgtEl>
                                      </p:cBhvr>
                                    </p:animEffect>
                                    <p:anim calcmode="lin" valueType="num">
                                      <p:cBhvr>
                                        <p:cTn id="12"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425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fade">
                                      <p:cBhvr>
                                        <p:cTn id="18" dur="1000"/>
                                        <p:tgtEl>
                                          <p:spTgt spid="6">
                                            <p:txEl>
                                              <p:pRg st="3" end="3"/>
                                            </p:txEl>
                                          </p:spTgt>
                                        </p:tgtEl>
                                      </p:cBhvr>
                                    </p:animEffect>
                                    <p:anim calcmode="lin" valueType="num">
                                      <p:cBhvr>
                                        <p:cTn id="1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4250"/>
                                  </p:stCondLst>
                                  <p:childTnLst>
                                    <p:set>
                                      <p:cBhvr>
                                        <p:cTn id="24" dur="1" fill="hold">
                                          <p:stCondLst>
                                            <p:cond delay="0"/>
                                          </p:stCondLst>
                                        </p:cTn>
                                        <p:tgtEl>
                                          <p:spTgt spid="6">
                                            <p:txEl>
                                              <p:pRg st="4" end="4"/>
                                            </p:txEl>
                                          </p:spTgt>
                                        </p:tgtEl>
                                        <p:attrNameLst>
                                          <p:attrName>style.visibility</p:attrName>
                                        </p:attrNameLst>
                                      </p:cBhvr>
                                      <p:to>
                                        <p:strVal val="visible"/>
                                      </p:to>
                                    </p:set>
                                    <p:animEffect transition="in" filter="fade">
                                      <p:cBhvr>
                                        <p:cTn id="25" dur="1000"/>
                                        <p:tgtEl>
                                          <p:spTgt spid="6">
                                            <p:txEl>
                                              <p:pRg st="4" end="4"/>
                                            </p:txEl>
                                          </p:spTgt>
                                        </p:tgtEl>
                                      </p:cBhvr>
                                    </p:animEffect>
                                    <p:anim calcmode="lin" valueType="num">
                                      <p:cBhvr>
                                        <p:cTn id="2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625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1000"/>
                                        <p:tgtEl>
                                          <p:spTgt spid="6">
                                            <p:txEl>
                                              <p:pRg st="5" end="5"/>
                                            </p:txEl>
                                          </p:spTgt>
                                        </p:tgtEl>
                                      </p:cBhvr>
                                    </p:animEffect>
                                    <p:anim calcmode="lin" valueType="num">
                                      <p:cBhvr>
                                        <p:cTn id="33"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8250"/>
                                  </p:stCondLst>
                                  <p:childTnLst>
                                    <p:set>
                                      <p:cBhvr>
                                        <p:cTn id="38" dur="1" fill="hold">
                                          <p:stCondLst>
                                            <p:cond delay="0"/>
                                          </p:stCondLst>
                                        </p:cTn>
                                        <p:tgtEl>
                                          <p:spTgt spid="6">
                                            <p:txEl>
                                              <p:pRg st="6" end="6"/>
                                            </p:txEl>
                                          </p:spTgt>
                                        </p:tgtEl>
                                        <p:attrNameLst>
                                          <p:attrName>style.visibility</p:attrName>
                                        </p:attrNameLst>
                                      </p:cBhvr>
                                      <p:to>
                                        <p:strVal val="visible"/>
                                      </p:to>
                                    </p:set>
                                    <p:animEffect transition="in" filter="fade">
                                      <p:cBhvr>
                                        <p:cTn id="39" dur="1000"/>
                                        <p:tgtEl>
                                          <p:spTgt spid="6">
                                            <p:txEl>
                                              <p:pRg st="6" end="6"/>
                                            </p:txEl>
                                          </p:spTgt>
                                        </p:tgtEl>
                                      </p:cBhvr>
                                    </p:animEffect>
                                    <p:anim calcmode="lin" valueType="num">
                                      <p:cBhvr>
                                        <p:cTn id="40"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573BE-C4DB-44F0-8126-694F265DC289}"/>
              </a:ext>
            </a:extLst>
          </p:cNvPr>
          <p:cNvSpPr>
            <a:spLocks noGrp="1"/>
          </p:cNvSpPr>
          <p:nvPr>
            <p:ph type="title"/>
          </p:nvPr>
        </p:nvSpPr>
        <p:spPr>
          <a:xfrm>
            <a:off x="863029" y="1012004"/>
            <a:ext cx="3416158" cy="4795408"/>
          </a:xfrm>
        </p:spPr>
        <p:txBody>
          <a:bodyPr>
            <a:normAutofit/>
          </a:bodyPr>
          <a:lstStyle/>
          <a:p>
            <a:r>
              <a:rPr lang="en-CA"/>
              <a:t>Hazard Classification,  Symbols &amp; Pictograms</a:t>
            </a:r>
            <a:br>
              <a:rPr lang="en-CA"/>
            </a:br>
            <a:endParaRPr lang="en-CA"/>
          </a:p>
        </p:txBody>
      </p:sp>
      <p:pic>
        <p:nvPicPr>
          <p:cNvPr id="6" name="Content Placeholder 5">
            <a:extLst>
              <a:ext uri="{FF2B5EF4-FFF2-40B4-BE49-F238E27FC236}">
                <a16:creationId xmlns:a16="http://schemas.microsoft.com/office/drawing/2014/main" id="{6C71801B-D89A-45CB-9BCE-BF57DE0A48D1}"/>
              </a:ext>
            </a:extLst>
          </p:cNvPr>
          <p:cNvPicPr>
            <a:picLocks noGrp="1" noChangeAspect="1"/>
          </p:cNvPicPr>
          <p:nvPr>
            <p:ph idx="1"/>
          </p:nvPr>
        </p:nvPicPr>
        <p:blipFill>
          <a:blip r:embed="rId2"/>
          <a:stretch>
            <a:fillRect/>
          </a:stretch>
        </p:blipFill>
        <p:spPr>
          <a:xfrm>
            <a:off x="7651503" y="154346"/>
            <a:ext cx="1013101" cy="1013101"/>
          </a:xfrm>
          <a:prstGeom prst="rect">
            <a:avLst/>
          </a:prstGeom>
        </p:spPr>
      </p:pic>
      <p:pic>
        <p:nvPicPr>
          <p:cNvPr id="8" name="Picture 7">
            <a:extLst>
              <a:ext uri="{FF2B5EF4-FFF2-40B4-BE49-F238E27FC236}">
                <a16:creationId xmlns:a16="http://schemas.microsoft.com/office/drawing/2014/main" id="{CBD3A00C-206A-4126-AE04-DD2989FC81F5}"/>
              </a:ext>
            </a:extLst>
          </p:cNvPr>
          <p:cNvPicPr>
            <a:picLocks noChangeAspect="1"/>
          </p:cNvPicPr>
          <p:nvPr/>
        </p:nvPicPr>
        <p:blipFill>
          <a:blip r:embed="rId3"/>
          <a:stretch>
            <a:fillRect/>
          </a:stretch>
        </p:blipFill>
        <p:spPr>
          <a:xfrm>
            <a:off x="7624343" y="1133401"/>
            <a:ext cx="1013099" cy="1013099"/>
          </a:xfrm>
          <a:prstGeom prst="rect">
            <a:avLst/>
          </a:prstGeom>
        </p:spPr>
      </p:pic>
      <p:pic>
        <p:nvPicPr>
          <p:cNvPr id="9" name="Picture 8">
            <a:extLst>
              <a:ext uri="{FF2B5EF4-FFF2-40B4-BE49-F238E27FC236}">
                <a16:creationId xmlns:a16="http://schemas.microsoft.com/office/drawing/2014/main" id="{08CE2CDE-F9E7-4E11-BF03-CDD69C708B96}"/>
              </a:ext>
            </a:extLst>
          </p:cNvPr>
          <p:cNvPicPr>
            <a:picLocks noChangeAspect="1"/>
          </p:cNvPicPr>
          <p:nvPr/>
        </p:nvPicPr>
        <p:blipFill>
          <a:blip r:embed="rId4"/>
          <a:stretch>
            <a:fillRect/>
          </a:stretch>
        </p:blipFill>
        <p:spPr>
          <a:xfrm>
            <a:off x="7522035" y="2138238"/>
            <a:ext cx="1217714" cy="1217714"/>
          </a:xfrm>
          <a:prstGeom prst="rect">
            <a:avLst/>
          </a:prstGeom>
        </p:spPr>
      </p:pic>
      <p:pic>
        <p:nvPicPr>
          <p:cNvPr id="10" name="Picture 9">
            <a:extLst>
              <a:ext uri="{FF2B5EF4-FFF2-40B4-BE49-F238E27FC236}">
                <a16:creationId xmlns:a16="http://schemas.microsoft.com/office/drawing/2014/main" id="{D55E4CBF-2727-451D-8071-E48EE51A7C64}"/>
              </a:ext>
            </a:extLst>
          </p:cNvPr>
          <p:cNvPicPr>
            <a:picLocks noChangeAspect="1"/>
          </p:cNvPicPr>
          <p:nvPr/>
        </p:nvPicPr>
        <p:blipFill>
          <a:blip r:embed="rId5"/>
          <a:stretch>
            <a:fillRect/>
          </a:stretch>
        </p:blipFill>
        <p:spPr>
          <a:xfrm>
            <a:off x="7430893" y="3151337"/>
            <a:ext cx="1399998" cy="1409858"/>
          </a:xfrm>
          <a:prstGeom prst="rect">
            <a:avLst/>
          </a:prstGeom>
        </p:spPr>
      </p:pic>
      <p:pic>
        <p:nvPicPr>
          <p:cNvPr id="11" name="Picture 10">
            <a:extLst>
              <a:ext uri="{FF2B5EF4-FFF2-40B4-BE49-F238E27FC236}">
                <a16:creationId xmlns:a16="http://schemas.microsoft.com/office/drawing/2014/main" id="{ADF3B192-592B-4D91-A81B-03827F1617A3}"/>
              </a:ext>
            </a:extLst>
          </p:cNvPr>
          <p:cNvPicPr>
            <a:picLocks noChangeAspect="1"/>
          </p:cNvPicPr>
          <p:nvPr/>
        </p:nvPicPr>
        <p:blipFill>
          <a:blip r:embed="rId6"/>
          <a:stretch>
            <a:fillRect/>
          </a:stretch>
        </p:blipFill>
        <p:spPr>
          <a:xfrm>
            <a:off x="7552824" y="4509493"/>
            <a:ext cx="1172509" cy="1172509"/>
          </a:xfrm>
          <a:prstGeom prst="rect">
            <a:avLst/>
          </a:prstGeom>
        </p:spPr>
      </p:pic>
      <p:pic>
        <p:nvPicPr>
          <p:cNvPr id="12" name="Picture 11">
            <a:extLst>
              <a:ext uri="{FF2B5EF4-FFF2-40B4-BE49-F238E27FC236}">
                <a16:creationId xmlns:a16="http://schemas.microsoft.com/office/drawing/2014/main" id="{FE8BF61D-2CED-4BB1-80CA-B25F934CF58A}"/>
              </a:ext>
            </a:extLst>
          </p:cNvPr>
          <p:cNvPicPr>
            <a:picLocks noChangeAspect="1"/>
          </p:cNvPicPr>
          <p:nvPr/>
        </p:nvPicPr>
        <p:blipFill>
          <a:blip r:embed="rId7"/>
          <a:stretch>
            <a:fillRect/>
          </a:stretch>
        </p:blipFill>
        <p:spPr>
          <a:xfrm>
            <a:off x="7477026" y="5566032"/>
            <a:ext cx="1362053" cy="1362053"/>
          </a:xfrm>
          <a:prstGeom prst="rect">
            <a:avLst/>
          </a:prstGeom>
        </p:spPr>
      </p:pic>
      <p:sp>
        <p:nvSpPr>
          <p:cNvPr id="3" name="TextBox 2">
            <a:extLst>
              <a:ext uri="{FF2B5EF4-FFF2-40B4-BE49-F238E27FC236}">
                <a16:creationId xmlns:a16="http://schemas.microsoft.com/office/drawing/2014/main" id="{654DAA8D-C645-4226-9D6B-39ECF79A6154}"/>
              </a:ext>
            </a:extLst>
          </p:cNvPr>
          <p:cNvSpPr txBox="1"/>
          <p:nvPr/>
        </p:nvSpPr>
        <p:spPr>
          <a:xfrm>
            <a:off x="5832628" y="291564"/>
            <a:ext cx="1494268" cy="369332"/>
          </a:xfrm>
          <a:prstGeom prst="rect">
            <a:avLst/>
          </a:prstGeom>
          <a:noFill/>
        </p:spPr>
        <p:txBody>
          <a:bodyPr wrap="square" rtlCol="0">
            <a:spAutoFit/>
          </a:bodyPr>
          <a:lstStyle/>
          <a:p>
            <a:r>
              <a:rPr lang="en-US"/>
              <a:t>Flame</a:t>
            </a:r>
            <a:endParaRPr lang="en-CA"/>
          </a:p>
        </p:txBody>
      </p:sp>
      <p:sp>
        <p:nvSpPr>
          <p:cNvPr id="7" name="TextBox 6">
            <a:extLst>
              <a:ext uri="{FF2B5EF4-FFF2-40B4-BE49-F238E27FC236}">
                <a16:creationId xmlns:a16="http://schemas.microsoft.com/office/drawing/2014/main" id="{31AB4FCA-2974-47CD-B689-3E1BA5CC4B08}"/>
              </a:ext>
            </a:extLst>
          </p:cNvPr>
          <p:cNvSpPr txBox="1"/>
          <p:nvPr/>
        </p:nvSpPr>
        <p:spPr>
          <a:xfrm>
            <a:off x="5792680" y="1316784"/>
            <a:ext cx="1494267" cy="646331"/>
          </a:xfrm>
          <a:prstGeom prst="rect">
            <a:avLst/>
          </a:prstGeom>
          <a:noFill/>
        </p:spPr>
        <p:txBody>
          <a:bodyPr wrap="square" rtlCol="0">
            <a:spAutoFit/>
          </a:bodyPr>
          <a:lstStyle/>
          <a:p>
            <a:r>
              <a:rPr lang="en-US"/>
              <a:t>Exclamation Mark</a:t>
            </a:r>
            <a:endParaRPr lang="en-CA"/>
          </a:p>
        </p:txBody>
      </p:sp>
      <p:sp>
        <p:nvSpPr>
          <p:cNvPr id="13" name="TextBox 12">
            <a:extLst>
              <a:ext uri="{FF2B5EF4-FFF2-40B4-BE49-F238E27FC236}">
                <a16:creationId xmlns:a16="http://schemas.microsoft.com/office/drawing/2014/main" id="{5E7752EC-D765-4E54-909E-D960F07E0D39}"/>
              </a:ext>
            </a:extLst>
          </p:cNvPr>
          <p:cNvSpPr txBox="1"/>
          <p:nvPr/>
        </p:nvSpPr>
        <p:spPr>
          <a:xfrm>
            <a:off x="5792680" y="2298712"/>
            <a:ext cx="1414369" cy="369332"/>
          </a:xfrm>
          <a:prstGeom prst="rect">
            <a:avLst/>
          </a:prstGeom>
          <a:noFill/>
        </p:spPr>
        <p:txBody>
          <a:bodyPr wrap="square" rtlCol="0">
            <a:spAutoFit/>
          </a:bodyPr>
          <a:lstStyle/>
          <a:p>
            <a:r>
              <a:rPr lang="en-US"/>
              <a:t>Gas Cylinder</a:t>
            </a:r>
            <a:endParaRPr lang="en-CA"/>
          </a:p>
        </p:txBody>
      </p:sp>
      <p:sp>
        <p:nvSpPr>
          <p:cNvPr id="14" name="TextBox 13">
            <a:extLst>
              <a:ext uri="{FF2B5EF4-FFF2-40B4-BE49-F238E27FC236}">
                <a16:creationId xmlns:a16="http://schemas.microsoft.com/office/drawing/2014/main" id="{5AC537F0-DC06-44EE-ABD9-84358A9B412B}"/>
              </a:ext>
            </a:extLst>
          </p:cNvPr>
          <p:cNvSpPr txBox="1"/>
          <p:nvPr/>
        </p:nvSpPr>
        <p:spPr>
          <a:xfrm>
            <a:off x="5832628" y="3486934"/>
            <a:ext cx="1547535" cy="369332"/>
          </a:xfrm>
          <a:prstGeom prst="rect">
            <a:avLst/>
          </a:prstGeom>
          <a:noFill/>
        </p:spPr>
        <p:txBody>
          <a:bodyPr wrap="square" rtlCol="0">
            <a:spAutoFit/>
          </a:bodyPr>
          <a:lstStyle/>
          <a:p>
            <a:r>
              <a:rPr lang="en-US"/>
              <a:t>Health Hazard</a:t>
            </a:r>
            <a:endParaRPr lang="en-CA"/>
          </a:p>
        </p:txBody>
      </p:sp>
      <p:sp>
        <p:nvSpPr>
          <p:cNvPr id="15" name="TextBox 14">
            <a:extLst>
              <a:ext uri="{FF2B5EF4-FFF2-40B4-BE49-F238E27FC236}">
                <a16:creationId xmlns:a16="http://schemas.microsoft.com/office/drawing/2014/main" id="{BA8203DF-BE87-4C34-AA22-58BC1984C991}"/>
              </a:ext>
            </a:extLst>
          </p:cNvPr>
          <p:cNvSpPr txBox="1"/>
          <p:nvPr/>
        </p:nvSpPr>
        <p:spPr>
          <a:xfrm>
            <a:off x="5832628" y="4561195"/>
            <a:ext cx="1614638" cy="369332"/>
          </a:xfrm>
          <a:prstGeom prst="rect">
            <a:avLst/>
          </a:prstGeom>
          <a:noFill/>
        </p:spPr>
        <p:txBody>
          <a:bodyPr wrap="square" rtlCol="0">
            <a:spAutoFit/>
          </a:bodyPr>
          <a:lstStyle/>
          <a:p>
            <a:r>
              <a:rPr lang="en-US"/>
              <a:t>Corrosion</a:t>
            </a:r>
            <a:endParaRPr lang="en-CA"/>
          </a:p>
        </p:txBody>
      </p:sp>
      <p:sp>
        <p:nvSpPr>
          <p:cNvPr id="16" name="TextBox 15">
            <a:extLst>
              <a:ext uri="{FF2B5EF4-FFF2-40B4-BE49-F238E27FC236}">
                <a16:creationId xmlns:a16="http://schemas.microsoft.com/office/drawing/2014/main" id="{D34DC65D-19AA-496F-9A1E-9CE35D97D570}"/>
              </a:ext>
            </a:extLst>
          </p:cNvPr>
          <p:cNvSpPr txBox="1"/>
          <p:nvPr/>
        </p:nvSpPr>
        <p:spPr>
          <a:xfrm>
            <a:off x="5890333" y="5718114"/>
            <a:ext cx="1432123" cy="646331"/>
          </a:xfrm>
          <a:prstGeom prst="rect">
            <a:avLst/>
          </a:prstGeom>
          <a:noFill/>
        </p:spPr>
        <p:txBody>
          <a:bodyPr wrap="square" rtlCol="0">
            <a:spAutoFit/>
          </a:bodyPr>
          <a:lstStyle/>
          <a:p>
            <a:r>
              <a:rPr lang="en-US"/>
              <a:t>Skull &amp; Cross Bones</a:t>
            </a:r>
            <a:endParaRPr lang="en-CA"/>
          </a:p>
        </p:txBody>
      </p:sp>
      <p:pic>
        <p:nvPicPr>
          <p:cNvPr id="4" name="Picture 3">
            <a:extLst>
              <a:ext uri="{FF2B5EF4-FFF2-40B4-BE49-F238E27FC236}">
                <a16:creationId xmlns:a16="http://schemas.microsoft.com/office/drawing/2014/main" id="{6D2EB65D-698E-251D-F6A3-5F9358B368AC}"/>
              </a:ext>
            </a:extLst>
          </p:cNvPr>
          <p:cNvPicPr>
            <a:picLocks noChangeAspect="1" noChangeArrowheads="1"/>
          </p:cNvPicPr>
          <p:nvPr/>
        </p:nvPicPr>
        <p:blipFill>
          <a:blip r:embed="rId8"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2624091"/>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fade">
                                      <p:cBhvr>
                                        <p:cTn id="28" dur="1000"/>
                                        <p:tgtEl>
                                          <p:spTgt spid="7">
                                            <p:txEl>
                                              <p:pRg st="0" end="0"/>
                                            </p:txEl>
                                          </p:spTgt>
                                        </p:tgtEl>
                                      </p:cBhvr>
                                    </p:animEffect>
                                    <p:anim calcmode="lin" valueType="num">
                                      <p:cBhvr>
                                        <p:cTn id="29"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down)">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3">
                                            <p:txEl>
                                              <p:pRg st="0" end="0"/>
                                            </p:txEl>
                                          </p:spTgt>
                                        </p:tgtEl>
                                        <p:attrNameLst>
                                          <p:attrName>style.visibility</p:attrName>
                                        </p:attrNameLst>
                                      </p:cBhvr>
                                      <p:to>
                                        <p:strVal val="visible"/>
                                      </p:to>
                                    </p:set>
                                    <p:animEffect transition="in" filter="fade">
                                      <p:cBhvr>
                                        <p:cTn id="40" dur="1000"/>
                                        <p:tgtEl>
                                          <p:spTgt spid="13">
                                            <p:txEl>
                                              <p:pRg st="0" end="0"/>
                                            </p:txEl>
                                          </p:spTgt>
                                        </p:tgtEl>
                                      </p:cBhvr>
                                    </p:animEffect>
                                    <p:anim calcmode="lin" valueType="num">
                                      <p:cBhvr>
                                        <p:cTn id="41"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42"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14">
                                            <p:txEl>
                                              <p:pRg st="0" end="0"/>
                                            </p:txEl>
                                          </p:spTgt>
                                        </p:tgtEl>
                                        <p:attrNameLst>
                                          <p:attrName>style.visibility</p:attrName>
                                        </p:attrNameLst>
                                      </p:cBhvr>
                                      <p:to>
                                        <p:strVal val="visible"/>
                                      </p:to>
                                    </p:set>
                                    <p:animEffect transition="in" filter="fade">
                                      <p:cBhvr>
                                        <p:cTn id="52" dur="1000"/>
                                        <p:tgtEl>
                                          <p:spTgt spid="14">
                                            <p:txEl>
                                              <p:pRg st="0" end="0"/>
                                            </p:txEl>
                                          </p:spTgt>
                                        </p:tgtEl>
                                      </p:cBhvr>
                                    </p:animEffect>
                                    <p:anim calcmode="lin" valueType="num">
                                      <p:cBhvr>
                                        <p:cTn id="53"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54"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wipe(down)">
                                      <p:cBhvr>
                                        <p:cTn id="59" dur="500"/>
                                        <p:tgtEl>
                                          <p:spTgt spid="11"/>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15">
                                            <p:txEl>
                                              <p:pRg st="0" end="0"/>
                                            </p:txEl>
                                          </p:spTgt>
                                        </p:tgtEl>
                                        <p:attrNameLst>
                                          <p:attrName>style.visibility</p:attrName>
                                        </p:attrNameLst>
                                      </p:cBhvr>
                                      <p:to>
                                        <p:strVal val="visible"/>
                                      </p:to>
                                    </p:set>
                                    <p:anim calcmode="lin" valueType="num">
                                      <p:cBhvr additive="base">
                                        <p:cTn id="64"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wipe(down)">
                                      <p:cBhvr>
                                        <p:cTn id="70" dur="500"/>
                                        <p:tgtEl>
                                          <p:spTgt spid="12"/>
                                        </p:tgtEl>
                                      </p:cBhvr>
                                    </p:animEffect>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16">
                                            <p:txEl>
                                              <p:pRg st="0" end="0"/>
                                            </p:txEl>
                                          </p:spTgt>
                                        </p:tgtEl>
                                        <p:attrNameLst>
                                          <p:attrName>style.visibility</p:attrName>
                                        </p:attrNameLst>
                                      </p:cBhvr>
                                      <p:to>
                                        <p:strVal val="visible"/>
                                      </p:to>
                                    </p:set>
                                    <p:animEffect transition="in" filter="fade">
                                      <p:cBhvr>
                                        <p:cTn id="75" dur="1000"/>
                                        <p:tgtEl>
                                          <p:spTgt spid="16">
                                            <p:txEl>
                                              <p:pRg st="0" end="0"/>
                                            </p:txEl>
                                          </p:spTgt>
                                        </p:tgtEl>
                                      </p:cBhvr>
                                    </p:animEffect>
                                    <p:anim calcmode="lin" valueType="num">
                                      <p:cBhvr>
                                        <p:cTn id="76"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77"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22B89-3929-4E50-955F-769727C1A453}"/>
              </a:ext>
            </a:extLst>
          </p:cNvPr>
          <p:cNvSpPr>
            <a:spLocks noGrp="1"/>
          </p:cNvSpPr>
          <p:nvPr>
            <p:ph type="title"/>
          </p:nvPr>
        </p:nvSpPr>
        <p:spPr>
          <a:xfrm>
            <a:off x="863029" y="1012004"/>
            <a:ext cx="3416158" cy="4795408"/>
          </a:xfrm>
        </p:spPr>
        <p:txBody>
          <a:bodyPr>
            <a:normAutofit/>
          </a:bodyPr>
          <a:lstStyle/>
          <a:p>
            <a:r>
              <a:rPr lang="en-CA"/>
              <a:t>Federal and Provincial Law</a:t>
            </a:r>
          </a:p>
        </p:txBody>
      </p:sp>
      <p:sp>
        <p:nvSpPr>
          <p:cNvPr id="6" name="Content Placeholder 5">
            <a:extLst>
              <a:ext uri="{FF2B5EF4-FFF2-40B4-BE49-F238E27FC236}">
                <a16:creationId xmlns:a16="http://schemas.microsoft.com/office/drawing/2014/main" id="{5C863B49-8CC8-49FF-83BD-92D37EB90F51}"/>
              </a:ext>
            </a:extLst>
          </p:cNvPr>
          <p:cNvSpPr>
            <a:spLocks noGrp="1"/>
          </p:cNvSpPr>
          <p:nvPr>
            <p:ph idx="1"/>
          </p:nvPr>
        </p:nvSpPr>
        <p:spPr>
          <a:xfrm>
            <a:off x="5157926" y="470925"/>
            <a:ext cx="6195874" cy="5706038"/>
          </a:xfrm>
        </p:spPr>
        <p:txBody>
          <a:bodyPr/>
          <a:lstStyle/>
          <a:p>
            <a:endParaRPr lang="en-US" sz="2400"/>
          </a:p>
          <a:p>
            <a:endParaRPr lang="en-US" sz="2400"/>
          </a:p>
          <a:p>
            <a:r>
              <a:rPr lang="en-US" sz="2400"/>
              <a:t>The main purpose of the federal WHMIS legislation is to require the suppliers of hazardous materials used in the workplace to provide health and safety information about their products as a condition of sale. </a:t>
            </a:r>
          </a:p>
          <a:p>
            <a:r>
              <a:rPr lang="en-US" sz="2400"/>
              <a:t>The main purpose of the provincial WHMIS legislation is to require employers to obtain health and safety information about hazardous materials in the workplace and to pass this information on to workers.</a:t>
            </a:r>
          </a:p>
          <a:p>
            <a:endParaRPr lang="en-US"/>
          </a:p>
          <a:p>
            <a:endParaRPr lang="en-CA"/>
          </a:p>
        </p:txBody>
      </p:sp>
      <p:pic>
        <p:nvPicPr>
          <p:cNvPr id="3" name="Picture 2">
            <a:extLst>
              <a:ext uri="{FF2B5EF4-FFF2-40B4-BE49-F238E27FC236}">
                <a16:creationId xmlns:a16="http://schemas.microsoft.com/office/drawing/2014/main" id="{EC7F4422-281E-F37A-9718-EA658D61BAC2}"/>
              </a:ext>
            </a:extLst>
          </p:cNvPr>
          <p:cNvPicPr>
            <a:picLocks noChangeAspect="1" noChangeArrowheads="1"/>
          </p:cNvPicPr>
          <p:nvPr/>
        </p:nvPicPr>
        <p:blipFill>
          <a:blip r:embed="rId2"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649959"/>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25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1000"/>
                                        <p:tgtEl>
                                          <p:spTgt spid="6">
                                            <p:txEl>
                                              <p:pRg st="2" end="2"/>
                                            </p:txEl>
                                          </p:spTgt>
                                        </p:tgtEl>
                                      </p:cBhvr>
                                    </p:animEffect>
                                    <p:anim calcmode="lin" valueType="num">
                                      <p:cBhvr>
                                        <p:cTn id="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1000"/>
                                  </p:stCondLst>
                                  <p:childTnLst>
                                    <p:set>
                                      <p:cBhvr>
                                        <p:cTn id="13" dur="1" fill="hold">
                                          <p:stCondLst>
                                            <p:cond delay="0"/>
                                          </p:stCondLst>
                                        </p:cTn>
                                        <p:tgtEl>
                                          <p:spTgt spid="6">
                                            <p:txEl>
                                              <p:pRg st="3" end="3"/>
                                            </p:txEl>
                                          </p:spTgt>
                                        </p:tgtEl>
                                        <p:attrNameLst>
                                          <p:attrName>style.visibility</p:attrName>
                                        </p:attrNameLst>
                                      </p:cBhvr>
                                      <p:to>
                                        <p:strVal val="visible"/>
                                      </p:to>
                                    </p:set>
                                    <p:animEffect transition="in" filter="fade">
                                      <p:cBhvr>
                                        <p:cTn id="14" dur="1000"/>
                                        <p:tgtEl>
                                          <p:spTgt spid="6">
                                            <p:txEl>
                                              <p:pRg st="3" end="3"/>
                                            </p:txEl>
                                          </p:spTgt>
                                        </p:tgtEl>
                                      </p:cBhvr>
                                    </p:animEffect>
                                    <p:anim calcmode="lin" valueType="num">
                                      <p:cBhvr>
                                        <p:cTn id="15"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11675-3D9F-49B2-9FD7-B533D232E735}"/>
              </a:ext>
            </a:extLst>
          </p:cNvPr>
          <p:cNvSpPr>
            <a:spLocks noGrp="1"/>
          </p:cNvSpPr>
          <p:nvPr>
            <p:ph type="title"/>
          </p:nvPr>
        </p:nvSpPr>
        <p:spPr>
          <a:xfrm>
            <a:off x="863029" y="1012004"/>
            <a:ext cx="3416158" cy="4795408"/>
          </a:xfrm>
        </p:spPr>
        <p:txBody>
          <a:bodyPr>
            <a:normAutofit/>
          </a:bodyPr>
          <a:lstStyle/>
          <a:p>
            <a:r>
              <a:rPr lang="en-CA"/>
              <a:t>Adverse Health Effects</a:t>
            </a:r>
          </a:p>
        </p:txBody>
      </p:sp>
      <p:sp>
        <p:nvSpPr>
          <p:cNvPr id="5" name="Content Placeholder 4">
            <a:extLst>
              <a:ext uri="{FF2B5EF4-FFF2-40B4-BE49-F238E27FC236}">
                <a16:creationId xmlns:a16="http://schemas.microsoft.com/office/drawing/2014/main" id="{218A04B5-C427-4392-B6AE-868AC2C8FD74}"/>
              </a:ext>
            </a:extLst>
          </p:cNvPr>
          <p:cNvSpPr>
            <a:spLocks noGrp="1"/>
          </p:cNvSpPr>
          <p:nvPr>
            <p:ph idx="1"/>
          </p:nvPr>
        </p:nvSpPr>
        <p:spPr>
          <a:xfrm>
            <a:off x="5004618" y="470925"/>
            <a:ext cx="6349181" cy="5706038"/>
          </a:xfrm>
        </p:spPr>
        <p:txBody>
          <a:bodyPr/>
          <a:lstStyle/>
          <a:p>
            <a:r>
              <a:rPr lang="en-US"/>
              <a:t>The potential for hazardous products to be present in the workplace and cause or contribute to adverse health effects is a real concern.</a:t>
            </a:r>
          </a:p>
          <a:p>
            <a:r>
              <a:rPr lang="en-US"/>
              <a:t>Adverse effects can range from minor reversible effects to severe effects which are irreversible.</a:t>
            </a:r>
          </a:p>
          <a:p>
            <a:pPr marL="0" indent="0">
              <a:buNone/>
            </a:pPr>
            <a:r>
              <a:rPr lang="en-US">
                <a:sym typeface="Wingdings" panose="05000000000000000000" pitchFamily="2" charset="2"/>
              </a:rPr>
              <a:t>     </a:t>
            </a:r>
            <a:r>
              <a:rPr lang="en-US"/>
              <a:t>Acute Health Effects happen quickly, usually a short time after exposure</a:t>
            </a:r>
          </a:p>
          <a:p>
            <a:pPr marL="0" indent="0">
              <a:buNone/>
            </a:pPr>
            <a:r>
              <a:rPr lang="en-US">
                <a:sym typeface="Wingdings" panose="05000000000000000000" pitchFamily="2" charset="2"/>
              </a:rPr>
              <a:t>     </a:t>
            </a:r>
            <a:r>
              <a:rPr lang="en-US"/>
              <a:t>Chronic Health Effects happen slowly over time</a:t>
            </a:r>
          </a:p>
          <a:p>
            <a:endParaRPr lang="en-CA"/>
          </a:p>
        </p:txBody>
      </p:sp>
      <p:pic>
        <p:nvPicPr>
          <p:cNvPr id="3" name="Picture 2">
            <a:extLst>
              <a:ext uri="{FF2B5EF4-FFF2-40B4-BE49-F238E27FC236}">
                <a16:creationId xmlns:a16="http://schemas.microsoft.com/office/drawing/2014/main" id="{6CB40CB3-B1BC-34B0-5B21-845FC6A547F6}"/>
              </a:ext>
            </a:extLst>
          </p:cNvPr>
          <p:cNvPicPr>
            <a:picLocks noChangeAspect="1" noChangeArrowheads="1"/>
          </p:cNvPicPr>
          <p:nvPr/>
        </p:nvPicPr>
        <p:blipFill>
          <a:blip r:embed="rId2"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9768427"/>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250"/>
                            </p:stCondLst>
                            <p:childTnLst>
                              <p:par>
                                <p:cTn id="8" presetID="42" presetClass="entr" presetSubtype="0" fill="hold" nodeType="afterEffect">
                                  <p:stCondLst>
                                    <p:cond delay="50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1000"/>
                                        <p:tgtEl>
                                          <p:spTgt spid="5">
                                            <p:txEl>
                                              <p:pRg st="0" end="0"/>
                                            </p:txEl>
                                          </p:spTgt>
                                        </p:tgtEl>
                                      </p:cBhvr>
                                    </p:animEffect>
                                    <p:anim calcmode="lin" valueType="num">
                                      <p:cBhvr>
                                        <p:cTn id="11"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750"/>
                            </p:stCondLst>
                            <p:childTnLst>
                              <p:par>
                                <p:cTn id="14" presetID="42" presetClass="entr" presetSubtype="0" fill="hold" nodeType="afterEffect">
                                  <p:stCondLst>
                                    <p:cond delay="450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fade">
                                      <p:cBhvr>
                                        <p:cTn id="16" dur="1000"/>
                                        <p:tgtEl>
                                          <p:spTgt spid="5">
                                            <p:txEl>
                                              <p:pRg st="1" end="1"/>
                                            </p:txEl>
                                          </p:spTgt>
                                        </p:tgtEl>
                                      </p:cBhvr>
                                    </p:animEffect>
                                    <p:anim calcmode="lin" valueType="num">
                                      <p:cBhvr>
                                        <p:cTn id="17"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8"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19" fill="hold">
                            <p:stCondLst>
                              <p:cond delay="7250"/>
                            </p:stCondLst>
                            <p:childTnLst>
                              <p:par>
                                <p:cTn id="20" presetID="2" presetClass="entr" presetSubtype="4" fill="hold" nodeType="afterEffect">
                                  <p:stCondLst>
                                    <p:cond delay="5250"/>
                                  </p:stCondLst>
                                  <p:childTnLst>
                                    <p:set>
                                      <p:cBhvr>
                                        <p:cTn id="21" dur="1" fill="hold">
                                          <p:stCondLst>
                                            <p:cond delay="0"/>
                                          </p:stCondLst>
                                        </p:cTn>
                                        <p:tgtEl>
                                          <p:spTgt spid="5">
                                            <p:txEl>
                                              <p:pRg st="2" end="2"/>
                                            </p:txEl>
                                          </p:spTgt>
                                        </p:tgtEl>
                                        <p:attrNameLst>
                                          <p:attrName>style.visibility</p:attrName>
                                        </p:attrNameLst>
                                      </p:cBhvr>
                                      <p:to>
                                        <p:strVal val="visible"/>
                                      </p:to>
                                    </p:set>
                                    <p:anim calcmode="lin" valueType="num">
                                      <p:cBhvr additive="base">
                                        <p:cTn id="22"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3000"/>
                            </p:stCondLst>
                            <p:childTnLst>
                              <p:par>
                                <p:cTn id="25" presetID="2" presetClass="entr" presetSubtype="4" fill="hold" nodeType="afterEffect">
                                  <p:stCondLst>
                                    <p:cond delay="6500"/>
                                  </p:stCondLst>
                                  <p:childTnLst>
                                    <p:set>
                                      <p:cBhvr>
                                        <p:cTn id="26" dur="1" fill="hold">
                                          <p:stCondLst>
                                            <p:cond delay="0"/>
                                          </p:stCondLst>
                                        </p:cTn>
                                        <p:tgtEl>
                                          <p:spTgt spid="5">
                                            <p:txEl>
                                              <p:pRg st="3" end="3"/>
                                            </p:txEl>
                                          </p:spTgt>
                                        </p:tgtEl>
                                        <p:attrNameLst>
                                          <p:attrName>style.visibility</p:attrName>
                                        </p:attrNameLst>
                                      </p:cBhvr>
                                      <p:to>
                                        <p:strVal val="visible"/>
                                      </p:to>
                                    </p:set>
                                    <p:anim calcmode="lin" valueType="num">
                                      <p:cBhvr additive="base">
                                        <p:cTn id="2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1079366F-EC4C-81EF-492D-B4AD0F4728AA}"/>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DFE6B22D-96EC-3E13-22EB-4E6B1EE770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ign with a black tube&#10;&#10;Description automatically generated">
            <a:extLst>
              <a:ext uri="{FF2B5EF4-FFF2-40B4-BE49-F238E27FC236}">
                <a16:creationId xmlns:a16="http://schemas.microsoft.com/office/drawing/2014/main" id="{0AEBDCFD-A97F-3383-7246-7A15721A38D7}"/>
              </a:ext>
            </a:extLst>
          </p:cNvPr>
          <p:cNvPicPr>
            <a:picLocks noChangeAspect="1"/>
          </p:cNvPicPr>
          <p:nvPr/>
        </p:nvPicPr>
        <p:blipFill rotWithShape="1">
          <a:blip r:embed="rId2" cstate="screen">
            <a:alphaModFix amt="50000"/>
            <a:extLst>
              <a:ext uri="{28A0092B-C50C-407E-A947-70E740481C1C}">
                <a14:useLocalDpi xmlns:a14="http://schemas.microsoft.com/office/drawing/2010/main"/>
              </a:ext>
            </a:extLst>
          </a:blip>
          <a:srcRect/>
          <a:stretch>
            <a:fillRect/>
          </a:stretch>
        </p:blipFill>
        <p:spPr>
          <a:xfrm>
            <a:off x="-1" y="-71671"/>
            <a:ext cx="12191980" cy="6857999"/>
          </a:xfrm>
          <a:prstGeom prst="rect">
            <a:avLst/>
          </a:prstGeom>
          <a:scene3d>
            <a:camera prst="perspectiveContrastingLeftFacing">
              <a:rot lat="300000" lon="19800000" rev="0"/>
            </a:camera>
            <a:lightRig rig="threePt" dir="t">
              <a:rot lat="0" lon="0" rev="2700000"/>
            </a:lightRig>
          </a:scene3d>
          <a:sp3d>
            <a:bevelT w="63500" h="50800"/>
          </a:sp3d>
        </p:spPr>
      </p:pic>
      <p:sp>
        <p:nvSpPr>
          <p:cNvPr id="5" name="TextBox 4">
            <a:extLst>
              <a:ext uri="{FF2B5EF4-FFF2-40B4-BE49-F238E27FC236}">
                <a16:creationId xmlns:a16="http://schemas.microsoft.com/office/drawing/2014/main" id="{08640F19-4153-1EF0-7E78-7E7920DA77B5}"/>
              </a:ext>
            </a:extLst>
          </p:cNvPr>
          <p:cNvSpPr txBox="1"/>
          <p:nvPr/>
        </p:nvSpPr>
        <p:spPr>
          <a:xfrm>
            <a:off x="-202447" y="3014428"/>
            <a:ext cx="12191979" cy="1489542"/>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8000" b="1">
                <a:solidFill>
                  <a:srgbClr val="FFFFFF"/>
                </a:solidFill>
                <a:latin typeface="+mj-lt"/>
                <a:ea typeface="+mj-ea"/>
                <a:cs typeface="+mj-cs"/>
              </a:rPr>
              <a:t>Security</a:t>
            </a:r>
          </a:p>
        </p:txBody>
      </p:sp>
    </p:spTree>
    <p:extLst>
      <p:ext uri="{BB962C8B-B14F-4D97-AF65-F5344CB8AC3E}">
        <p14:creationId xmlns:p14="http://schemas.microsoft.com/office/powerpoint/2010/main" val="5353655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F4290-34E4-4843-A680-A2B89D73C589}"/>
              </a:ext>
            </a:extLst>
          </p:cNvPr>
          <p:cNvSpPr>
            <a:spLocks noGrp="1"/>
          </p:cNvSpPr>
          <p:nvPr>
            <p:ph type="title"/>
          </p:nvPr>
        </p:nvSpPr>
        <p:spPr>
          <a:xfrm>
            <a:off x="863029" y="1012004"/>
            <a:ext cx="3416158" cy="4795408"/>
          </a:xfrm>
        </p:spPr>
        <p:txBody>
          <a:bodyPr>
            <a:normAutofit/>
          </a:bodyPr>
          <a:lstStyle/>
          <a:p>
            <a:r>
              <a:rPr lang="en-CA"/>
              <a:t>Duties</a:t>
            </a:r>
          </a:p>
        </p:txBody>
      </p:sp>
      <p:sp>
        <p:nvSpPr>
          <p:cNvPr id="5" name="Content Placeholder 4">
            <a:extLst>
              <a:ext uri="{FF2B5EF4-FFF2-40B4-BE49-F238E27FC236}">
                <a16:creationId xmlns:a16="http://schemas.microsoft.com/office/drawing/2014/main" id="{2ABCD751-195E-4B09-9BBF-C88F95787F13}"/>
              </a:ext>
            </a:extLst>
          </p:cNvPr>
          <p:cNvSpPr>
            <a:spLocks noGrp="1"/>
          </p:cNvSpPr>
          <p:nvPr>
            <p:ph idx="1"/>
          </p:nvPr>
        </p:nvSpPr>
        <p:spPr>
          <a:xfrm>
            <a:off x="4998128" y="541539"/>
            <a:ext cx="6355672" cy="2393686"/>
          </a:xfrm>
        </p:spPr>
        <p:txBody>
          <a:bodyPr/>
          <a:lstStyle/>
          <a:p>
            <a:r>
              <a:rPr lang="en-US"/>
              <a:t>WHMIS legislation defines that there are typically three primary parties which are required to adhere to particular duties and responsibilities pertaining to WHMIS.</a:t>
            </a:r>
          </a:p>
          <a:p>
            <a:pPr marL="0" indent="0">
              <a:buNone/>
            </a:pPr>
            <a:endParaRPr lang="en-US"/>
          </a:p>
          <a:p>
            <a:pPr marL="0" indent="0">
              <a:buNone/>
            </a:pPr>
            <a:endParaRPr lang="en-CA" sz="4000"/>
          </a:p>
        </p:txBody>
      </p:sp>
      <p:pic>
        <p:nvPicPr>
          <p:cNvPr id="3" name="Picture 2">
            <a:extLst>
              <a:ext uri="{FF2B5EF4-FFF2-40B4-BE49-F238E27FC236}">
                <a16:creationId xmlns:a16="http://schemas.microsoft.com/office/drawing/2014/main" id="{24A1F29C-D415-3AEC-8B2E-A84915C1E55A}"/>
              </a:ext>
            </a:extLst>
          </p:cNvPr>
          <p:cNvPicPr>
            <a:picLocks noChangeAspect="1" noChangeArrowheads="1"/>
          </p:cNvPicPr>
          <p:nvPr/>
        </p:nvPicPr>
        <p:blipFill>
          <a:blip r:embed="rId2"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Content Placeholder 7">
            <a:extLst>
              <a:ext uri="{FF2B5EF4-FFF2-40B4-BE49-F238E27FC236}">
                <a16:creationId xmlns:a16="http://schemas.microsoft.com/office/drawing/2014/main" id="{A476629D-CB1D-F3C8-755C-6B7ABB99F4E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47221" y="2935225"/>
            <a:ext cx="6381750" cy="2545074"/>
          </a:xfrm>
          <a:prstGeom prst="rect">
            <a:avLst/>
          </a:prstGeom>
        </p:spPr>
      </p:pic>
    </p:spTree>
    <p:extLst>
      <p:ext uri="{BB962C8B-B14F-4D97-AF65-F5344CB8AC3E}">
        <p14:creationId xmlns:p14="http://schemas.microsoft.com/office/powerpoint/2010/main" val="671406582"/>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000"/>
                                        <p:tgtEl>
                                          <p:spTgt spid="5">
                                            <p:txEl>
                                              <p:pRg st="0" end="0"/>
                                            </p:txEl>
                                          </p:spTgt>
                                        </p:tgtEl>
                                      </p:cBhvr>
                                    </p:animEffect>
                                    <p:anim calcmode="lin" valueType="num">
                                      <p:cBhvr>
                                        <p:cTn id="1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976DA13D-0151-4953-B636-609891D17826}"/>
              </a:ext>
            </a:extLst>
          </p:cNvPr>
          <p:cNvPicPr>
            <a:picLocks noGrp="1" noChangeAspect="1"/>
          </p:cNvPicPr>
          <p:nvPr>
            <p:ph type="pic" idx="1"/>
          </p:nvPr>
        </p:nvPicPr>
        <p:blipFill rotWithShape="1">
          <a:blip r:embed="rId2" cstate="screen">
            <a:extLst>
              <a:ext uri="{28A0092B-C50C-407E-A947-70E740481C1C}">
                <a14:useLocalDpi xmlns:a14="http://schemas.microsoft.com/office/drawing/2010/main"/>
              </a:ext>
            </a:extLst>
          </a:blip>
          <a:srcRect/>
          <a:stretch/>
        </p:blipFill>
        <p:spPr>
          <a:xfrm>
            <a:off x="2562726" y="1"/>
            <a:ext cx="9629274" cy="6857999"/>
          </a:xfrm>
          <a:prstGeom prst="rect">
            <a:avLst/>
          </a:prstGeom>
        </p:spPr>
      </p:pic>
      <p:sp>
        <p:nvSpPr>
          <p:cNvPr id="2" name="Title 1">
            <a:extLst>
              <a:ext uri="{FF2B5EF4-FFF2-40B4-BE49-F238E27FC236}">
                <a16:creationId xmlns:a16="http://schemas.microsoft.com/office/drawing/2014/main" id="{02F6C032-F028-42A5-A7DE-B19368424E22}"/>
              </a:ext>
            </a:extLst>
          </p:cNvPr>
          <p:cNvSpPr>
            <a:spLocks noGrp="1"/>
          </p:cNvSpPr>
          <p:nvPr>
            <p:ph type="title"/>
          </p:nvPr>
        </p:nvSpPr>
        <p:spPr>
          <a:xfrm>
            <a:off x="804672" y="342006"/>
            <a:ext cx="3879232" cy="2248122"/>
          </a:xfrm>
        </p:spPr>
        <p:txBody>
          <a:bodyPr vert="horz" lIns="91440" tIns="45720" rIns="91440" bIns="45720" rtlCol="0" anchor="b">
            <a:normAutofit/>
          </a:bodyPr>
          <a:lstStyle/>
          <a:p>
            <a:r>
              <a:rPr lang="en-US" sz="5400"/>
              <a:t>Safety Data Sheets</a:t>
            </a:r>
          </a:p>
        </p:txBody>
      </p:sp>
      <p:sp>
        <p:nvSpPr>
          <p:cNvPr id="14" name="TextBox 13">
            <a:extLst>
              <a:ext uri="{FF2B5EF4-FFF2-40B4-BE49-F238E27FC236}">
                <a16:creationId xmlns:a16="http://schemas.microsoft.com/office/drawing/2014/main" id="{0C3ADE06-9A01-4E54-B9CA-A220C7F05EA3}"/>
              </a:ext>
            </a:extLst>
          </p:cNvPr>
          <p:cNvSpPr txBox="1"/>
          <p:nvPr/>
        </p:nvSpPr>
        <p:spPr>
          <a:xfrm>
            <a:off x="410592" y="2854145"/>
            <a:ext cx="3879232" cy="2031325"/>
          </a:xfrm>
          <a:prstGeom prst="rect">
            <a:avLst/>
          </a:prstGeom>
          <a:noFill/>
        </p:spPr>
        <p:txBody>
          <a:bodyPr wrap="square">
            <a:spAutoFit/>
          </a:bodyPr>
          <a:lstStyle/>
          <a:p>
            <a:r>
              <a:rPr lang="en-US" dirty="0"/>
              <a:t>Every product that is classified as a “hazardous product” under WHMIS, that is intended for use, handling or storage in a workplace in Canada, must have an SDS.</a:t>
            </a:r>
          </a:p>
          <a:p>
            <a:r>
              <a:rPr lang="en-US" dirty="0"/>
              <a:t>All the SDS for products used at OMH are available on Salus.</a:t>
            </a:r>
          </a:p>
        </p:txBody>
      </p:sp>
      <p:pic>
        <p:nvPicPr>
          <p:cNvPr id="3" name="Picture 2">
            <a:extLst>
              <a:ext uri="{FF2B5EF4-FFF2-40B4-BE49-F238E27FC236}">
                <a16:creationId xmlns:a16="http://schemas.microsoft.com/office/drawing/2014/main" id="{CCF1AD3D-CBBD-C558-F998-3BC24F48D550}"/>
              </a:ext>
            </a:extLst>
          </p:cNvPr>
          <p:cNvPicPr>
            <a:picLocks noChangeAspect="1" noChangeArrowheads="1"/>
          </p:cNvPicPr>
          <p:nvPr/>
        </p:nvPicPr>
        <p:blipFill>
          <a:blip r:embed="rId3"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7493028"/>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75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3250"/>
                                        <p:tgtEl>
                                          <p:spTgt spid="14"/>
                                        </p:tgtEl>
                                      </p:cBhvr>
                                    </p:animEffect>
                                    <p:anim calcmode="lin" valueType="num">
                                      <p:cBhvr>
                                        <p:cTn id="12" dur="3250" fill="hold"/>
                                        <p:tgtEl>
                                          <p:spTgt spid="14"/>
                                        </p:tgtEl>
                                        <p:attrNameLst>
                                          <p:attrName>ppt_x</p:attrName>
                                        </p:attrNameLst>
                                      </p:cBhvr>
                                      <p:tavLst>
                                        <p:tav tm="0">
                                          <p:val>
                                            <p:strVal val="#ppt_x"/>
                                          </p:val>
                                        </p:tav>
                                        <p:tav tm="100000">
                                          <p:val>
                                            <p:strVal val="#ppt_x"/>
                                          </p:val>
                                        </p:tav>
                                      </p:tavLst>
                                    </p:anim>
                                    <p:anim calcmode="lin" valueType="num">
                                      <p:cBhvr>
                                        <p:cTn id="13" dur="325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Lst>
  </p:timing>
</p:sld>
</file>

<file path=ppt/slides/slide25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DC2C9CC9-9183-9817-72A4-2FBA99C14B8C}"/>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4F2F232E-6721-9679-8AD8-92A756ABBC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ign with a black tube&#10;&#10;Description automatically generated">
            <a:extLst>
              <a:ext uri="{FF2B5EF4-FFF2-40B4-BE49-F238E27FC236}">
                <a16:creationId xmlns:a16="http://schemas.microsoft.com/office/drawing/2014/main" id="{A56A44FD-27E1-9820-1359-4557711A493E}"/>
              </a:ext>
            </a:extLst>
          </p:cNvPr>
          <p:cNvPicPr>
            <a:picLocks noChangeAspect="1"/>
          </p:cNvPicPr>
          <p:nvPr/>
        </p:nvPicPr>
        <p:blipFill rotWithShape="1">
          <a:blip r:embed="rId2" cstate="screen">
            <a:alphaModFix amt="50000"/>
            <a:extLst>
              <a:ext uri="{28A0092B-C50C-407E-A947-70E740481C1C}">
                <a14:useLocalDpi xmlns:a14="http://schemas.microsoft.com/office/drawing/2010/main"/>
              </a:ext>
            </a:extLst>
          </a:blip>
          <a:srcRect/>
          <a:stretch>
            <a:fillRect/>
          </a:stretch>
        </p:blipFill>
        <p:spPr>
          <a:xfrm>
            <a:off x="-1" y="-71671"/>
            <a:ext cx="12191980" cy="6857999"/>
          </a:xfrm>
          <a:prstGeom prst="rect">
            <a:avLst/>
          </a:prstGeom>
          <a:scene3d>
            <a:camera prst="perspectiveContrastingLeftFacing">
              <a:rot lat="300000" lon="19800000" rev="0"/>
            </a:camera>
            <a:lightRig rig="threePt" dir="t">
              <a:rot lat="0" lon="0" rev="2700000"/>
            </a:lightRig>
          </a:scene3d>
          <a:sp3d>
            <a:bevelT w="63500" h="50800"/>
          </a:sp3d>
        </p:spPr>
      </p:pic>
      <p:sp>
        <p:nvSpPr>
          <p:cNvPr id="5" name="TextBox 4">
            <a:extLst>
              <a:ext uri="{FF2B5EF4-FFF2-40B4-BE49-F238E27FC236}">
                <a16:creationId xmlns:a16="http://schemas.microsoft.com/office/drawing/2014/main" id="{1F62805A-1BE5-BB15-3A08-94B26528CBA5}"/>
              </a:ext>
            </a:extLst>
          </p:cNvPr>
          <p:cNvSpPr txBox="1"/>
          <p:nvPr/>
        </p:nvSpPr>
        <p:spPr>
          <a:xfrm>
            <a:off x="-202447" y="3014428"/>
            <a:ext cx="12191979" cy="1489542"/>
          </a:xfrm>
          <a:prstGeom prst="rect">
            <a:avLst/>
          </a:prstGeom>
        </p:spPr>
        <p:txBody>
          <a:bodyPr vert="horz" lIns="91440" tIns="45720" rIns="91440" bIns="45720" rtlCol="0" anchor="b">
            <a:normAutofit fontScale="77500" lnSpcReduction="20000"/>
          </a:bodyPr>
          <a:lstStyle/>
          <a:p>
            <a:pPr algn="ctr">
              <a:lnSpc>
                <a:spcPct val="90000"/>
              </a:lnSpc>
              <a:spcBef>
                <a:spcPct val="0"/>
              </a:spcBef>
              <a:spcAft>
                <a:spcPts val="600"/>
              </a:spcAft>
            </a:pPr>
            <a:r>
              <a:rPr lang="en-US" sz="8000" b="1">
                <a:solidFill>
                  <a:srgbClr val="FFFFFF"/>
                </a:solidFill>
                <a:latin typeface="+mj-lt"/>
                <a:ea typeface="+mj-ea"/>
                <a:cs typeface="+mj-cs"/>
              </a:rPr>
              <a:t>Wildlife Awareness and Deterrents </a:t>
            </a:r>
          </a:p>
        </p:txBody>
      </p:sp>
    </p:spTree>
    <p:extLst>
      <p:ext uri="{BB962C8B-B14F-4D97-AF65-F5344CB8AC3E}">
        <p14:creationId xmlns:p14="http://schemas.microsoft.com/office/powerpoint/2010/main" val="32981646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27B829-C612-44F8-BF87-952869EF04E9}"/>
              </a:ext>
            </a:extLst>
          </p:cNvPr>
          <p:cNvPicPr>
            <a:picLocks noChangeAspect="1"/>
          </p:cNvPicPr>
          <p:nvPr/>
        </p:nvPicPr>
        <p:blipFill>
          <a:blip r:embed="rId2"/>
          <a:stretch>
            <a:fillRect/>
          </a:stretch>
        </p:blipFill>
        <p:spPr>
          <a:xfrm>
            <a:off x="8975285" y="2176233"/>
            <a:ext cx="3010237" cy="1943483"/>
          </a:xfrm>
          <a:prstGeom prst="rect">
            <a:avLst/>
          </a:prstGeom>
        </p:spPr>
      </p:pic>
      <p:pic>
        <p:nvPicPr>
          <p:cNvPr id="6" name="Picture 5">
            <a:extLst>
              <a:ext uri="{FF2B5EF4-FFF2-40B4-BE49-F238E27FC236}">
                <a16:creationId xmlns:a16="http://schemas.microsoft.com/office/drawing/2014/main" id="{49075C35-313B-4169-A668-DEC69A6936D1}"/>
              </a:ext>
            </a:extLst>
          </p:cNvPr>
          <p:cNvPicPr>
            <a:picLocks noChangeAspect="1"/>
          </p:cNvPicPr>
          <p:nvPr/>
        </p:nvPicPr>
        <p:blipFill>
          <a:blip r:embed="rId3"/>
          <a:stretch>
            <a:fillRect/>
          </a:stretch>
        </p:blipFill>
        <p:spPr>
          <a:xfrm>
            <a:off x="134066" y="1787603"/>
            <a:ext cx="2810356" cy="1814435"/>
          </a:xfrm>
          <a:prstGeom prst="rect">
            <a:avLst/>
          </a:prstGeom>
        </p:spPr>
      </p:pic>
      <p:pic>
        <p:nvPicPr>
          <p:cNvPr id="11" name="Picture 10">
            <a:extLst>
              <a:ext uri="{FF2B5EF4-FFF2-40B4-BE49-F238E27FC236}">
                <a16:creationId xmlns:a16="http://schemas.microsoft.com/office/drawing/2014/main" id="{8287142A-3BBC-42D2-B595-CF075812FD4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324048" y="2176233"/>
            <a:ext cx="4685262" cy="2946914"/>
          </a:xfrm>
          <a:prstGeom prst="rect">
            <a:avLst/>
          </a:prstGeom>
        </p:spPr>
      </p:pic>
      <p:pic>
        <p:nvPicPr>
          <p:cNvPr id="8" name="Picture 7">
            <a:extLst>
              <a:ext uri="{FF2B5EF4-FFF2-40B4-BE49-F238E27FC236}">
                <a16:creationId xmlns:a16="http://schemas.microsoft.com/office/drawing/2014/main" id="{E6676472-7B15-4C80-A224-0F3829FD5246}"/>
              </a:ext>
            </a:extLst>
          </p:cNvPr>
          <p:cNvPicPr>
            <a:picLocks noChangeAspect="1"/>
          </p:cNvPicPr>
          <p:nvPr/>
        </p:nvPicPr>
        <p:blipFill>
          <a:blip r:embed="rId5"/>
          <a:stretch>
            <a:fillRect/>
          </a:stretch>
        </p:blipFill>
        <p:spPr>
          <a:xfrm>
            <a:off x="8042333" y="3776433"/>
            <a:ext cx="2469033" cy="2350714"/>
          </a:xfrm>
          <a:prstGeom prst="rect">
            <a:avLst/>
          </a:prstGeom>
        </p:spPr>
      </p:pic>
      <p:pic>
        <p:nvPicPr>
          <p:cNvPr id="1026" name="Picture 2" descr="Image result for pictures of moose">
            <a:extLst>
              <a:ext uri="{FF2B5EF4-FFF2-40B4-BE49-F238E27FC236}">
                <a16:creationId xmlns:a16="http://schemas.microsoft.com/office/drawing/2014/main" id="{3C933373-3947-4DF5-BD42-D3DD50906F13}"/>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85694" y="3795279"/>
            <a:ext cx="2758728" cy="16800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pictures of caribou">
            <a:extLst>
              <a:ext uri="{FF2B5EF4-FFF2-40B4-BE49-F238E27FC236}">
                <a16:creationId xmlns:a16="http://schemas.microsoft.com/office/drawing/2014/main" id="{253A35BA-8B6B-4C2B-9179-D61E2D9EBDDA}"/>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34066" y="168264"/>
            <a:ext cx="2564887" cy="14450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pictures of Elk">
            <a:extLst>
              <a:ext uri="{FF2B5EF4-FFF2-40B4-BE49-F238E27FC236}">
                <a16:creationId xmlns:a16="http://schemas.microsoft.com/office/drawing/2014/main" id="{ABD51A33-0146-47EC-AF5F-29DED206BDFE}"/>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0171087" y="168264"/>
            <a:ext cx="1814435" cy="181443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pictures of deer">
            <a:extLst>
              <a:ext uri="{FF2B5EF4-FFF2-40B4-BE49-F238E27FC236}">
                <a16:creationId xmlns:a16="http://schemas.microsoft.com/office/drawing/2014/main" id="{17EF212C-FC5D-48A7-9553-4E35A273AABA}"/>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096000" y="1148494"/>
            <a:ext cx="2847975"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pictures of wolverine animal">
            <a:extLst>
              <a:ext uri="{FF2B5EF4-FFF2-40B4-BE49-F238E27FC236}">
                <a16:creationId xmlns:a16="http://schemas.microsoft.com/office/drawing/2014/main" id="{1C62E790-DF3F-4D97-97AC-0C1A52426837}"/>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2994384" y="1117655"/>
            <a:ext cx="2035640" cy="15247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result for pictures of fox's">
            <a:extLst>
              <a:ext uri="{FF2B5EF4-FFF2-40B4-BE49-F238E27FC236}">
                <a16:creationId xmlns:a16="http://schemas.microsoft.com/office/drawing/2014/main" id="{046A93B7-7D5A-4E54-AECC-1AD23E2858CC}"/>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0045422" y="4896922"/>
            <a:ext cx="2146578" cy="166330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pictures of coyotes">
            <a:extLst>
              <a:ext uri="{FF2B5EF4-FFF2-40B4-BE49-F238E27FC236}">
                <a16:creationId xmlns:a16="http://schemas.microsoft.com/office/drawing/2014/main" id="{0D7E282A-BD76-4253-BC8F-843EE217B7D1}"/>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358130" y="4974737"/>
            <a:ext cx="1795429" cy="1435896"/>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9">
            <a:extLst>
              <a:ext uri="{FF2B5EF4-FFF2-40B4-BE49-F238E27FC236}">
                <a16:creationId xmlns:a16="http://schemas.microsoft.com/office/drawing/2014/main" id="{B5821B69-1E51-44F6-A2CE-51FDC90303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3C0FE8-D495-4404-8085-BF75A3627A81}"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253</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1D93269-9B96-4BBC-8674-DAB58FEDD1C1}"/>
              </a:ext>
            </a:extLst>
          </p:cNvPr>
          <p:cNvSpPr txBox="1"/>
          <p:nvPr/>
        </p:nvSpPr>
        <p:spPr>
          <a:xfrm>
            <a:off x="4556266" y="5243670"/>
            <a:ext cx="30290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200" cap="none" spc="0" normalizeH="0" baseline="0" noProof="0">
                <a:ln>
                  <a:noFill/>
                </a:ln>
                <a:solidFill>
                  <a:prstClr val="black"/>
                </a:solidFill>
                <a:effectLst/>
                <a:uLnTx/>
                <a:uFillTx/>
                <a:latin typeface="Calibri" panose="020F0502020204030204"/>
                <a:ea typeface="+mn-ea"/>
                <a:cs typeface="+mn-cs"/>
              </a:rPr>
              <a:t>Brought to you by:</a:t>
            </a:r>
          </a:p>
        </p:txBody>
      </p:sp>
      <p:pic>
        <p:nvPicPr>
          <p:cNvPr id="4" name="Image 1" descr="A black and white logo  Description automatically generated with low confidence">
            <a:extLst>
              <a:ext uri="{FF2B5EF4-FFF2-40B4-BE49-F238E27FC236}">
                <a16:creationId xmlns:a16="http://schemas.microsoft.com/office/drawing/2014/main" id="{6DDAD37D-D995-85D0-25B1-9EA578FCFD2B}"/>
              </a:ext>
            </a:extLst>
          </p:cNvPr>
          <p:cNvPicPr>
            <a:picLocks/>
          </p:cNvPicPr>
          <p:nvPr/>
        </p:nvPicPr>
        <p:blipFill>
          <a:blip r:embed="rId13" cstate="screen">
            <a:extLst>
              <a:ext uri="{28A0092B-C50C-407E-A947-70E740481C1C}">
                <a14:useLocalDpi xmlns:a14="http://schemas.microsoft.com/office/drawing/2010/main"/>
              </a:ext>
            </a:extLst>
          </a:blip>
          <a:stretch>
            <a:fillRect/>
          </a:stretch>
        </p:blipFill>
        <p:spPr>
          <a:xfrm>
            <a:off x="4661593" y="5782945"/>
            <a:ext cx="2542540" cy="938530"/>
          </a:xfrm>
          <a:prstGeom prst="rect">
            <a:avLst/>
          </a:prstGeom>
        </p:spPr>
      </p:pic>
    </p:spTree>
    <p:extLst>
      <p:ext uri="{BB962C8B-B14F-4D97-AF65-F5344CB8AC3E}">
        <p14:creationId xmlns:p14="http://schemas.microsoft.com/office/powerpoint/2010/main" val="3126851874"/>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50CA6637-E206-4229-A684-E8C434C5BAAE}"/>
              </a:ext>
            </a:extLst>
          </p:cNvPr>
          <p:cNvSpPr txBox="1">
            <a:spLocks/>
          </p:cNvSpPr>
          <p:nvPr/>
        </p:nvSpPr>
        <p:spPr>
          <a:xfrm>
            <a:off x="804672" y="640080"/>
            <a:ext cx="3282696" cy="2386149"/>
          </a:xfrm>
          <a:prstGeom prst="rect">
            <a:avLst/>
          </a:prstGeom>
        </p:spPr>
        <p:txBody>
          <a:bodyPr vert="horz" lIns="91440" tIns="45720" rIns="91440" bIns="45720" rtlCol="0"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a:ln>
                  <a:noFill/>
                </a:ln>
                <a:solidFill>
                  <a:prstClr val="white"/>
                </a:solidFill>
                <a:effectLst/>
                <a:uLnTx/>
                <a:uFillTx/>
                <a:latin typeface="Calibri Light" panose="020F0302020204030204"/>
                <a:ea typeface="+mj-ea"/>
                <a:cs typeface="+mj-cs"/>
              </a:rPr>
              <a:t>What Wildlife could we encounter?</a:t>
            </a:r>
          </a:p>
        </p:txBody>
      </p:sp>
      <p:sp>
        <p:nvSpPr>
          <p:cNvPr id="3" name="Rectangle 2">
            <a:extLst>
              <a:ext uri="{FF2B5EF4-FFF2-40B4-BE49-F238E27FC236}">
                <a16:creationId xmlns:a16="http://schemas.microsoft.com/office/drawing/2014/main" id="{2911B4A1-D43A-4876-92ED-9182FEA5A296}"/>
              </a:ext>
            </a:extLst>
          </p:cNvPr>
          <p:cNvSpPr/>
          <p:nvPr/>
        </p:nvSpPr>
        <p:spPr>
          <a:xfrm>
            <a:off x="5358384" y="640081"/>
            <a:ext cx="6024654" cy="52578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Cougars</a:t>
            </a: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Wolves</a:t>
            </a: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Coyotes</a:t>
            </a: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Wolverines</a:t>
            </a: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Moose</a:t>
            </a: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Elk</a:t>
            </a: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Caribou</a:t>
            </a: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Deer</a:t>
            </a: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Bears</a:t>
            </a:r>
          </a:p>
          <a:p>
            <a:pPr marL="1028700" marR="0" lvl="1" indent="-342900" algn="l" defTabSz="914400" rtl="0" eaLnBrk="1" fontAlgn="auto" latinLnBrk="0" hangingPunct="1">
              <a:lnSpc>
                <a:spcPct val="90000"/>
              </a:lnSpc>
              <a:spcBef>
                <a:spcPts val="0"/>
              </a:spcBef>
              <a:spcAft>
                <a:spcPts val="600"/>
              </a:spcAft>
              <a:buClrTx/>
              <a:buSzTx/>
              <a:buFont typeface="Wingdings" panose="05000000000000000000" pitchFamily="2" charset="2"/>
              <a:buChar char="Ø"/>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Black bears</a:t>
            </a:r>
          </a:p>
          <a:p>
            <a:pPr marL="1028700" marR="0" lvl="1" indent="-342900" algn="l" defTabSz="914400" rtl="0" eaLnBrk="1" fontAlgn="auto" latinLnBrk="0" hangingPunct="1">
              <a:lnSpc>
                <a:spcPct val="90000"/>
              </a:lnSpc>
              <a:spcBef>
                <a:spcPts val="0"/>
              </a:spcBef>
              <a:spcAft>
                <a:spcPts val="600"/>
              </a:spcAft>
              <a:buClrTx/>
              <a:buSzTx/>
              <a:buFont typeface="Wingdings" panose="05000000000000000000" pitchFamily="2" charset="2"/>
              <a:buChar char="Ø"/>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Grizzly bears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Slide Number Placeholder 5">
            <a:extLst>
              <a:ext uri="{FF2B5EF4-FFF2-40B4-BE49-F238E27FC236}">
                <a16:creationId xmlns:a16="http://schemas.microsoft.com/office/drawing/2014/main" id="{00E9D94C-8F53-4E9D-96B2-E5B5A552D70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54593F9-36B0-4BDD-BD23-49F3E50C4A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254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6" name="Rectangle 2">
            <a:extLst>
              <a:ext uri="{FF2B5EF4-FFF2-40B4-BE49-F238E27FC236}">
                <a16:creationId xmlns:a16="http://schemas.microsoft.com/office/drawing/2014/main" id="{40122E6F-FD4F-4F43-998B-DB3CC756A993}"/>
              </a:ext>
            </a:extLst>
          </p:cNvPr>
          <p:cNvSpPr>
            <a:spLocks noChangeArrowheads="1"/>
          </p:cNvSpPr>
          <p:nvPr/>
        </p:nvSpPr>
        <p:spPr bwMode="auto">
          <a:xfrm>
            <a:off x="4744994" y="5898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Image 1" descr="A black and white logo  Description automatically generated with low confidence">
            <a:extLst>
              <a:ext uri="{FF2B5EF4-FFF2-40B4-BE49-F238E27FC236}">
                <a16:creationId xmlns:a16="http://schemas.microsoft.com/office/drawing/2014/main" id="{7916F88A-74E6-F233-A3DF-7341544A1169}"/>
              </a:ext>
            </a:extLst>
          </p:cNvPr>
          <p:cNvPicPr>
            <a:picLocks/>
          </p:cNvPicPr>
          <p:nvPr/>
        </p:nvPicPr>
        <p:blipFill>
          <a:blip r:embed="rId2" cstate="screen">
            <a:extLst>
              <a:ext uri="{28A0092B-C50C-407E-A947-70E740481C1C}">
                <a14:useLocalDpi xmlns:a14="http://schemas.microsoft.com/office/drawing/2010/main"/>
              </a:ext>
            </a:extLst>
          </a:blip>
          <a:stretch>
            <a:fillRect/>
          </a:stretch>
        </p:blipFill>
        <p:spPr>
          <a:xfrm>
            <a:off x="9101455" y="5279389"/>
            <a:ext cx="2542540" cy="938530"/>
          </a:xfrm>
          <a:prstGeom prst="rect">
            <a:avLst/>
          </a:prstGeom>
        </p:spPr>
      </p:pic>
    </p:spTree>
    <p:extLst>
      <p:ext uri="{BB962C8B-B14F-4D97-AF65-F5344CB8AC3E}">
        <p14:creationId xmlns:p14="http://schemas.microsoft.com/office/powerpoint/2010/main" val="3393743797"/>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50CA6637-E206-4229-A684-E8C434C5BAAE}"/>
              </a:ext>
            </a:extLst>
          </p:cNvPr>
          <p:cNvSpPr txBox="1">
            <a:spLocks/>
          </p:cNvSpPr>
          <p:nvPr/>
        </p:nvSpPr>
        <p:spPr>
          <a:xfrm>
            <a:off x="650859" y="857250"/>
            <a:ext cx="3282696" cy="2366703"/>
          </a:xfrm>
          <a:prstGeom prst="rect">
            <a:avLst/>
          </a:prstGeom>
        </p:spPr>
        <p:txBody>
          <a:bodyPr vert="horz" lIns="91440" tIns="45720" rIns="91440" bIns="45720" rtlCol="0"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32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CA" sz="44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Cougars</a:t>
            </a:r>
          </a:p>
        </p:txBody>
      </p:sp>
      <p:sp>
        <p:nvSpPr>
          <p:cNvPr id="3" name="Rectangle 2">
            <a:extLst>
              <a:ext uri="{FF2B5EF4-FFF2-40B4-BE49-F238E27FC236}">
                <a16:creationId xmlns:a16="http://schemas.microsoft.com/office/drawing/2014/main" id="{2911B4A1-D43A-4876-92ED-9182FEA5A296}"/>
              </a:ext>
            </a:extLst>
          </p:cNvPr>
          <p:cNvSpPr/>
          <p:nvPr/>
        </p:nvSpPr>
        <p:spPr>
          <a:xfrm>
            <a:off x="5358384" y="640081"/>
            <a:ext cx="6024654" cy="52578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Cougars, also known as mountain lions, are large predatory felines. They have short, tan coats and a long, black-tipped tail.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Males are heavier than females, and some individuals can reach two meters in length.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Cougars are solitary and territorial. They generally travel alone, unless with dependent young.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Slide Number Placeholder 5">
            <a:extLst>
              <a:ext uri="{FF2B5EF4-FFF2-40B4-BE49-F238E27FC236}">
                <a16:creationId xmlns:a16="http://schemas.microsoft.com/office/drawing/2014/main" id="{00E9D94C-8F53-4E9D-96B2-E5B5A552D70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54593F9-36B0-4BDD-BD23-49F3E50C4A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255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6" name="Rectangle 2">
            <a:extLst>
              <a:ext uri="{FF2B5EF4-FFF2-40B4-BE49-F238E27FC236}">
                <a16:creationId xmlns:a16="http://schemas.microsoft.com/office/drawing/2014/main" id="{40122E6F-FD4F-4F43-998B-DB3CC756A993}"/>
              </a:ext>
            </a:extLst>
          </p:cNvPr>
          <p:cNvSpPr>
            <a:spLocks noChangeArrowheads="1"/>
          </p:cNvSpPr>
          <p:nvPr/>
        </p:nvSpPr>
        <p:spPr bwMode="auto">
          <a:xfrm>
            <a:off x="4744994" y="5898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 name="Picture 9">
            <a:extLst>
              <a:ext uri="{FF2B5EF4-FFF2-40B4-BE49-F238E27FC236}">
                <a16:creationId xmlns:a16="http://schemas.microsoft.com/office/drawing/2014/main" id="{D81B8A36-F27C-4FEE-AA2B-37726BBA9DF0}"/>
              </a:ext>
            </a:extLst>
          </p:cNvPr>
          <p:cNvPicPr>
            <a:picLocks noChangeAspect="1"/>
          </p:cNvPicPr>
          <p:nvPr/>
        </p:nvPicPr>
        <p:blipFill>
          <a:blip r:embed="rId2"/>
          <a:stretch>
            <a:fillRect/>
          </a:stretch>
        </p:blipFill>
        <p:spPr>
          <a:xfrm>
            <a:off x="451959" y="4081203"/>
            <a:ext cx="3805241" cy="2456757"/>
          </a:xfrm>
          <a:prstGeom prst="rect">
            <a:avLst/>
          </a:prstGeom>
        </p:spPr>
      </p:pic>
      <p:pic>
        <p:nvPicPr>
          <p:cNvPr id="2" name="Image 1" descr="A black and white logo  Description automatically generated with low confidence">
            <a:extLst>
              <a:ext uri="{FF2B5EF4-FFF2-40B4-BE49-F238E27FC236}">
                <a16:creationId xmlns:a16="http://schemas.microsoft.com/office/drawing/2014/main" id="{A6D8A730-022D-7377-6D4E-21DBD32E10B7}"/>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8949055" y="5381943"/>
            <a:ext cx="2542540" cy="938530"/>
          </a:xfrm>
          <a:prstGeom prst="rect">
            <a:avLst/>
          </a:prstGeom>
        </p:spPr>
      </p:pic>
    </p:spTree>
    <p:extLst>
      <p:ext uri="{BB962C8B-B14F-4D97-AF65-F5344CB8AC3E}">
        <p14:creationId xmlns:p14="http://schemas.microsoft.com/office/powerpoint/2010/main" val="587760590"/>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50CA6637-E206-4229-A684-E8C434C5BAAE}"/>
              </a:ext>
            </a:extLst>
          </p:cNvPr>
          <p:cNvSpPr txBox="1">
            <a:spLocks/>
          </p:cNvSpPr>
          <p:nvPr/>
        </p:nvSpPr>
        <p:spPr>
          <a:xfrm>
            <a:off x="650859" y="857250"/>
            <a:ext cx="3282696" cy="2366703"/>
          </a:xfrm>
          <a:prstGeom prst="rect">
            <a:avLst/>
          </a:prstGeom>
        </p:spPr>
        <p:txBody>
          <a:bodyPr vert="horz" lIns="91440" tIns="45720" rIns="91440" bIns="45720" rtlCol="0"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32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CA" sz="44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Cougars</a:t>
            </a:r>
          </a:p>
        </p:txBody>
      </p:sp>
      <p:sp>
        <p:nvSpPr>
          <p:cNvPr id="3" name="Rectangle 2">
            <a:extLst>
              <a:ext uri="{FF2B5EF4-FFF2-40B4-BE49-F238E27FC236}">
                <a16:creationId xmlns:a16="http://schemas.microsoft.com/office/drawing/2014/main" id="{2911B4A1-D43A-4876-92ED-9182FEA5A296}"/>
              </a:ext>
            </a:extLst>
          </p:cNvPr>
          <p:cNvSpPr/>
          <p:nvPr/>
        </p:nvSpPr>
        <p:spPr>
          <a:xfrm>
            <a:off x="5358384" y="640081"/>
            <a:ext cx="6024654" cy="5257800"/>
          </a:xfrm>
          <a:prstGeom prst="rect">
            <a:avLst/>
          </a:prstGeom>
        </p:spPr>
        <p:txBody>
          <a:bodyPr vert="horz" lIns="91440" tIns="45720" rIns="91440" bIns="45720" rtlCol="0" anchor="ctr">
            <a:normAutofit lnSpcReduction="10000"/>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Cougars are elusive: they see you before you become aware of them. They hunt by sight or hearing, not scent.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Usually, cougars avoid humans. </a:t>
            </a:r>
            <a:endParaRPr kumimoji="0" lang="en-CA"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They do not hang around human spaces looking for food/garbage, since they prefer fresh kills. However, cougars will hunt for domestic animals and farm animals.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It is important to note that cougars </a:t>
            </a:r>
            <a:r>
              <a:rPr kumimoji="0" lang="en-US" sz="24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do not become food-conditioned. </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CA"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Slide Number Placeholder 5">
            <a:extLst>
              <a:ext uri="{FF2B5EF4-FFF2-40B4-BE49-F238E27FC236}">
                <a16:creationId xmlns:a16="http://schemas.microsoft.com/office/drawing/2014/main" id="{00E9D94C-8F53-4E9D-96B2-E5B5A552D70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54593F9-36B0-4BDD-BD23-49F3E50C4A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256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6" name="Rectangle 2">
            <a:extLst>
              <a:ext uri="{FF2B5EF4-FFF2-40B4-BE49-F238E27FC236}">
                <a16:creationId xmlns:a16="http://schemas.microsoft.com/office/drawing/2014/main" id="{40122E6F-FD4F-4F43-998B-DB3CC756A993}"/>
              </a:ext>
            </a:extLst>
          </p:cNvPr>
          <p:cNvSpPr>
            <a:spLocks noChangeArrowheads="1"/>
          </p:cNvSpPr>
          <p:nvPr/>
        </p:nvSpPr>
        <p:spPr bwMode="auto">
          <a:xfrm>
            <a:off x="4744994" y="5898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 name="Picture 9">
            <a:extLst>
              <a:ext uri="{FF2B5EF4-FFF2-40B4-BE49-F238E27FC236}">
                <a16:creationId xmlns:a16="http://schemas.microsoft.com/office/drawing/2014/main" id="{D81B8A36-F27C-4FEE-AA2B-37726BBA9DF0}"/>
              </a:ext>
            </a:extLst>
          </p:cNvPr>
          <p:cNvPicPr>
            <a:picLocks noChangeAspect="1"/>
          </p:cNvPicPr>
          <p:nvPr/>
        </p:nvPicPr>
        <p:blipFill>
          <a:blip r:embed="rId2"/>
          <a:stretch>
            <a:fillRect/>
          </a:stretch>
        </p:blipFill>
        <p:spPr>
          <a:xfrm>
            <a:off x="451959" y="4081203"/>
            <a:ext cx="3805241" cy="2456757"/>
          </a:xfrm>
          <a:prstGeom prst="rect">
            <a:avLst/>
          </a:prstGeom>
        </p:spPr>
      </p:pic>
      <p:pic>
        <p:nvPicPr>
          <p:cNvPr id="2" name="Image 1" descr="A black and white logo  Description automatically generated with low confidence">
            <a:extLst>
              <a:ext uri="{FF2B5EF4-FFF2-40B4-BE49-F238E27FC236}">
                <a16:creationId xmlns:a16="http://schemas.microsoft.com/office/drawing/2014/main" id="{56591942-9469-4880-19E5-9779BF8CF569}"/>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9489722" y="5758179"/>
            <a:ext cx="2542540" cy="938530"/>
          </a:xfrm>
          <a:prstGeom prst="rect">
            <a:avLst/>
          </a:prstGeom>
        </p:spPr>
      </p:pic>
    </p:spTree>
    <p:extLst>
      <p:ext uri="{BB962C8B-B14F-4D97-AF65-F5344CB8AC3E}">
        <p14:creationId xmlns:p14="http://schemas.microsoft.com/office/powerpoint/2010/main" val="3512800496"/>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50CA6637-E206-4229-A684-E8C434C5BAAE}"/>
              </a:ext>
            </a:extLst>
          </p:cNvPr>
          <p:cNvSpPr txBox="1">
            <a:spLocks/>
          </p:cNvSpPr>
          <p:nvPr/>
        </p:nvSpPr>
        <p:spPr>
          <a:xfrm>
            <a:off x="650859" y="857250"/>
            <a:ext cx="3282696" cy="2366703"/>
          </a:xfrm>
          <a:prstGeom prst="rect">
            <a:avLst/>
          </a:prstGeom>
        </p:spPr>
        <p:txBody>
          <a:bodyPr vert="horz" lIns="91440" tIns="45720" rIns="91440" bIns="45720" rtlCol="0"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32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CA" sz="44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Cougars</a:t>
            </a:r>
          </a:p>
        </p:txBody>
      </p:sp>
      <p:sp>
        <p:nvSpPr>
          <p:cNvPr id="3" name="Rectangle 2">
            <a:extLst>
              <a:ext uri="{FF2B5EF4-FFF2-40B4-BE49-F238E27FC236}">
                <a16:creationId xmlns:a16="http://schemas.microsoft.com/office/drawing/2014/main" id="{2911B4A1-D43A-4876-92ED-9182FEA5A296}"/>
              </a:ext>
            </a:extLst>
          </p:cNvPr>
          <p:cNvSpPr/>
          <p:nvPr/>
        </p:nvSpPr>
        <p:spPr>
          <a:xfrm>
            <a:off x="5358384" y="640081"/>
            <a:ext cx="6024654" cy="52578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Cougars stalk prey until they are very close, and then attack in a final charge.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Cougars kill prey by suffocation.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They bite the prey’s throat to crush the windpipe.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Cougar attacks are rare, but they do happen. All cougar attacks should be considered predatory.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Slide Number Placeholder 5">
            <a:extLst>
              <a:ext uri="{FF2B5EF4-FFF2-40B4-BE49-F238E27FC236}">
                <a16:creationId xmlns:a16="http://schemas.microsoft.com/office/drawing/2014/main" id="{00E9D94C-8F53-4E9D-96B2-E5B5A552D70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54593F9-36B0-4BDD-BD23-49F3E50C4A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257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6" name="Rectangle 2">
            <a:extLst>
              <a:ext uri="{FF2B5EF4-FFF2-40B4-BE49-F238E27FC236}">
                <a16:creationId xmlns:a16="http://schemas.microsoft.com/office/drawing/2014/main" id="{40122E6F-FD4F-4F43-998B-DB3CC756A993}"/>
              </a:ext>
            </a:extLst>
          </p:cNvPr>
          <p:cNvSpPr>
            <a:spLocks noChangeArrowheads="1"/>
          </p:cNvSpPr>
          <p:nvPr/>
        </p:nvSpPr>
        <p:spPr bwMode="auto">
          <a:xfrm>
            <a:off x="4744994" y="5898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 name="Picture 9">
            <a:extLst>
              <a:ext uri="{FF2B5EF4-FFF2-40B4-BE49-F238E27FC236}">
                <a16:creationId xmlns:a16="http://schemas.microsoft.com/office/drawing/2014/main" id="{D81B8A36-F27C-4FEE-AA2B-37726BBA9DF0}"/>
              </a:ext>
            </a:extLst>
          </p:cNvPr>
          <p:cNvPicPr>
            <a:picLocks noChangeAspect="1"/>
          </p:cNvPicPr>
          <p:nvPr/>
        </p:nvPicPr>
        <p:blipFill>
          <a:blip r:embed="rId2"/>
          <a:stretch>
            <a:fillRect/>
          </a:stretch>
        </p:blipFill>
        <p:spPr>
          <a:xfrm>
            <a:off x="451959" y="4081203"/>
            <a:ext cx="3805241" cy="2456757"/>
          </a:xfrm>
          <a:prstGeom prst="rect">
            <a:avLst/>
          </a:prstGeom>
        </p:spPr>
      </p:pic>
      <p:pic>
        <p:nvPicPr>
          <p:cNvPr id="2" name="Image 1" descr="A black and white logo  Description automatically generated with low confidence">
            <a:extLst>
              <a:ext uri="{FF2B5EF4-FFF2-40B4-BE49-F238E27FC236}">
                <a16:creationId xmlns:a16="http://schemas.microsoft.com/office/drawing/2014/main" id="{2334EE8A-CDAB-048C-2E69-FE1521AAA00C}"/>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9269157" y="5657851"/>
            <a:ext cx="2542540" cy="938530"/>
          </a:xfrm>
          <a:prstGeom prst="rect">
            <a:avLst/>
          </a:prstGeom>
        </p:spPr>
      </p:pic>
    </p:spTree>
    <p:extLst>
      <p:ext uri="{BB962C8B-B14F-4D97-AF65-F5344CB8AC3E}">
        <p14:creationId xmlns:p14="http://schemas.microsoft.com/office/powerpoint/2010/main" val="953766700"/>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50CA6637-E206-4229-A684-E8C434C5BAAE}"/>
              </a:ext>
            </a:extLst>
          </p:cNvPr>
          <p:cNvSpPr txBox="1">
            <a:spLocks/>
          </p:cNvSpPr>
          <p:nvPr/>
        </p:nvSpPr>
        <p:spPr>
          <a:xfrm>
            <a:off x="650859" y="857250"/>
            <a:ext cx="3282696" cy="2366703"/>
          </a:xfrm>
          <a:prstGeom prst="rect">
            <a:avLst/>
          </a:prstGeom>
        </p:spPr>
        <p:txBody>
          <a:bodyPr vert="horz" lIns="91440" tIns="45720" rIns="91440" bIns="45720" rtlCol="0"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32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Responding to a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Cougar Encounter</a:t>
            </a:r>
          </a:p>
        </p:txBody>
      </p:sp>
      <p:sp>
        <p:nvSpPr>
          <p:cNvPr id="3" name="Rectangle 2">
            <a:extLst>
              <a:ext uri="{FF2B5EF4-FFF2-40B4-BE49-F238E27FC236}">
                <a16:creationId xmlns:a16="http://schemas.microsoft.com/office/drawing/2014/main" id="{2911B4A1-D43A-4876-92ED-9182FEA5A296}"/>
              </a:ext>
            </a:extLst>
          </p:cNvPr>
          <p:cNvSpPr/>
          <p:nvPr/>
        </p:nvSpPr>
        <p:spPr>
          <a:xfrm>
            <a:off x="5358384" y="640081"/>
            <a:ext cx="6024654" cy="3627119"/>
          </a:xfrm>
          <a:prstGeom prst="rect">
            <a:avLst/>
          </a:prstGeom>
        </p:spPr>
        <p:txBody>
          <a:bodyPr vert="horz" lIns="91440" tIns="45720" rIns="91440" bIns="45720" rtlCol="0" anchor="ctr">
            <a:normAutofit fontScale="92500" lnSpcReduction="20000"/>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If you see a cougar: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Never approach the animal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Prepare bear spray/deterrent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Stay calm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Speak in a loud, commanding voice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Do NOT run</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Slide Number Placeholder 5">
            <a:extLst>
              <a:ext uri="{FF2B5EF4-FFF2-40B4-BE49-F238E27FC236}">
                <a16:creationId xmlns:a16="http://schemas.microsoft.com/office/drawing/2014/main" id="{00E9D94C-8F53-4E9D-96B2-E5B5A552D70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54593F9-36B0-4BDD-BD23-49F3E50C4A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258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6" name="Rectangle 2">
            <a:extLst>
              <a:ext uri="{FF2B5EF4-FFF2-40B4-BE49-F238E27FC236}">
                <a16:creationId xmlns:a16="http://schemas.microsoft.com/office/drawing/2014/main" id="{40122E6F-FD4F-4F43-998B-DB3CC756A993}"/>
              </a:ext>
            </a:extLst>
          </p:cNvPr>
          <p:cNvSpPr>
            <a:spLocks noChangeArrowheads="1"/>
          </p:cNvSpPr>
          <p:nvPr/>
        </p:nvSpPr>
        <p:spPr bwMode="auto">
          <a:xfrm>
            <a:off x="4744994" y="5898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1" name="Picture 10">
            <a:extLst>
              <a:ext uri="{FF2B5EF4-FFF2-40B4-BE49-F238E27FC236}">
                <a16:creationId xmlns:a16="http://schemas.microsoft.com/office/drawing/2014/main" id="{A50A1497-28AC-4AE9-B00F-5480C62FA813}"/>
              </a:ext>
            </a:extLst>
          </p:cNvPr>
          <p:cNvPicPr>
            <a:picLocks noChangeAspect="1"/>
          </p:cNvPicPr>
          <p:nvPr/>
        </p:nvPicPr>
        <p:blipFill>
          <a:blip r:embed="rId2"/>
          <a:stretch>
            <a:fillRect/>
          </a:stretch>
        </p:blipFill>
        <p:spPr>
          <a:xfrm>
            <a:off x="84973" y="3890954"/>
            <a:ext cx="4570072" cy="2565815"/>
          </a:xfrm>
          <a:prstGeom prst="rect">
            <a:avLst/>
          </a:prstGeom>
        </p:spPr>
      </p:pic>
      <p:pic>
        <p:nvPicPr>
          <p:cNvPr id="2" name="Image 1" descr="A black and white logo  Description automatically generated with low confidence">
            <a:extLst>
              <a:ext uri="{FF2B5EF4-FFF2-40B4-BE49-F238E27FC236}">
                <a16:creationId xmlns:a16="http://schemas.microsoft.com/office/drawing/2014/main" id="{46D4ACFF-D1E2-BA88-5A44-9763B7516B27}"/>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9320530" y="5748654"/>
            <a:ext cx="2542540" cy="938530"/>
          </a:xfrm>
          <a:prstGeom prst="rect">
            <a:avLst/>
          </a:prstGeom>
        </p:spPr>
      </p:pic>
    </p:spTree>
    <p:extLst>
      <p:ext uri="{BB962C8B-B14F-4D97-AF65-F5344CB8AC3E}">
        <p14:creationId xmlns:p14="http://schemas.microsoft.com/office/powerpoint/2010/main" val="2257306961"/>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50CA6637-E206-4229-A684-E8C434C5BAAE}"/>
              </a:ext>
            </a:extLst>
          </p:cNvPr>
          <p:cNvSpPr txBox="1">
            <a:spLocks/>
          </p:cNvSpPr>
          <p:nvPr/>
        </p:nvSpPr>
        <p:spPr>
          <a:xfrm>
            <a:off x="650859" y="857250"/>
            <a:ext cx="3282696" cy="2366703"/>
          </a:xfrm>
          <a:prstGeom prst="rect">
            <a:avLst/>
          </a:prstGeom>
        </p:spPr>
        <p:txBody>
          <a:bodyPr vert="horz" lIns="91440" tIns="45720" rIns="91440" bIns="45720" rtlCol="0"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32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Responding to a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Cougar Encounter</a:t>
            </a:r>
          </a:p>
        </p:txBody>
      </p:sp>
      <p:sp>
        <p:nvSpPr>
          <p:cNvPr id="3" name="Rectangle 2">
            <a:extLst>
              <a:ext uri="{FF2B5EF4-FFF2-40B4-BE49-F238E27FC236}">
                <a16:creationId xmlns:a16="http://schemas.microsoft.com/office/drawing/2014/main" id="{2911B4A1-D43A-4876-92ED-9182FEA5A296}"/>
              </a:ext>
            </a:extLst>
          </p:cNvPr>
          <p:cNvSpPr/>
          <p:nvPr/>
        </p:nvSpPr>
        <p:spPr>
          <a:xfrm>
            <a:off x="5304380" y="255369"/>
            <a:ext cx="6289330" cy="5257800"/>
          </a:xfrm>
          <a:prstGeom prst="rect">
            <a:avLst/>
          </a:prstGeom>
        </p:spPr>
        <p:txBody>
          <a:bodyPr vert="horz" lIns="91440" tIns="45720" rIns="91440" bIns="45720" rtlCol="0" anchor="ctr">
            <a:normAutofit fontScale="92500" lnSpcReduction="20000"/>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Do NOT turn your back on the animal</a:t>
            </a:r>
          </a:p>
          <a:p>
            <a:pPr marL="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Back away very slowly, facing the animal</a:t>
            </a:r>
          </a:p>
          <a:p>
            <a:pPr marL="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Make yourself larger</a:t>
            </a:r>
          </a:p>
          <a:p>
            <a:pPr marL="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Do NOT climb a tree</a:t>
            </a:r>
          </a:p>
          <a:p>
            <a:pPr marL="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Never take eyes off the cougar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Make direct eye contact</a:t>
            </a:r>
          </a:p>
          <a:p>
            <a:pPr marL="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Act aggressively</a:t>
            </a:r>
          </a:p>
          <a:p>
            <a:pPr marL="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Do NOT play dead</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Slide Number Placeholder 5">
            <a:extLst>
              <a:ext uri="{FF2B5EF4-FFF2-40B4-BE49-F238E27FC236}">
                <a16:creationId xmlns:a16="http://schemas.microsoft.com/office/drawing/2014/main" id="{00E9D94C-8F53-4E9D-96B2-E5B5A552D70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54593F9-36B0-4BDD-BD23-49F3E50C4A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259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6" name="Rectangle 2">
            <a:extLst>
              <a:ext uri="{FF2B5EF4-FFF2-40B4-BE49-F238E27FC236}">
                <a16:creationId xmlns:a16="http://schemas.microsoft.com/office/drawing/2014/main" id="{40122E6F-FD4F-4F43-998B-DB3CC756A993}"/>
              </a:ext>
            </a:extLst>
          </p:cNvPr>
          <p:cNvSpPr>
            <a:spLocks noChangeArrowheads="1"/>
          </p:cNvSpPr>
          <p:nvPr/>
        </p:nvSpPr>
        <p:spPr bwMode="auto">
          <a:xfrm>
            <a:off x="4744994" y="5898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1" name="Picture 10">
            <a:extLst>
              <a:ext uri="{FF2B5EF4-FFF2-40B4-BE49-F238E27FC236}">
                <a16:creationId xmlns:a16="http://schemas.microsoft.com/office/drawing/2014/main" id="{A50A1497-28AC-4AE9-B00F-5480C62FA813}"/>
              </a:ext>
            </a:extLst>
          </p:cNvPr>
          <p:cNvPicPr>
            <a:picLocks noChangeAspect="1"/>
          </p:cNvPicPr>
          <p:nvPr/>
        </p:nvPicPr>
        <p:blipFill>
          <a:blip r:embed="rId2"/>
          <a:stretch>
            <a:fillRect/>
          </a:stretch>
        </p:blipFill>
        <p:spPr>
          <a:xfrm>
            <a:off x="84973" y="3890954"/>
            <a:ext cx="4570072" cy="2565815"/>
          </a:xfrm>
          <a:prstGeom prst="rect">
            <a:avLst/>
          </a:prstGeom>
        </p:spPr>
      </p:pic>
      <p:pic>
        <p:nvPicPr>
          <p:cNvPr id="2" name="Image 1" descr="A black and white logo  Description automatically generated with low confidence">
            <a:extLst>
              <a:ext uri="{FF2B5EF4-FFF2-40B4-BE49-F238E27FC236}">
                <a16:creationId xmlns:a16="http://schemas.microsoft.com/office/drawing/2014/main" id="{2967DEF0-2F75-EB87-D843-D243C60AC9D0}"/>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9229598" y="5750560"/>
            <a:ext cx="2542540" cy="938530"/>
          </a:xfrm>
          <a:prstGeom prst="rect">
            <a:avLst/>
          </a:prstGeom>
        </p:spPr>
      </p:pic>
    </p:spTree>
    <p:extLst>
      <p:ext uri="{BB962C8B-B14F-4D97-AF65-F5344CB8AC3E}">
        <p14:creationId xmlns:p14="http://schemas.microsoft.com/office/powerpoint/2010/main" val="3953476566"/>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9C0CF8-364D-386E-A420-220A3D55B815}"/>
              </a:ext>
            </a:extLst>
          </p:cNvPr>
          <p:cNvSpPr>
            <a:spLocks noGrp="1"/>
          </p:cNvSpPr>
          <p:nvPr>
            <p:ph idx="1"/>
          </p:nvPr>
        </p:nvSpPr>
        <p:spPr>
          <a:xfrm>
            <a:off x="468630" y="1080817"/>
            <a:ext cx="11034522" cy="5185315"/>
          </a:xfrm>
        </p:spPr>
        <p:txBody>
          <a:bodyPr>
            <a:normAutofit fontScale="25000" lnSpcReduction="20000"/>
          </a:bodyPr>
          <a:lstStyle/>
          <a:p>
            <a:pPr marL="0" indent="0">
              <a:buNone/>
            </a:pPr>
            <a:r>
              <a:rPr lang="en-US" sz="5600">
                <a:latin typeface="Aptos" panose="020B0004020202020204" pitchFamily="34" charset="0"/>
              </a:rPr>
              <a:t>Be aware that there is a large amount of expensive equipment on most job sites. There is a high potential for theft if diligent monitoring is not done.</a:t>
            </a:r>
          </a:p>
          <a:p>
            <a:pPr marL="0" indent="0">
              <a:buNone/>
            </a:pPr>
            <a:r>
              <a:rPr lang="en-US" sz="5600">
                <a:latin typeface="Aptos" panose="020B0004020202020204" pitchFamily="34" charset="0"/>
              </a:rPr>
              <a:t>During inspection rounds at the end of shift, ensure that all storage containers and trailers that should be locked, are locked. Keys are to be taken from site each day.</a:t>
            </a:r>
          </a:p>
          <a:p>
            <a:pPr marL="0" indent="0">
              <a:buNone/>
            </a:pPr>
            <a:r>
              <a:rPr lang="en-US" sz="5600">
                <a:latin typeface="Aptos" panose="020B0004020202020204" pitchFamily="34" charset="0"/>
              </a:rPr>
              <a:t>Review the surroundings for any changes or damage upon arrival to the next working shift.</a:t>
            </a:r>
          </a:p>
          <a:p>
            <a:pPr marL="0" indent="0">
              <a:buNone/>
            </a:pPr>
            <a:r>
              <a:rPr lang="en-US" sz="5600" b="1">
                <a:latin typeface="Aptos" panose="020B0004020202020204" pitchFamily="34" charset="0"/>
              </a:rPr>
              <a:t>Potential Security Hazards on site:  </a:t>
            </a:r>
          </a:p>
          <a:p>
            <a:pPr lvl="0"/>
            <a:r>
              <a:rPr lang="en-US" sz="5600">
                <a:latin typeface="Aptos" panose="020B0004020202020204" pitchFamily="34" charset="0"/>
              </a:rPr>
              <a:t>Youth wandering looking for some excitement</a:t>
            </a:r>
          </a:p>
          <a:p>
            <a:pPr lvl="0"/>
            <a:r>
              <a:rPr lang="en-US" sz="5600">
                <a:latin typeface="Aptos" panose="020B0004020202020204" pitchFamily="34" charset="0"/>
              </a:rPr>
              <a:t>Vandalism</a:t>
            </a:r>
          </a:p>
          <a:p>
            <a:pPr lvl="0"/>
            <a:r>
              <a:rPr lang="en-US" sz="5600">
                <a:latin typeface="Aptos" panose="020B0004020202020204" pitchFamily="34" charset="0"/>
              </a:rPr>
              <a:t>Equipment/fuel theft</a:t>
            </a:r>
          </a:p>
          <a:p>
            <a:pPr lvl="0"/>
            <a:r>
              <a:rPr lang="en-US" sz="5600">
                <a:latin typeface="Aptos" panose="020B0004020202020204" pitchFamily="34" charset="0"/>
              </a:rPr>
              <a:t>Sabotage of facilities or infrastructure</a:t>
            </a:r>
          </a:p>
          <a:p>
            <a:pPr lvl="0"/>
            <a:r>
              <a:rPr lang="en-US" sz="5600">
                <a:latin typeface="Aptos" panose="020B0004020202020204" pitchFamily="34" charset="0"/>
              </a:rPr>
              <a:t>Remote Area</a:t>
            </a:r>
          </a:p>
          <a:p>
            <a:pPr marL="0" indent="0">
              <a:buNone/>
            </a:pPr>
            <a:r>
              <a:rPr lang="en-US" sz="5600" b="1">
                <a:latin typeface="Aptos" panose="020B0004020202020204" pitchFamily="34" charset="0"/>
              </a:rPr>
              <a:t>Site Security Measures: </a:t>
            </a:r>
            <a:endParaRPr lang="en-US" sz="5600">
              <a:latin typeface="Aptos" panose="020B0004020202020204" pitchFamily="34" charset="0"/>
            </a:endParaRPr>
          </a:p>
          <a:p>
            <a:r>
              <a:rPr lang="en-US" sz="5600">
                <a:latin typeface="Aptos" panose="020B0004020202020204" pitchFamily="34" charset="0"/>
              </a:rPr>
              <a:t>Erect robust perimeter fencing or equivalent barriers to delineate and secure the project's boundaries, effectively deterring and preventing unauthorized access. </a:t>
            </a:r>
          </a:p>
          <a:p>
            <a:r>
              <a:rPr lang="en-US" sz="5600">
                <a:latin typeface="Aptos" panose="020B0004020202020204" pitchFamily="34" charset="0"/>
              </a:rPr>
              <a:t>Strategically position barriers around open excavations, maintaining appropriate intervals to mitigate the risk of accidental falls and impede unwarranted entry. </a:t>
            </a:r>
          </a:p>
          <a:p>
            <a:r>
              <a:rPr lang="en-US" sz="5600">
                <a:latin typeface="Aptos" panose="020B0004020202020204" pitchFamily="34" charset="0"/>
              </a:rPr>
              <a:t>Display conspicuous "No Trespassing" signage at all access points and along the perimeter to unambiguously define the construction site's limits. </a:t>
            </a:r>
          </a:p>
          <a:p>
            <a:r>
              <a:rPr lang="en-US" sz="5600">
                <a:latin typeface="Aptos" panose="020B0004020202020204" pitchFamily="34" charset="0"/>
              </a:rPr>
              <a:t>Keys are to be removed from mobile equipment and vehicles left on site after the work shift ends. </a:t>
            </a:r>
          </a:p>
          <a:p>
            <a:pPr marL="0" indent="0">
              <a:buNone/>
            </a:pPr>
            <a:r>
              <a:rPr lang="en-US" sz="5600" b="1"/>
              <a:t>Access Control: </a:t>
            </a:r>
            <a:endParaRPr lang="en-US" sz="5600"/>
          </a:p>
          <a:p>
            <a:r>
              <a:rPr lang="en-US" sz="5600"/>
              <a:t>Access is controlled by the site supervisor with the aid of the Medic. The Medic will complete a sign in/out form and inform the site supervisor of any visitors requesting access to the work site. After hours when there is no work activity on site, the worksite will be closed.</a:t>
            </a:r>
          </a:p>
          <a:p>
            <a:endParaRPr lang="en-US" sz="5600">
              <a:latin typeface="Aptos" panose="020B0004020202020204" pitchFamily="34" charset="0"/>
            </a:endParaRPr>
          </a:p>
          <a:p>
            <a:pPr marL="0" indent="0">
              <a:buNone/>
            </a:pPr>
            <a:endParaRPr lang="en-US"/>
          </a:p>
        </p:txBody>
      </p:sp>
      <p:sp>
        <p:nvSpPr>
          <p:cNvPr id="4" name="Slide Number Placeholder 3">
            <a:extLst>
              <a:ext uri="{FF2B5EF4-FFF2-40B4-BE49-F238E27FC236}">
                <a16:creationId xmlns:a16="http://schemas.microsoft.com/office/drawing/2014/main" id="{D5C67F79-1B56-34FF-8543-809BC16BE765}"/>
              </a:ext>
            </a:extLst>
          </p:cNvPr>
          <p:cNvSpPr>
            <a:spLocks noGrp="1"/>
          </p:cNvSpPr>
          <p:nvPr>
            <p:ph type="sldNum" sz="quarter" idx="12"/>
          </p:nvPr>
        </p:nvSpPr>
        <p:spPr/>
        <p:txBody>
          <a:bodyPr/>
          <a:lstStyle/>
          <a:p>
            <a:fld id="{EC3C0FE8-D495-4404-8085-BF75A3627A81}" type="slidenum">
              <a:rPr lang="en-CA" smtClean="0"/>
              <a:t>26</a:t>
            </a:fld>
            <a:endParaRPr lang="en-CA"/>
          </a:p>
        </p:txBody>
      </p:sp>
      <p:pic>
        <p:nvPicPr>
          <p:cNvPr id="5" name="Picture 4">
            <a:extLst>
              <a:ext uri="{FF2B5EF4-FFF2-40B4-BE49-F238E27FC236}">
                <a16:creationId xmlns:a16="http://schemas.microsoft.com/office/drawing/2014/main" id="{86A1F38F-AE36-729C-4F2A-8C1B49C2231E}"/>
              </a:ext>
            </a:extLst>
          </p:cNvPr>
          <p:cNvPicPr>
            <a:picLocks noChangeAspect="1" noChangeArrowheads="1"/>
          </p:cNvPicPr>
          <p:nvPr/>
        </p:nvPicPr>
        <p:blipFill>
          <a:blip r:embed="rId2"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5538632"/>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50CA6637-E206-4229-A684-E8C434C5BAAE}"/>
              </a:ext>
            </a:extLst>
          </p:cNvPr>
          <p:cNvSpPr txBox="1">
            <a:spLocks/>
          </p:cNvSpPr>
          <p:nvPr/>
        </p:nvSpPr>
        <p:spPr>
          <a:xfrm>
            <a:off x="650859" y="857250"/>
            <a:ext cx="3282696" cy="2366703"/>
          </a:xfrm>
          <a:prstGeom prst="rect">
            <a:avLst/>
          </a:prstGeom>
        </p:spPr>
        <p:txBody>
          <a:bodyPr vert="horz" lIns="91440" tIns="45720" rIns="91440" bIns="45720" rtlCol="0"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32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Responding to a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Cougar Encounter</a:t>
            </a:r>
          </a:p>
        </p:txBody>
      </p:sp>
      <p:sp>
        <p:nvSpPr>
          <p:cNvPr id="3" name="Rectangle 2">
            <a:extLst>
              <a:ext uri="{FF2B5EF4-FFF2-40B4-BE49-F238E27FC236}">
                <a16:creationId xmlns:a16="http://schemas.microsoft.com/office/drawing/2014/main" id="{2911B4A1-D43A-4876-92ED-9182FEA5A296}"/>
              </a:ext>
            </a:extLst>
          </p:cNvPr>
          <p:cNvSpPr/>
          <p:nvPr/>
        </p:nvSpPr>
        <p:spPr>
          <a:xfrm>
            <a:off x="5358384" y="640081"/>
            <a:ext cx="6289330" cy="3104605"/>
          </a:xfrm>
          <a:prstGeom prst="rect">
            <a:avLst/>
          </a:prstGeom>
        </p:spPr>
        <p:txBody>
          <a:bodyPr vert="horz" lIns="91440" tIns="45720" rIns="91440" bIns="45720" rtlCol="0" anchor="ctr">
            <a:normAutofit fontScale="92500" lnSpcReduction="20000"/>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Stomp feet, wave arms, throw rocks/sticks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Find a weapon (stick, rock, knife)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Fight for your life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Use bear spray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Protect the throat and back of the neck</a:t>
            </a:r>
            <a:endParaRPr kumimoji="0" lang="en-CA"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Slide Number Placeholder 5">
            <a:extLst>
              <a:ext uri="{FF2B5EF4-FFF2-40B4-BE49-F238E27FC236}">
                <a16:creationId xmlns:a16="http://schemas.microsoft.com/office/drawing/2014/main" id="{00E9D94C-8F53-4E9D-96B2-E5B5A552D70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54593F9-36B0-4BDD-BD23-49F3E50C4A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260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6" name="Rectangle 2">
            <a:extLst>
              <a:ext uri="{FF2B5EF4-FFF2-40B4-BE49-F238E27FC236}">
                <a16:creationId xmlns:a16="http://schemas.microsoft.com/office/drawing/2014/main" id="{40122E6F-FD4F-4F43-998B-DB3CC756A993}"/>
              </a:ext>
            </a:extLst>
          </p:cNvPr>
          <p:cNvSpPr>
            <a:spLocks noChangeArrowheads="1"/>
          </p:cNvSpPr>
          <p:nvPr/>
        </p:nvSpPr>
        <p:spPr bwMode="auto">
          <a:xfrm>
            <a:off x="4744994" y="5898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1" name="Picture 10">
            <a:extLst>
              <a:ext uri="{FF2B5EF4-FFF2-40B4-BE49-F238E27FC236}">
                <a16:creationId xmlns:a16="http://schemas.microsoft.com/office/drawing/2014/main" id="{A50A1497-28AC-4AE9-B00F-5480C62FA813}"/>
              </a:ext>
            </a:extLst>
          </p:cNvPr>
          <p:cNvPicPr>
            <a:picLocks noChangeAspect="1"/>
          </p:cNvPicPr>
          <p:nvPr/>
        </p:nvPicPr>
        <p:blipFill>
          <a:blip r:embed="rId2"/>
          <a:stretch>
            <a:fillRect/>
          </a:stretch>
        </p:blipFill>
        <p:spPr>
          <a:xfrm>
            <a:off x="84973" y="3890954"/>
            <a:ext cx="4570072" cy="2565815"/>
          </a:xfrm>
          <a:prstGeom prst="rect">
            <a:avLst/>
          </a:prstGeom>
        </p:spPr>
      </p:pic>
      <p:sp>
        <p:nvSpPr>
          <p:cNvPr id="14" name="TextBox 13">
            <a:extLst>
              <a:ext uri="{FF2B5EF4-FFF2-40B4-BE49-F238E27FC236}">
                <a16:creationId xmlns:a16="http://schemas.microsoft.com/office/drawing/2014/main" id="{518F9ECE-D68E-4E27-B9B9-A04006A1FBA7}"/>
              </a:ext>
            </a:extLst>
          </p:cNvPr>
          <p:cNvSpPr txBox="1"/>
          <p:nvPr/>
        </p:nvSpPr>
        <p:spPr>
          <a:xfrm>
            <a:off x="5257800" y="4312839"/>
            <a:ext cx="609600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2F"/>
                </a:solidFill>
                <a:effectLst/>
                <a:uLnTx/>
                <a:uFillTx/>
                <a:latin typeface="Arial" panose="020B0604020202020204" pitchFamily="34" charset="0"/>
                <a:ea typeface="+mn-ea"/>
                <a:cs typeface="Arial" panose="020B0604020202020204" pitchFamily="34" charset="0"/>
              </a:rPr>
              <a:t>If a cougar is spotted, workers must report the animal to their Supervisors and Wildlife Monitor in the area. </a:t>
            </a:r>
            <a:endParaRPr kumimoji="0" lang="en-CA"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 name="Image 1" descr="A black and white logo  Description automatically generated with low confidence">
            <a:extLst>
              <a:ext uri="{FF2B5EF4-FFF2-40B4-BE49-F238E27FC236}">
                <a16:creationId xmlns:a16="http://schemas.microsoft.com/office/drawing/2014/main" id="{4D287EC5-3AD8-247F-95A8-DAABDBD5AF23}"/>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9105174" y="5748654"/>
            <a:ext cx="2542540" cy="938530"/>
          </a:xfrm>
          <a:prstGeom prst="rect">
            <a:avLst/>
          </a:prstGeom>
        </p:spPr>
      </p:pic>
    </p:spTree>
    <p:extLst>
      <p:ext uri="{BB962C8B-B14F-4D97-AF65-F5344CB8AC3E}">
        <p14:creationId xmlns:p14="http://schemas.microsoft.com/office/powerpoint/2010/main" val="1710054486"/>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50CA6637-E206-4229-A684-E8C434C5BAAE}"/>
              </a:ext>
            </a:extLst>
          </p:cNvPr>
          <p:cNvSpPr txBox="1">
            <a:spLocks/>
          </p:cNvSpPr>
          <p:nvPr/>
        </p:nvSpPr>
        <p:spPr>
          <a:xfrm>
            <a:off x="650859" y="857250"/>
            <a:ext cx="3282696" cy="2366703"/>
          </a:xfrm>
          <a:prstGeom prst="rect">
            <a:avLst/>
          </a:prstGeom>
        </p:spPr>
        <p:txBody>
          <a:bodyPr vert="horz" lIns="91440" tIns="45720" rIns="91440" bIns="45720" rtlCol="0"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32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CA"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Wolves</a:t>
            </a:r>
            <a:endParaRPr kumimoji="0" lang="en-CA" sz="24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p:txBody>
      </p:sp>
      <p:sp>
        <p:nvSpPr>
          <p:cNvPr id="3" name="Rectangle 2">
            <a:extLst>
              <a:ext uri="{FF2B5EF4-FFF2-40B4-BE49-F238E27FC236}">
                <a16:creationId xmlns:a16="http://schemas.microsoft.com/office/drawing/2014/main" id="{2911B4A1-D43A-4876-92ED-9182FEA5A296}"/>
              </a:ext>
            </a:extLst>
          </p:cNvPr>
          <p:cNvSpPr/>
          <p:nvPr/>
        </p:nvSpPr>
        <p:spPr>
          <a:xfrm>
            <a:off x="5277939" y="857250"/>
            <a:ext cx="6289330" cy="401955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Wolves are large predatory canines.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They measure 1.5 – 2 meters in length; the tail makes up one quarter of the total length.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color of a wolf’s coat varies significantly, depending on its habitat and its genetics. Wolf coats range from white to grey to tan-brown, and even </a:t>
            </a:r>
            <a:r>
              <a:rPr kumimoji="0" lang="en-CA"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reddish and black.</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2400" b="0"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Slide Number Placeholder 5">
            <a:extLst>
              <a:ext uri="{FF2B5EF4-FFF2-40B4-BE49-F238E27FC236}">
                <a16:creationId xmlns:a16="http://schemas.microsoft.com/office/drawing/2014/main" id="{00E9D94C-8F53-4E9D-96B2-E5B5A552D70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54593F9-36B0-4BDD-BD23-49F3E50C4A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261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6" name="Rectangle 2">
            <a:extLst>
              <a:ext uri="{FF2B5EF4-FFF2-40B4-BE49-F238E27FC236}">
                <a16:creationId xmlns:a16="http://schemas.microsoft.com/office/drawing/2014/main" id="{40122E6F-FD4F-4F43-998B-DB3CC756A993}"/>
              </a:ext>
            </a:extLst>
          </p:cNvPr>
          <p:cNvSpPr>
            <a:spLocks noChangeArrowheads="1"/>
          </p:cNvSpPr>
          <p:nvPr/>
        </p:nvSpPr>
        <p:spPr bwMode="auto">
          <a:xfrm>
            <a:off x="4744994" y="5898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7" name="Picture 16">
            <a:extLst>
              <a:ext uri="{FF2B5EF4-FFF2-40B4-BE49-F238E27FC236}">
                <a16:creationId xmlns:a16="http://schemas.microsoft.com/office/drawing/2014/main" id="{E623364F-1B06-4AB4-9DFA-2F1047C44DFF}"/>
              </a:ext>
            </a:extLst>
          </p:cNvPr>
          <p:cNvPicPr>
            <a:picLocks noChangeAspect="1"/>
          </p:cNvPicPr>
          <p:nvPr/>
        </p:nvPicPr>
        <p:blipFill>
          <a:blip r:embed="rId2"/>
          <a:stretch>
            <a:fillRect/>
          </a:stretch>
        </p:blipFill>
        <p:spPr>
          <a:xfrm>
            <a:off x="322655" y="3845155"/>
            <a:ext cx="4172327" cy="2693757"/>
          </a:xfrm>
          <a:prstGeom prst="rect">
            <a:avLst/>
          </a:prstGeom>
        </p:spPr>
      </p:pic>
      <p:pic>
        <p:nvPicPr>
          <p:cNvPr id="2" name="Image 1" descr="A black and white logo  Description automatically generated with low confidence">
            <a:extLst>
              <a:ext uri="{FF2B5EF4-FFF2-40B4-BE49-F238E27FC236}">
                <a16:creationId xmlns:a16="http://schemas.microsoft.com/office/drawing/2014/main" id="{45DDA38C-DE8B-1134-EF12-C29AA60D4911}"/>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9229598" y="5734050"/>
            <a:ext cx="2542540" cy="938530"/>
          </a:xfrm>
          <a:prstGeom prst="rect">
            <a:avLst/>
          </a:prstGeom>
        </p:spPr>
      </p:pic>
    </p:spTree>
    <p:extLst>
      <p:ext uri="{BB962C8B-B14F-4D97-AF65-F5344CB8AC3E}">
        <p14:creationId xmlns:p14="http://schemas.microsoft.com/office/powerpoint/2010/main" val="2915414205"/>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50CA6637-E206-4229-A684-E8C434C5BAAE}"/>
              </a:ext>
            </a:extLst>
          </p:cNvPr>
          <p:cNvSpPr txBox="1">
            <a:spLocks/>
          </p:cNvSpPr>
          <p:nvPr/>
        </p:nvSpPr>
        <p:spPr>
          <a:xfrm>
            <a:off x="650859" y="857250"/>
            <a:ext cx="3282696" cy="2366703"/>
          </a:xfrm>
          <a:prstGeom prst="rect">
            <a:avLst/>
          </a:prstGeom>
        </p:spPr>
        <p:txBody>
          <a:bodyPr vert="horz" lIns="91440" tIns="45720" rIns="91440" bIns="45720" rtlCol="0"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32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CA"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Wolves</a:t>
            </a:r>
            <a:endParaRPr kumimoji="0" lang="en-CA" sz="24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p:txBody>
      </p:sp>
      <p:sp>
        <p:nvSpPr>
          <p:cNvPr id="3" name="Rectangle 2">
            <a:extLst>
              <a:ext uri="{FF2B5EF4-FFF2-40B4-BE49-F238E27FC236}">
                <a16:creationId xmlns:a16="http://schemas.microsoft.com/office/drawing/2014/main" id="{2911B4A1-D43A-4876-92ED-9182FEA5A296}"/>
              </a:ext>
            </a:extLst>
          </p:cNvPr>
          <p:cNvSpPr/>
          <p:nvPr/>
        </p:nvSpPr>
        <p:spPr>
          <a:xfrm>
            <a:off x="5358495" y="1671650"/>
            <a:ext cx="6289330" cy="3104605"/>
          </a:xfrm>
          <a:prstGeom prst="rect">
            <a:avLst/>
          </a:prstGeom>
        </p:spPr>
        <p:txBody>
          <a:bodyPr vert="horz" lIns="91440" tIns="45720" rIns="91440" bIns="45720" rtlCol="0" anchor="ctr">
            <a:normAutofit fontScale="25000" lnSpcReduction="20000"/>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9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If unhabituated to human presence, wolves are timid and avoid conflict.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However, if habituated, the likelihood of a conflict between a wolf and a human becomes much greater.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Most wolf attacks involve habituated, sick or injured wolves.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Control garbage on site in order to avoid habituating wolves and other wildlife.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Appropriate garbage disposal containers as well as appropriate food storage are </a:t>
            </a:r>
            <a:r>
              <a:rPr kumimoji="0" lang="en-CA" sz="9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necessary.</a:t>
            </a:r>
            <a:r>
              <a:rPr kumimoji="0" lang="en-US" sz="9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2400" b="0"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Slide Number Placeholder 5">
            <a:extLst>
              <a:ext uri="{FF2B5EF4-FFF2-40B4-BE49-F238E27FC236}">
                <a16:creationId xmlns:a16="http://schemas.microsoft.com/office/drawing/2014/main" id="{00E9D94C-8F53-4E9D-96B2-E5B5A552D70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54593F9-36B0-4BDD-BD23-49F3E50C4A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262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6" name="Rectangle 2">
            <a:extLst>
              <a:ext uri="{FF2B5EF4-FFF2-40B4-BE49-F238E27FC236}">
                <a16:creationId xmlns:a16="http://schemas.microsoft.com/office/drawing/2014/main" id="{40122E6F-FD4F-4F43-998B-DB3CC756A993}"/>
              </a:ext>
            </a:extLst>
          </p:cNvPr>
          <p:cNvSpPr>
            <a:spLocks noChangeArrowheads="1"/>
          </p:cNvSpPr>
          <p:nvPr/>
        </p:nvSpPr>
        <p:spPr bwMode="auto">
          <a:xfrm>
            <a:off x="4744994" y="5898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7" name="Picture 16">
            <a:extLst>
              <a:ext uri="{FF2B5EF4-FFF2-40B4-BE49-F238E27FC236}">
                <a16:creationId xmlns:a16="http://schemas.microsoft.com/office/drawing/2014/main" id="{E623364F-1B06-4AB4-9DFA-2F1047C44DFF}"/>
              </a:ext>
            </a:extLst>
          </p:cNvPr>
          <p:cNvPicPr>
            <a:picLocks noChangeAspect="1"/>
          </p:cNvPicPr>
          <p:nvPr/>
        </p:nvPicPr>
        <p:blipFill>
          <a:blip r:embed="rId2"/>
          <a:stretch>
            <a:fillRect/>
          </a:stretch>
        </p:blipFill>
        <p:spPr>
          <a:xfrm>
            <a:off x="322655" y="3845155"/>
            <a:ext cx="4172327" cy="2693757"/>
          </a:xfrm>
          <a:prstGeom prst="rect">
            <a:avLst/>
          </a:prstGeom>
        </p:spPr>
      </p:pic>
      <p:pic>
        <p:nvPicPr>
          <p:cNvPr id="2" name="Image 1" descr="A black and white logo  Description automatically generated with low confidence">
            <a:extLst>
              <a:ext uri="{FF2B5EF4-FFF2-40B4-BE49-F238E27FC236}">
                <a16:creationId xmlns:a16="http://schemas.microsoft.com/office/drawing/2014/main" id="{CB35F1CA-A4DF-92A4-A5FB-83393A73677E}"/>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9326805" y="5683885"/>
            <a:ext cx="2542540" cy="938530"/>
          </a:xfrm>
          <a:prstGeom prst="rect">
            <a:avLst/>
          </a:prstGeom>
        </p:spPr>
      </p:pic>
    </p:spTree>
    <p:extLst>
      <p:ext uri="{BB962C8B-B14F-4D97-AF65-F5344CB8AC3E}">
        <p14:creationId xmlns:p14="http://schemas.microsoft.com/office/powerpoint/2010/main" val="2868024830"/>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50CA6637-E206-4229-A684-E8C434C5BAAE}"/>
              </a:ext>
            </a:extLst>
          </p:cNvPr>
          <p:cNvSpPr txBox="1">
            <a:spLocks/>
          </p:cNvSpPr>
          <p:nvPr/>
        </p:nvSpPr>
        <p:spPr>
          <a:xfrm>
            <a:off x="650859" y="857250"/>
            <a:ext cx="3282696" cy="2366703"/>
          </a:xfrm>
          <a:prstGeom prst="rect">
            <a:avLst/>
          </a:prstGeom>
        </p:spPr>
        <p:txBody>
          <a:bodyPr vert="horz" lIns="91440" tIns="45720" rIns="91440" bIns="45720" rtlCol="0"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32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Responding to a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Wolf Encounter</a:t>
            </a:r>
          </a:p>
        </p:txBody>
      </p:sp>
      <p:sp>
        <p:nvSpPr>
          <p:cNvPr id="3" name="Rectangle 2">
            <a:extLst>
              <a:ext uri="{FF2B5EF4-FFF2-40B4-BE49-F238E27FC236}">
                <a16:creationId xmlns:a16="http://schemas.microsoft.com/office/drawing/2014/main" id="{2911B4A1-D43A-4876-92ED-9182FEA5A296}"/>
              </a:ext>
            </a:extLst>
          </p:cNvPr>
          <p:cNvSpPr/>
          <p:nvPr/>
        </p:nvSpPr>
        <p:spPr>
          <a:xfrm>
            <a:off x="5358495" y="1671650"/>
            <a:ext cx="6289330" cy="3104605"/>
          </a:xfrm>
          <a:prstGeom prst="rect">
            <a:avLst/>
          </a:prstGeom>
        </p:spPr>
        <p:txBody>
          <a:bodyPr vert="horz" lIns="91440" tIns="45720" rIns="91440" bIns="45720" rtlCol="0" anchor="ctr">
            <a:normAutofit fontScale="25000" lnSpcReduction="20000"/>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9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Avoid areas where wolves have been seen. Avoid being seen. If you see the wolf before it sees you, walk away silently.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Back away slowly, if the wolf sees you. Always maintain eye contact, and do not turn your back.</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Don't run. Wolves are faster than you, especially when you're navigating the woods.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9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Slide Number Placeholder 5">
            <a:extLst>
              <a:ext uri="{FF2B5EF4-FFF2-40B4-BE49-F238E27FC236}">
                <a16:creationId xmlns:a16="http://schemas.microsoft.com/office/drawing/2014/main" id="{00E9D94C-8F53-4E9D-96B2-E5B5A552D70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54593F9-36B0-4BDD-BD23-49F3E50C4A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263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6" name="Rectangle 2">
            <a:extLst>
              <a:ext uri="{FF2B5EF4-FFF2-40B4-BE49-F238E27FC236}">
                <a16:creationId xmlns:a16="http://schemas.microsoft.com/office/drawing/2014/main" id="{40122E6F-FD4F-4F43-998B-DB3CC756A993}"/>
              </a:ext>
            </a:extLst>
          </p:cNvPr>
          <p:cNvSpPr>
            <a:spLocks noChangeArrowheads="1"/>
          </p:cNvSpPr>
          <p:nvPr/>
        </p:nvSpPr>
        <p:spPr bwMode="auto">
          <a:xfrm>
            <a:off x="4744994" y="5898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1" name="Picture 2" descr="Image result for wolf pictures">
            <a:extLst>
              <a:ext uri="{FF2B5EF4-FFF2-40B4-BE49-F238E27FC236}">
                <a16:creationId xmlns:a16="http://schemas.microsoft.com/office/drawing/2014/main" id="{C35E974F-3344-45DF-A996-DFDADC9DDCC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1006" y="3804668"/>
            <a:ext cx="4387148" cy="2734244"/>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descr="A black and white logo  Description automatically generated with low confidence">
            <a:extLst>
              <a:ext uri="{FF2B5EF4-FFF2-40B4-BE49-F238E27FC236}">
                <a16:creationId xmlns:a16="http://schemas.microsoft.com/office/drawing/2014/main" id="{C6D1527D-0044-A417-D41E-A8406DF84892}"/>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9229598" y="5750560"/>
            <a:ext cx="2542540" cy="938530"/>
          </a:xfrm>
          <a:prstGeom prst="rect">
            <a:avLst/>
          </a:prstGeom>
        </p:spPr>
      </p:pic>
    </p:spTree>
    <p:extLst>
      <p:ext uri="{BB962C8B-B14F-4D97-AF65-F5344CB8AC3E}">
        <p14:creationId xmlns:p14="http://schemas.microsoft.com/office/powerpoint/2010/main" val="1238272131"/>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50CA6637-E206-4229-A684-E8C434C5BAAE}"/>
              </a:ext>
            </a:extLst>
          </p:cNvPr>
          <p:cNvSpPr txBox="1">
            <a:spLocks/>
          </p:cNvSpPr>
          <p:nvPr/>
        </p:nvSpPr>
        <p:spPr>
          <a:xfrm>
            <a:off x="650859" y="857250"/>
            <a:ext cx="3282696" cy="2366703"/>
          </a:xfrm>
          <a:prstGeom prst="rect">
            <a:avLst/>
          </a:prstGeom>
        </p:spPr>
        <p:txBody>
          <a:bodyPr vert="horz" lIns="91440" tIns="45720" rIns="91440" bIns="45720" rtlCol="0"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32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Responding to a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Wolf Encounter</a:t>
            </a:r>
          </a:p>
        </p:txBody>
      </p:sp>
      <p:sp>
        <p:nvSpPr>
          <p:cNvPr id="3" name="Rectangle 2">
            <a:extLst>
              <a:ext uri="{FF2B5EF4-FFF2-40B4-BE49-F238E27FC236}">
                <a16:creationId xmlns:a16="http://schemas.microsoft.com/office/drawing/2014/main" id="{2911B4A1-D43A-4876-92ED-9182FEA5A296}"/>
              </a:ext>
            </a:extLst>
          </p:cNvPr>
          <p:cNvSpPr/>
          <p:nvPr/>
        </p:nvSpPr>
        <p:spPr>
          <a:xfrm>
            <a:off x="5358495" y="1671650"/>
            <a:ext cx="6289330" cy="3104605"/>
          </a:xfrm>
          <a:prstGeom prst="rect">
            <a:avLst/>
          </a:prstGeom>
        </p:spPr>
        <p:txBody>
          <a:bodyPr vert="horz" lIns="91440" tIns="45720" rIns="91440" bIns="45720" rtlCol="0" anchor="ctr">
            <a:normAutofit fontScale="25000" lnSpcReduction="20000"/>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9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Do NOT turn your back on the animal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Back away very slowly, facing the animal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9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Make yourself larger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9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Make direct eye contact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9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9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Act aggressively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9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9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Do NOT play dead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9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Slide Number Placeholder 5">
            <a:extLst>
              <a:ext uri="{FF2B5EF4-FFF2-40B4-BE49-F238E27FC236}">
                <a16:creationId xmlns:a16="http://schemas.microsoft.com/office/drawing/2014/main" id="{00E9D94C-8F53-4E9D-96B2-E5B5A552D70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54593F9-36B0-4BDD-BD23-49F3E50C4A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264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6" name="Rectangle 2">
            <a:extLst>
              <a:ext uri="{FF2B5EF4-FFF2-40B4-BE49-F238E27FC236}">
                <a16:creationId xmlns:a16="http://schemas.microsoft.com/office/drawing/2014/main" id="{40122E6F-FD4F-4F43-998B-DB3CC756A993}"/>
              </a:ext>
            </a:extLst>
          </p:cNvPr>
          <p:cNvSpPr>
            <a:spLocks noChangeArrowheads="1"/>
          </p:cNvSpPr>
          <p:nvPr/>
        </p:nvSpPr>
        <p:spPr bwMode="auto">
          <a:xfrm>
            <a:off x="4744994" y="5898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1" name="Picture 2" descr="Image result for pictures of wolves">
            <a:extLst>
              <a:ext uri="{FF2B5EF4-FFF2-40B4-BE49-F238E27FC236}">
                <a16:creationId xmlns:a16="http://schemas.microsoft.com/office/drawing/2014/main" id="{1495CF7D-E90E-40EC-8C9C-509A7CEE5E52}"/>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69904" y="3888995"/>
            <a:ext cx="4294889" cy="2649917"/>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descr="A black and white logo  Description automatically generated with low confidence">
            <a:extLst>
              <a:ext uri="{FF2B5EF4-FFF2-40B4-BE49-F238E27FC236}">
                <a16:creationId xmlns:a16="http://schemas.microsoft.com/office/drawing/2014/main" id="{28A49B9E-8334-68DF-B410-C3622BFDE9B4}"/>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9229598" y="5750560"/>
            <a:ext cx="2542540" cy="938530"/>
          </a:xfrm>
          <a:prstGeom prst="rect">
            <a:avLst/>
          </a:prstGeom>
        </p:spPr>
      </p:pic>
    </p:spTree>
    <p:extLst>
      <p:ext uri="{BB962C8B-B14F-4D97-AF65-F5344CB8AC3E}">
        <p14:creationId xmlns:p14="http://schemas.microsoft.com/office/powerpoint/2010/main" val="1863394668"/>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50CA6637-E206-4229-A684-E8C434C5BAAE}"/>
              </a:ext>
            </a:extLst>
          </p:cNvPr>
          <p:cNvSpPr txBox="1">
            <a:spLocks/>
          </p:cNvSpPr>
          <p:nvPr/>
        </p:nvSpPr>
        <p:spPr>
          <a:xfrm>
            <a:off x="650859" y="857250"/>
            <a:ext cx="3282696" cy="2366703"/>
          </a:xfrm>
          <a:prstGeom prst="rect">
            <a:avLst/>
          </a:prstGeom>
        </p:spPr>
        <p:txBody>
          <a:bodyPr vert="horz" lIns="91440" tIns="45720" rIns="91440" bIns="45720" rtlCol="0"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32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Responding to a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Wolf Encounter</a:t>
            </a:r>
          </a:p>
        </p:txBody>
      </p:sp>
      <p:sp>
        <p:nvSpPr>
          <p:cNvPr id="3" name="Rectangle 2">
            <a:extLst>
              <a:ext uri="{FF2B5EF4-FFF2-40B4-BE49-F238E27FC236}">
                <a16:creationId xmlns:a16="http://schemas.microsoft.com/office/drawing/2014/main" id="{2911B4A1-D43A-4876-92ED-9182FEA5A296}"/>
              </a:ext>
            </a:extLst>
          </p:cNvPr>
          <p:cNvSpPr/>
          <p:nvPr/>
        </p:nvSpPr>
        <p:spPr>
          <a:xfrm>
            <a:off x="5251811" y="518643"/>
            <a:ext cx="6289330" cy="3104605"/>
          </a:xfrm>
          <a:prstGeom prst="rect">
            <a:avLst/>
          </a:prstGeom>
        </p:spPr>
        <p:txBody>
          <a:bodyPr vert="horz" lIns="91440" tIns="45720" rIns="91440" bIns="45720" rtlCol="0" anchor="ctr">
            <a:normAutofit fontScale="25000" lnSpcReduction="20000"/>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9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Stomp feet, wave arms, throw rocks/sticks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Find a weapon (stick, rock, knife)</a:t>
            </a:r>
            <a:endParaRPr kumimoji="0" lang="en-CA" sz="9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9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9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Fight for your life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9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9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Use bear spray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9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Slide Number Placeholder 5">
            <a:extLst>
              <a:ext uri="{FF2B5EF4-FFF2-40B4-BE49-F238E27FC236}">
                <a16:creationId xmlns:a16="http://schemas.microsoft.com/office/drawing/2014/main" id="{00E9D94C-8F53-4E9D-96B2-E5B5A552D70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54593F9-36B0-4BDD-BD23-49F3E50C4A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265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6" name="Rectangle 2">
            <a:extLst>
              <a:ext uri="{FF2B5EF4-FFF2-40B4-BE49-F238E27FC236}">
                <a16:creationId xmlns:a16="http://schemas.microsoft.com/office/drawing/2014/main" id="{40122E6F-FD4F-4F43-998B-DB3CC756A993}"/>
              </a:ext>
            </a:extLst>
          </p:cNvPr>
          <p:cNvSpPr>
            <a:spLocks noChangeArrowheads="1"/>
          </p:cNvSpPr>
          <p:nvPr/>
        </p:nvSpPr>
        <p:spPr bwMode="auto">
          <a:xfrm>
            <a:off x="4744994" y="5898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1" name="Picture 2" descr="Image result for pictures of wolves">
            <a:extLst>
              <a:ext uri="{FF2B5EF4-FFF2-40B4-BE49-F238E27FC236}">
                <a16:creationId xmlns:a16="http://schemas.microsoft.com/office/drawing/2014/main" id="{1495CF7D-E90E-40EC-8C9C-509A7CEE5E52}"/>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69904" y="3888995"/>
            <a:ext cx="4294889" cy="264991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1AE1D24-41FB-44D7-9BDE-A79D7398E354}"/>
              </a:ext>
            </a:extLst>
          </p:cNvPr>
          <p:cNvSpPr txBox="1"/>
          <p:nvPr/>
        </p:nvSpPr>
        <p:spPr>
          <a:xfrm>
            <a:off x="5257800" y="3764891"/>
            <a:ext cx="609600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If a Wolf or Wolves are spotted, workers must report the animal(s) to their Supervisor and area Wildlife Monitor. </a:t>
            </a:r>
            <a:endParaRPr kumimoji="0" lang="en-CA"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 name="Image 1" descr="A black and white logo  Description automatically generated with low confidence">
            <a:extLst>
              <a:ext uri="{FF2B5EF4-FFF2-40B4-BE49-F238E27FC236}">
                <a16:creationId xmlns:a16="http://schemas.microsoft.com/office/drawing/2014/main" id="{3FCB54F1-3BDE-DD51-FC73-FDC0FAE4F851}"/>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9479556" y="5782945"/>
            <a:ext cx="2542540" cy="938530"/>
          </a:xfrm>
          <a:prstGeom prst="rect">
            <a:avLst/>
          </a:prstGeom>
        </p:spPr>
      </p:pic>
    </p:spTree>
    <p:extLst>
      <p:ext uri="{BB962C8B-B14F-4D97-AF65-F5344CB8AC3E}">
        <p14:creationId xmlns:p14="http://schemas.microsoft.com/office/powerpoint/2010/main" val="979529316"/>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50CA6637-E206-4229-A684-E8C434C5BAAE}"/>
              </a:ext>
            </a:extLst>
          </p:cNvPr>
          <p:cNvSpPr txBox="1">
            <a:spLocks/>
          </p:cNvSpPr>
          <p:nvPr/>
        </p:nvSpPr>
        <p:spPr>
          <a:xfrm>
            <a:off x="650859" y="857250"/>
            <a:ext cx="3282696" cy="2366703"/>
          </a:xfrm>
          <a:prstGeom prst="rect">
            <a:avLst/>
          </a:prstGeom>
        </p:spPr>
        <p:txBody>
          <a:bodyPr vert="horz" lIns="91440" tIns="45720" rIns="91440" bIns="45720" rtlCol="0"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32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CA"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Coyotes</a:t>
            </a:r>
          </a:p>
        </p:txBody>
      </p:sp>
      <p:sp>
        <p:nvSpPr>
          <p:cNvPr id="3" name="Rectangle 2">
            <a:extLst>
              <a:ext uri="{FF2B5EF4-FFF2-40B4-BE49-F238E27FC236}">
                <a16:creationId xmlns:a16="http://schemas.microsoft.com/office/drawing/2014/main" id="{2911B4A1-D43A-4876-92ED-9182FEA5A296}"/>
              </a:ext>
            </a:extLst>
          </p:cNvPr>
          <p:cNvSpPr/>
          <p:nvPr/>
        </p:nvSpPr>
        <p:spPr>
          <a:xfrm>
            <a:off x="5251811" y="518643"/>
            <a:ext cx="6289330" cy="5237921"/>
          </a:xfrm>
          <a:prstGeom prst="rect">
            <a:avLst/>
          </a:prstGeom>
        </p:spPr>
        <p:txBody>
          <a:bodyPr vert="horz" lIns="91440" tIns="45720" rIns="91440" bIns="45720" rtlCol="0" anchor="ctr">
            <a:normAutofit fontScale="25000" lnSpcReduction="20000"/>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9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Coyotes are smaller and slimmer than wolves. They have distinctively larger ears and a black nose.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Coyotes exhibit far less variation in coat color when compared to wolves' coats are always tawny.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9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Coyotes are found everywhere, and some are totally urban animals living in large cities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9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Coyotes hunt both day and night, and prey on small mammals (rabbits, gophers, mice, voles, squirrels), carrion, fish, eggs, nuts, insects, domestic animal and garbage. </a:t>
            </a:r>
            <a:endParaRPr kumimoji="0" lang="en-CA" sz="9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9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Slide Number Placeholder 5">
            <a:extLst>
              <a:ext uri="{FF2B5EF4-FFF2-40B4-BE49-F238E27FC236}">
                <a16:creationId xmlns:a16="http://schemas.microsoft.com/office/drawing/2014/main" id="{00E9D94C-8F53-4E9D-96B2-E5B5A552D70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54593F9-36B0-4BDD-BD23-49F3E50C4A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266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6" name="Rectangle 2">
            <a:extLst>
              <a:ext uri="{FF2B5EF4-FFF2-40B4-BE49-F238E27FC236}">
                <a16:creationId xmlns:a16="http://schemas.microsoft.com/office/drawing/2014/main" id="{40122E6F-FD4F-4F43-998B-DB3CC756A993}"/>
              </a:ext>
            </a:extLst>
          </p:cNvPr>
          <p:cNvSpPr>
            <a:spLocks noChangeArrowheads="1"/>
          </p:cNvSpPr>
          <p:nvPr/>
        </p:nvSpPr>
        <p:spPr bwMode="auto">
          <a:xfrm>
            <a:off x="4744994" y="5898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7" name="Picture 16">
            <a:extLst>
              <a:ext uri="{FF2B5EF4-FFF2-40B4-BE49-F238E27FC236}">
                <a16:creationId xmlns:a16="http://schemas.microsoft.com/office/drawing/2014/main" id="{4BC39965-0BEE-48A5-B436-120CC095E962}"/>
              </a:ext>
            </a:extLst>
          </p:cNvPr>
          <p:cNvPicPr>
            <a:picLocks noChangeAspect="1"/>
          </p:cNvPicPr>
          <p:nvPr/>
        </p:nvPicPr>
        <p:blipFill rotWithShape="1">
          <a:blip r:embed="rId2"/>
          <a:srcRect l="20263" r="1" b="13955"/>
          <a:stretch/>
        </p:blipFill>
        <p:spPr>
          <a:xfrm>
            <a:off x="251536" y="3707611"/>
            <a:ext cx="4359680" cy="3037417"/>
          </a:xfrm>
          <a:prstGeom prst="rect">
            <a:avLst/>
          </a:prstGeom>
        </p:spPr>
      </p:pic>
      <p:pic>
        <p:nvPicPr>
          <p:cNvPr id="2" name="Image 1" descr="A black and white logo  Description automatically generated with low confidence">
            <a:extLst>
              <a:ext uri="{FF2B5EF4-FFF2-40B4-BE49-F238E27FC236}">
                <a16:creationId xmlns:a16="http://schemas.microsoft.com/office/drawing/2014/main" id="{BC33552A-9934-A238-A642-AEE0EDB67C9A}"/>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9323269" y="5750560"/>
            <a:ext cx="2542540" cy="938530"/>
          </a:xfrm>
          <a:prstGeom prst="rect">
            <a:avLst/>
          </a:prstGeom>
        </p:spPr>
      </p:pic>
    </p:spTree>
    <p:extLst>
      <p:ext uri="{BB962C8B-B14F-4D97-AF65-F5344CB8AC3E}">
        <p14:creationId xmlns:p14="http://schemas.microsoft.com/office/powerpoint/2010/main" val="3732712634"/>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50CA6637-E206-4229-A684-E8C434C5BAAE}"/>
              </a:ext>
            </a:extLst>
          </p:cNvPr>
          <p:cNvSpPr txBox="1">
            <a:spLocks/>
          </p:cNvSpPr>
          <p:nvPr/>
        </p:nvSpPr>
        <p:spPr>
          <a:xfrm>
            <a:off x="650859" y="857250"/>
            <a:ext cx="3282696" cy="2366703"/>
          </a:xfrm>
          <a:prstGeom prst="rect">
            <a:avLst/>
          </a:prstGeom>
        </p:spPr>
        <p:txBody>
          <a:bodyPr vert="horz" lIns="91440" tIns="45720" rIns="91440" bIns="45720" rtlCol="0"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32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Responding to a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Coyote Encounter</a:t>
            </a:r>
          </a:p>
        </p:txBody>
      </p:sp>
      <p:sp>
        <p:nvSpPr>
          <p:cNvPr id="3" name="Rectangle 2">
            <a:extLst>
              <a:ext uri="{FF2B5EF4-FFF2-40B4-BE49-F238E27FC236}">
                <a16:creationId xmlns:a16="http://schemas.microsoft.com/office/drawing/2014/main" id="{2911B4A1-D43A-4876-92ED-9182FEA5A296}"/>
              </a:ext>
            </a:extLst>
          </p:cNvPr>
          <p:cNvSpPr/>
          <p:nvPr/>
        </p:nvSpPr>
        <p:spPr>
          <a:xfrm>
            <a:off x="5266841" y="1579273"/>
            <a:ext cx="6289330" cy="3188968"/>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Do </a:t>
            </a:r>
            <a:r>
              <a:rPr kumimoji="0" lang="en-CA" sz="2400" b="1" i="0" u="sng"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NOT</a:t>
            </a:r>
            <a:r>
              <a:rPr kumimoji="0" lang="en-CA"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run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Stay calm</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Speak in a loud, commanding voice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Do </a:t>
            </a:r>
            <a:r>
              <a:rPr kumimoji="0" lang="en-US" sz="2400" b="0" i="0" u="sng"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NOT</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turn your back on the animal</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Back away very slowly, facing the animal</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Act aggressively</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Slide Number Placeholder 5">
            <a:extLst>
              <a:ext uri="{FF2B5EF4-FFF2-40B4-BE49-F238E27FC236}">
                <a16:creationId xmlns:a16="http://schemas.microsoft.com/office/drawing/2014/main" id="{00E9D94C-8F53-4E9D-96B2-E5B5A552D70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54593F9-36B0-4BDD-BD23-49F3E50C4A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267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6" name="Rectangle 2">
            <a:extLst>
              <a:ext uri="{FF2B5EF4-FFF2-40B4-BE49-F238E27FC236}">
                <a16:creationId xmlns:a16="http://schemas.microsoft.com/office/drawing/2014/main" id="{40122E6F-FD4F-4F43-998B-DB3CC756A993}"/>
              </a:ext>
            </a:extLst>
          </p:cNvPr>
          <p:cNvSpPr>
            <a:spLocks noChangeArrowheads="1"/>
          </p:cNvSpPr>
          <p:nvPr/>
        </p:nvSpPr>
        <p:spPr bwMode="auto">
          <a:xfrm>
            <a:off x="4744994" y="5898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7" name="Picture 16">
            <a:extLst>
              <a:ext uri="{FF2B5EF4-FFF2-40B4-BE49-F238E27FC236}">
                <a16:creationId xmlns:a16="http://schemas.microsoft.com/office/drawing/2014/main" id="{4BC39965-0BEE-48A5-B436-120CC095E962}"/>
              </a:ext>
            </a:extLst>
          </p:cNvPr>
          <p:cNvPicPr>
            <a:picLocks noChangeAspect="1"/>
          </p:cNvPicPr>
          <p:nvPr/>
        </p:nvPicPr>
        <p:blipFill rotWithShape="1">
          <a:blip r:embed="rId2"/>
          <a:srcRect l="20263" r="1" b="13955"/>
          <a:stretch/>
        </p:blipFill>
        <p:spPr>
          <a:xfrm>
            <a:off x="251536" y="3707611"/>
            <a:ext cx="4359680" cy="3037417"/>
          </a:xfrm>
          <a:prstGeom prst="rect">
            <a:avLst/>
          </a:prstGeom>
        </p:spPr>
      </p:pic>
      <p:pic>
        <p:nvPicPr>
          <p:cNvPr id="2" name="Image 1" descr="A black and white logo  Description automatically generated with low confidence">
            <a:extLst>
              <a:ext uri="{FF2B5EF4-FFF2-40B4-BE49-F238E27FC236}">
                <a16:creationId xmlns:a16="http://schemas.microsoft.com/office/drawing/2014/main" id="{C0AA44B0-90DE-7C73-6935-029613A8559A}"/>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9397924" y="5750560"/>
            <a:ext cx="2542540" cy="938530"/>
          </a:xfrm>
          <a:prstGeom prst="rect">
            <a:avLst/>
          </a:prstGeom>
        </p:spPr>
      </p:pic>
    </p:spTree>
    <p:extLst>
      <p:ext uri="{BB962C8B-B14F-4D97-AF65-F5344CB8AC3E}">
        <p14:creationId xmlns:p14="http://schemas.microsoft.com/office/powerpoint/2010/main" val="2555948395"/>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50CA6637-E206-4229-A684-E8C434C5BAAE}"/>
              </a:ext>
            </a:extLst>
          </p:cNvPr>
          <p:cNvSpPr txBox="1">
            <a:spLocks/>
          </p:cNvSpPr>
          <p:nvPr/>
        </p:nvSpPr>
        <p:spPr>
          <a:xfrm>
            <a:off x="650859" y="857250"/>
            <a:ext cx="3282696" cy="2366703"/>
          </a:xfrm>
          <a:prstGeom prst="rect">
            <a:avLst/>
          </a:prstGeom>
        </p:spPr>
        <p:txBody>
          <a:bodyPr vert="horz" lIns="91440" tIns="45720" rIns="91440" bIns="45720" rtlCol="0"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32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Responding to a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Coyote Encounter</a:t>
            </a:r>
          </a:p>
        </p:txBody>
      </p:sp>
      <p:sp>
        <p:nvSpPr>
          <p:cNvPr id="3" name="Rectangle 2">
            <a:extLst>
              <a:ext uri="{FF2B5EF4-FFF2-40B4-BE49-F238E27FC236}">
                <a16:creationId xmlns:a16="http://schemas.microsoft.com/office/drawing/2014/main" id="{2911B4A1-D43A-4876-92ED-9182FEA5A296}"/>
              </a:ext>
            </a:extLst>
          </p:cNvPr>
          <p:cNvSpPr/>
          <p:nvPr/>
        </p:nvSpPr>
        <p:spPr>
          <a:xfrm>
            <a:off x="5251811" y="607153"/>
            <a:ext cx="6289330" cy="3188968"/>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Do NOT turn your back on the animal: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Make yourself larger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Make direct eye contact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Act aggressively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Do NOT play dead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Stomp feet, wave arms, throw sticks/rocks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Fight for your life</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Slide Number Placeholder 5">
            <a:extLst>
              <a:ext uri="{FF2B5EF4-FFF2-40B4-BE49-F238E27FC236}">
                <a16:creationId xmlns:a16="http://schemas.microsoft.com/office/drawing/2014/main" id="{00E9D94C-8F53-4E9D-96B2-E5B5A552D70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54593F9-36B0-4BDD-BD23-49F3E50C4A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268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6" name="Rectangle 2">
            <a:extLst>
              <a:ext uri="{FF2B5EF4-FFF2-40B4-BE49-F238E27FC236}">
                <a16:creationId xmlns:a16="http://schemas.microsoft.com/office/drawing/2014/main" id="{40122E6F-FD4F-4F43-998B-DB3CC756A993}"/>
              </a:ext>
            </a:extLst>
          </p:cNvPr>
          <p:cNvSpPr>
            <a:spLocks noChangeArrowheads="1"/>
          </p:cNvSpPr>
          <p:nvPr/>
        </p:nvSpPr>
        <p:spPr bwMode="auto">
          <a:xfrm>
            <a:off x="4744994" y="5898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7" name="Picture 16">
            <a:extLst>
              <a:ext uri="{FF2B5EF4-FFF2-40B4-BE49-F238E27FC236}">
                <a16:creationId xmlns:a16="http://schemas.microsoft.com/office/drawing/2014/main" id="{4BC39965-0BEE-48A5-B436-120CC095E962}"/>
              </a:ext>
            </a:extLst>
          </p:cNvPr>
          <p:cNvPicPr>
            <a:picLocks noChangeAspect="1"/>
          </p:cNvPicPr>
          <p:nvPr/>
        </p:nvPicPr>
        <p:blipFill rotWithShape="1">
          <a:blip r:embed="rId2"/>
          <a:srcRect l="20263" r="1" b="13955"/>
          <a:stretch/>
        </p:blipFill>
        <p:spPr>
          <a:xfrm>
            <a:off x="251536" y="3707611"/>
            <a:ext cx="4359680" cy="3037417"/>
          </a:xfrm>
          <a:prstGeom prst="rect">
            <a:avLst/>
          </a:prstGeom>
        </p:spPr>
      </p:pic>
      <p:sp>
        <p:nvSpPr>
          <p:cNvPr id="14" name="TextBox 13">
            <a:extLst>
              <a:ext uri="{FF2B5EF4-FFF2-40B4-BE49-F238E27FC236}">
                <a16:creationId xmlns:a16="http://schemas.microsoft.com/office/drawing/2014/main" id="{EC613320-57B8-4740-9DD1-C69C630EDBF3}"/>
              </a:ext>
            </a:extLst>
          </p:cNvPr>
          <p:cNvSpPr txBox="1"/>
          <p:nvPr/>
        </p:nvSpPr>
        <p:spPr>
          <a:xfrm>
            <a:off x="5057171" y="4512115"/>
            <a:ext cx="648397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If a coyote is spotted, workers must report the animal(s) to their Supervisor and area Wildlife Monitor</a:t>
            </a:r>
            <a:endParaRPr kumimoji="0" lang="en-CA"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 name="Image 1" descr="A black and white logo  Description automatically generated with low confidence">
            <a:extLst>
              <a:ext uri="{FF2B5EF4-FFF2-40B4-BE49-F238E27FC236}">
                <a16:creationId xmlns:a16="http://schemas.microsoft.com/office/drawing/2014/main" id="{70F97561-1C2D-FB7B-3C9F-B27803DC356E}"/>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9229598" y="5750560"/>
            <a:ext cx="2542540" cy="938530"/>
          </a:xfrm>
          <a:prstGeom prst="rect">
            <a:avLst/>
          </a:prstGeom>
        </p:spPr>
      </p:pic>
    </p:spTree>
    <p:extLst>
      <p:ext uri="{BB962C8B-B14F-4D97-AF65-F5344CB8AC3E}">
        <p14:creationId xmlns:p14="http://schemas.microsoft.com/office/powerpoint/2010/main" val="1361713849"/>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50CA6637-E206-4229-A684-E8C434C5BAAE}"/>
              </a:ext>
            </a:extLst>
          </p:cNvPr>
          <p:cNvSpPr txBox="1">
            <a:spLocks/>
          </p:cNvSpPr>
          <p:nvPr/>
        </p:nvSpPr>
        <p:spPr>
          <a:xfrm>
            <a:off x="650859" y="857250"/>
            <a:ext cx="3282696" cy="2366703"/>
          </a:xfrm>
          <a:prstGeom prst="rect">
            <a:avLst/>
          </a:prstGeom>
        </p:spPr>
        <p:txBody>
          <a:bodyPr vert="horz" lIns="91440" tIns="45720" rIns="91440" bIns="45720" rtlCol="0"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32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Wolverines (Gulo Gulo) </a:t>
            </a:r>
            <a:endParaRPr kumimoji="0" lang="en-CA"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p:txBody>
      </p:sp>
      <p:sp>
        <p:nvSpPr>
          <p:cNvPr id="3" name="Rectangle 2">
            <a:extLst>
              <a:ext uri="{FF2B5EF4-FFF2-40B4-BE49-F238E27FC236}">
                <a16:creationId xmlns:a16="http://schemas.microsoft.com/office/drawing/2014/main" id="{2911B4A1-D43A-4876-92ED-9182FEA5A296}"/>
              </a:ext>
            </a:extLst>
          </p:cNvPr>
          <p:cNvSpPr/>
          <p:nvPr/>
        </p:nvSpPr>
        <p:spPr>
          <a:xfrm>
            <a:off x="5251811" y="928344"/>
            <a:ext cx="6289330" cy="5291481"/>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These hunters are nocturnal, which means they sleep during the day and hunt at night.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Wolverines are a cagey species, so don’t expect to see one out in the wild. They live in dens made from snow tunnels, rocks and boulders and can be found in remote forests and tundra.</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They have strong jaws and teeth and can crush a carcass and munch right through the bone. They have been known to eat the bones and teeth of their prey.</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Slide Number Placeholder 5">
            <a:extLst>
              <a:ext uri="{FF2B5EF4-FFF2-40B4-BE49-F238E27FC236}">
                <a16:creationId xmlns:a16="http://schemas.microsoft.com/office/drawing/2014/main" id="{00E9D94C-8F53-4E9D-96B2-E5B5A552D70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54593F9-36B0-4BDD-BD23-49F3E50C4A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269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6" name="Rectangle 2">
            <a:extLst>
              <a:ext uri="{FF2B5EF4-FFF2-40B4-BE49-F238E27FC236}">
                <a16:creationId xmlns:a16="http://schemas.microsoft.com/office/drawing/2014/main" id="{40122E6F-FD4F-4F43-998B-DB3CC756A993}"/>
              </a:ext>
            </a:extLst>
          </p:cNvPr>
          <p:cNvSpPr>
            <a:spLocks noChangeArrowheads="1"/>
          </p:cNvSpPr>
          <p:nvPr/>
        </p:nvSpPr>
        <p:spPr bwMode="auto">
          <a:xfrm>
            <a:off x="4744994" y="5898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8" name="Picture 2" descr="http://www.livescience.com/images/i/000/037/176/original/wolverine-walking.jpg">
            <a:extLst>
              <a:ext uri="{FF2B5EF4-FFF2-40B4-BE49-F238E27FC236}">
                <a16:creationId xmlns:a16="http://schemas.microsoft.com/office/drawing/2014/main" id="{D53EE4E0-1026-4995-B12F-2705A3DB3AD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6688" y="3499146"/>
            <a:ext cx="4395788" cy="3226266"/>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descr="A black and white logo  Description automatically generated with low confidence">
            <a:extLst>
              <a:ext uri="{FF2B5EF4-FFF2-40B4-BE49-F238E27FC236}">
                <a16:creationId xmlns:a16="http://schemas.microsoft.com/office/drawing/2014/main" id="{E2BE61EC-A42A-1B36-DD57-0A6342567C3E}"/>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9323269" y="5782945"/>
            <a:ext cx="2542540" cy="938530"/>
          </a:xfrm>
          <a:prstGeom prst="rect">
            <a:avLst/>
          </a:prstGeom>
        </p:spPr>
      </p:pic>
    </p:spTree>
    <p:extLst>
      <p:ext uri="{BB962C8B-B14F-4D97-AF65-F5344CB8AC3E}">
        <p14:creationId xmlns:p14="http://schemas.microsoft.com/office/powerpoint/2010/main" val="2885892688"/>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598CFBFF-0959-8B47-2BCA-9FD6431200FA}"/>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EEA62B38-7956-8ED5-C7ED-30004EE342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ign with a black tube&#10;&#10;Description automatically generated">
            <a:extLst>
              <a:ext uri="{FF2B5EF4-FFF2-40B4-BE49-F238E27FC236}">
                <a16:creationId xmlns:a16="http://schemas.microsoft.com/office/drawing/2014/main" id="{0201FE44-18C4-18DC-9AC3-EE012824A63D}"/>
              </a:ext>
            </a:extLst>
          </p:cNvPr>
          <p:cNvPicPr>
            <a:picLocks noChangeAspect="1"/>
          </p:cNvPicPr>
          <p:nvPr/>
        </p:nvPicPr>
        <p:blipFill rotWithShape="1">
          <a:blip r:embed="rId2" cstate="screen">
            <a:alphaModFix amt="50000"/>
            <a:extLst>
              <a:ext uri="{28A0092B-C50C-407E-A947-70E740481C1C}">
                <a14:useLocalDpi xmlns:a14="http://schemas.microsoft.com/office/drawing/2010/main"/>
              </a:ext>
            </a:extLst>
          </a:blip>
          <a:srcRect/>
          <a:stretch>
            <a:fillRect/>
          </a:stretch>
        </p:blipFill>
        <p:spPr>
          <a:xfrm>
            <a:off x="-1" y="-71671"/>
            <a:ext cx="12191980" cy="6857999"/>
          </a:xfrm>
          <a:prstGeom prst="rect">
            <a:avLst/>
          </a:prstGeom>
          <a:scene3d>
            <a:camera prst="perspectiveContrastingLeftFacing">
              <a:rot lat="300000" lon="19800000" rev="0"/>
            </a:camera>
            <a:lightRig rig="threePt" dir="t">
              <a:rot lat="0" lon="0" rev="2700000"/>
            </a:lightRig>
          </a:scene3d>
          <a:sp3d>
            <a:bevelT w="63500" h="50800"/>
          </a:sp3d>
        </p:spPr>
      </p:pic>
      <p:sp>
        <p:nvSpPr>
          <p:cNvPr id="5" name="TextBox 4">
            <a:extLst>
              <a:ext uri="{FF2B5EF4-FFF2-40B4-BE49-F238E27FC236}">
                <a16:creationId xmlns:a16="http://schemas.microsoft.com/office/drawing/2014/main" id="{C23BDC85-4987-1862-B9D2-8622CBF95413}"/>
              </a:ext>
            </a:extLst>
          </p:cNvPr>
          <p:cNvSpPr txBox="1"/>
          <p:nvPr/>
        </p:nvSpPr>
        <p:spPr>
          <a:xfrm>
            <a:off x="-202447" y="3014428"/>
            <a:ext cx="12191979" cy="1489542"/>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8000" b="1">
                <a:solidFill>
                  <a:srgbClr val="FFFFFF"/>
                </a:solidFill>
                <a:latin typeface="+mj-lt"/>
                <a:ea typeface="+mj-ea"/>
                <a:cs typeface="+mj-cs"/>
              </a:rPr>
              <a:t>Salus</a:t>
            </a:r>
          </a:p>
        </p:txBody>
      </p:sp>
    </p:spTree>
    <p:extLst>
      <p:ext uri="{BB962C8B-B14F-4D97-AF65-F5344CB8AC3E}">
        <p14:creationId xmlns:p14="http://schemas.microsoft.com/office/powerpoint/2010/main" val="19477356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50CA6637-E206-4229-A684-E8C434C5BAAE}"/>
              </a:ext>
            </a:extLst>
          </p:cNvPr>
          <p:cNvSpPr txBox="1">
            <a:spLocks/>
          </p:cNvSpPr>
          <p:nvPr/>
        </p:nvSpPr>
        <p:spPr>
          <a:xfrm>
            <a:off x="650859" y="857250"/>
            <a:ext cx="3282696" cy="2366703"/>
          </a:xfrm>
          <a:prstGeom prst="rect">
            <a:avLst/>
          </a:prstGeom>
        </p:spPr>
        <p:txBody>
          <a:bodyPr vert="horz" lIns="91440" tIns="45720" rIns="91440" bIns="45720" rtlCol="0"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32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Wolverines </a:t>
            </a:r>
            <a:endParaRPr kumimoji="0" lang="en-CA"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p:txBody>
      </p:sp>
      <p:sp>
        <p:nvSpPr>
          <p:cNvPr id="3" name="Rectangle 2">
            <a:extLst>
              <a:ext uri="{FF2B5EF4-FFF2-40B4-BE49-F238E27FC236}">
                <a16:creationId xmlns:a16="http://schemas.microsoft.com/office/drawing/2014/main" id="{2911B4A1-D43A-4876-92ED-9182FEA5A296}"/>
              </a:ext>
            </a:extLst>
          </p:cNvPr>
          <p:cNvSpPr/>
          <p:nvPr/>
        </p:nvSpPr>
        <p:spPr>
          <a:xfrm>
            <a:off x="5251811" y="328558"/>
            <a:ext cx="6289330" cy="5291481"/>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Sometimes they will eat berries and plants, they usually go after meat  everything as small as mice and rabbits to as big as moose and caribou.</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small wolverine will even scare bears away and steal their food instead of going to get their own meal.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Slide Number Placeholder 5">
            <a:extLst>
              <a:ext uri="{FF2B5EF4-FFF2-40B4-BE49-F238E27FC236}">
                <a16:creationId xmlns:a16="http://schemas.microsoft.com/office/drawing/2014/main" id="{00E9D94C-8F53-4E9D-96B2-E5B5A552D70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54593F9-36B0-4BDD-BD23-49F3E50C4A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270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6" name="Rectangle 2">
            <a:extLst>
              <a:ext uri="{FF2B5EF4-FFF2-40B4-BE49-F238E27FC236}">
                <a16:creationId xmlns:a16="http://schemas.microsoft.com/office/drawing/2014/main" id="{40122E6F-FD4F-4F43-998B-DB3CC756A993}"/>
              </a:ext>
            </a:extLst>
          </p:cNvPr>
          <p:cNvSpPr>
            <a:spLocks noChangeArrowheads="1"/>
          </p:cNvSpPr>
          <p:nvPr/>
        </p:nvSpPr>
        <p:spPr bwMode="auto">
          <a:xfrm>
            <a:off x="4744994" y="5898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1" name="Picture 2" descr="https://cangeo-media-library.s3.amazonaws.com/s3fs-public/styles/web_article_slider_image/public/images/web_articles/article_images/3156/wolverine.jpg?itok=EWAvKJXM">
            <a:extLst>
              <a:ext uri="{FF2B5EF4-FFF2-40B4-BE49-F238E27FC236}">
                <a16:creationId xmlns:a16="http://schemas.microsoft.com/office/drawing/2014/main" id="{CD59C721-1650-467B-A30C-17384EAF766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90298" y="3077705"/>
            <a:ext cx="4128564" cy="3461207"/>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descr="A black and white logo  Description automatically generated with low confidence">
            <a:extLst>
              <a:ext uri="{FF2B5EF4-FFF2-40B4-BE49-F238E27FC236}">
                <a16:creationId xmlns:a16="http://schemas.microsoft.com/office/drawing/2014/main" id="{B1C6E89E-5F3D-52CA-8672-9FDA858B50EC}"/>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9359162" y="5750560"/>
            <a:ext cx="2542540" cy="938530"/>
          </a:xfrm>
          <a:prstGeom prst="rect">
            <a:avLst/>
          </a:prstGeom>
        </p:spPr>
      </p:pic>
    </p:spTree>
    <p:extLst>
      <p:ext uri="{BB962C8B-B14F-4D97-AF65-F5344CB8AC3E}">
        <p14:creationId xmlns:p14="http://schemas.microsoft.com/office/powerpoint/2010/main" val="1487856369"/>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50CA6637-E206-4229-A684-E8C434C5BAAE}"/>
              </a:ext>
            </a:extLst>
          </p:cNvPr>
          <p:cNvSpPr txBox="1">
            <a:spLocks/>
          </p:cNvSpPr>
          <p:nvPr/>
        </p:nvSpPr>
        <p:spPr>
          <a:xfrm>
            <a:off x="650859" y="857250"/>
            <a:ext cx="3282696" cy="2366703"/>
          </a:xfrm>
          <a:prstGeom prst="rect">
            <a:avLst/>
          </a:prstGeom>
        </p:spPr>
        <p:txBody>
          <a:bodyPr vert="horz" lIns="91440" tIns="45720" rIns="91440" bIns="45720" rtlCol="0"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32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Wolverines </a:t>
            </a:r>
            <a:endParaRPr kumimoji="0" lang="en-CA"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p:txBody>
      </p:sp>
      <p:sp>
        <p:nvSpPr>
          <p:cNvPr id="3" name="Rectangle 2">
            <a:extLst>
              <a:ext uri="{FF2B5EF4-FFF2-40B4-BE49-F238E27FC236}">
                <a16:creationId xmlns:a16="http://schemas.microsoft.com/office/drawing/2014/main" id="{2911B4A1-D43A-4876-92ED-9182FEA5A296}"/>
              </a:ext>
            </a:extLst>
          </p:cNvPr>
          <p:cNvSpPr/>
          <p:nvPr/>
        </p:nvSpPr>
        <p:spPr>
          <a:xfrm>
            <a:off x="5251811" y="928344"/>
            <a:ext cx="6289330" cy="5291481"/>
          </a:xfrm>
          <a:prstGeom prst="rect">
            <a:avLst/>
          </a:prstGeom>
        </p:spPr>
        <p:txBody>
          <a:bodyPr vert="horz" lIns="91440" tIns="45720" rIns="91440" bIns="45720" rtlCol="0" anchor="ctr">
            <a:no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Though wolverines are the biggest of the weasel family, they are still very small. They are normally 26 to 34 inches (66 to 86 centimeters) from head to rump. Their tail adds another 7 to 10 inches (18 to 25 centimeters) to their length. They weigh 24 to 40 lbs. (11 to 18 kilograms).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When they hunt, they climb trees or tall rocks and boulders from which they jump onto their prey’s backs. If the wolverine can’t finish all the food, it sprays it with musk, like a skunk, and buries it for later.</a:t>
            </a:r>
            <a:endParaRPr kumimoji="0" lang="en-CA"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Slide Number Placeholder 5">
            <a:extLst>
              <a:ext uri="{FF2B5EF4-FFF2-40B4-BE49-F238E27FC236}">
                <a16:creationId xmlns:a16="http://schemas.microsoft.com/office/drawing/2014/main" id="{00E9D94C-8F53-4E9D-96B2-E5B5A552D70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54593F9-36B0-4BDD-BD23-49F3E50C4A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271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6" name="Rectangle 2">
            <a:extLst>
              <a:ext uri="{FF2B5EF4-FFF2-40B4-BE49-F238E27FC236}">
                <a16:creationId xmlns:a16="http://schemas.microsoft.com/office/drawing/2014/main" id="{40122E6F-FD4F-4F43-998B-DB3CC756A993}"/>
              </a:ext>
            </a:extLst>
          </p:cNvPr>
          <p:cNvSpPr>
            <a:spLocks noChangeArrowheads="1"/>
          </p:cNvSpPr>
          <p:nvPr/>
        </p:nvSpPr>
        <p:spPr bwMode="auto">
          <a:xfrm>
            <a:off x="4744994" y="5898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1" name="Picture 2" descr="https://cangeo-media-library.s3.amazonaws.com/s3fs-public/styles/web_article_slider_image/public/images/web_articles/article_images/3156/wolverine.jpg?itok=EWAvKJXM">
            <a:extLst>
              <a:ext uri="{FF2B5EF4-FFF2-40B4-BE49-F238E27FC236}">
                <a16:creationId xmlns:a16="http://schemas.microsoft.com/office/drawing/2014/main" id="{CD59C721-1650-467B-A30C-17384EAF766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90298" y="3077705"/>
            <a:ext cx="4128564" cy="3461207"/>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descr="A black and white logo  Description automatically generated with low confidence">
            <a:extLst>
              <a:ext uri="{FF2B5EF4-FFF2-40B4-BE49-F238E27FC236}">
                <a16:creationId xmlns:a16="http://schemas.microsoft.com/office/drawing/2014/main" id="{AD801754-9881-7C7C-8A85-563B374190A6}"/>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9229598" y="5750560"/>
            <a:ext cx="2542540" cy="938530"/>
          </a:xfrm>
          <a:prstGeom prst="rect">
            <a:avLst/>
          </a:prstGeom>
        </p:spPr>
      </p:pic>
    </p:spTree>
    <p:extLst>
      <p:ext uri="{BB962C8B-B14F-4D97-AF65-F5344CB8AC3E}">
        <p14:creationId xmlns:p14="http://schemas.microsoft.com/office/powerpoint/2010/main" val="1162629654"/>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50CA6637-E206-4229-A684-E8C434C5BAAE}"/>
              </a:ext>
            </a:extLst>
          </p:cNvPr>
          <p:cNvSpPr txBox="1">
            <a:spLocks/>
          </p:cNvSpPr>
          <p:nvPr/>
        </p:nvSpPr>
        <p:spPr>
          <a:xfrm>
            <a:off x="650859" y="857250"/>
            <a:ext cx="3282696" cy="2366703"/>
          </a:xfrm>
          <a:prstGeom prst="rect">
            <a:avLst/>
          </a:prstGeom>
        </p:spPr>
        <p:txBody>
          <a:bodyPr vert="horz" lIns="91440" tIns="45720" rIns="91440" bIns="45720" rtlCol="0"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32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CA"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Moose</a:t>
            </a:r>
          </a:p>
        </p:txBody>
      </p:sp>
      <p:sp>
        <p:nvSpPr>
          <p:cNvPr id="3" name="Rectangle 2">
            <a:extLst>
              <a:ext uri="{FF2B5EF4-FFF2-40B4-BE49-F238E27FC236}">
                <a16:creationId xmlns:a16="http://schemas.microsoft.com/office/drawing/2014/main" id="{2911B4A1-D43A-4876-92ED-9182FEA5A296}"/>
              </a:ext>
            </a:extLst>
          </p:cNvPr>
          <p:cNvSpPr/>
          <p:nvPr/>
        </p:nvSpPr>
        <p:spPr>
          <a:xfrm>
            <a:off x="5305153" y="1380039"/>
            <a:ext cx="6289330" cy="3188968"/>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More people in Alaska are injured by moose than by bears each year.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457200" marR="0" lvl="0" indent="-4572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Moose will usually flee when threatened but under certain circumstances, they can become aggressive. </a:t>
            </a:r>
          </a:p>
          <a:p>
            <a:pPr marL="457200" marR="0" lvl="0" indent="-4572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CA" sz="2400" b="0" i="0" u="none" strike="noStrike" kern="1200" cap="none" spc="0" normalizeH="0" baseline="0" noProof="0">
                <a:ln>
                  <a:noFill/>
                </a:ln>
                <a:solidFill>
                  <a:prstClr val="black"/>
                </a:solidFill>
                <a:effectLst/>
                <a:uLnTx/>
                <a:uFillTx/>
                <a:latin typeface="Calibri" panose="020F0502020204030204"/>
                <a:ea typeface="+mn-ea"/>
                <a:cs typeface="+mn-cs"/>
              </a:rPr>
              <a:t>Moose can reach up to 1400 lbs. (640 kg) and 7 to 8 (2.2 to 2.6 M) feet at the shoulder</a:t>
            </a:r>
          </a:p>
          <a:p>
            <a:pPr marL="457200" marR="0" lvl="0" indent="-4572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15" name="Slide Number Placeholder 5">
            <a:extLst>
              <a:ext uri="{FF2B5EF4-FFF2-40B4-BE49-F238E27FC236}">
                <a16:creationId xmlns:a16="http://schemas.microsoft.com/office/drawing/2014/main" id="{00E9D94C-8F53-4E9D-96B2-E5B5A552D70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54593F9-36B0-4BDD-BD23-49F3E50C4A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272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6" name="Rectangle 2">
            <a:extLst>
              <a:ext uri="{FF2B5EF4-FFF2-40B4-BE49-F238E27FC236}">
                <a16:creationId xmlns:a16="http://schemas.microsoft.com/office/drawing/2014/main" id="{40122E6F-FD4F-4F43-998B-DB3CC756A993}"/>
              </a:ext>
            </a:extLst>
          </p:cNvPr>
          <p:cNvSpPr>
            <a:spLocks noChangeArrowheads="1"/>
          </p:cNvSpPr>
          <p:nvPr/>
        </p:nvSpPr>
        <p:spPr bwMode="auto">
          <a:xfrm>
            <a:off x="4744994" y="5898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7" name="Picture 2" descr="Image result for picture moose">
            <a:extLst>
              <a:ext uri="{FF2B5EF4-FFF2-40B4-BE49-F238E27FC236}">
                <a16:creationId xmlns:a16="http://schemas.microsoft.com/office/drawing/2014/main" id="{F2704B0A-4F70-455D-AC7D-5206714E1CE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669453"/>
            <a:ext cx="4665147" cy="3110098"/>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descr="A black and white logo  Description automatically generated with low confidence">
            <a:extLst>
              <a:ext uri="{FF2B5EF4-FFF2-40B4-BE49-F238E27FC236}">
                <a16:creationId xmlns:a16="http://schemas.microsoft.com/office/drawing/2014/main" id="{9B4B0F40-2C1B-AE1E-6B44-03111F93638C}"/>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9051943" y="5750560"/>
            <a:ext cx="2542540" cy="938530"/>
          </a:xfrm>
          <a:prstGeom prst="rect">
            <a:avLst/>
          </a:prstGeom>
        </p:spPr>
      </p:pic>
    </p:spTree>
    <p:extLst>
      <p:ext uri="{BB962C8B-B14F-4D97-AF65-F5344CB8AC3E}">
        <p14:creationId xmlns:p14="http://schemas.microsoft.com/office/powerpoint/2010/main" val="3850666444"/>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50CA6637-E206-4229-A684-E8C434C5BAAE}"/>
              </a:ext>
            </a:extLst>
          </p:cNvPr>
          <p:cNvSpPr txBox="1">
            <a:spLocks/>
          </p:cNvSpPr>
          <p:nvPr/>
        </p:nvSpPr>
        <p:spPr>
          <a:xfrm>
            <a:off x="650859" y="857250"/>
            <a:ext cx="3282696" cy="2366703"/>
          </a:xfrm>
          <a:prstGeom prst="rect">
            <a:avLst/>
          </a:prstGeom>
        </p:spPr>
        <p:txBody>
          <a:bodyPr vert="horz" lIns="91440" tIns="45720" rIns="91440" bIns="45720" rtlCol="0"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32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CA"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Moose</a:t>
            </a:r>
          </a:p>
        </p:txBody>
      </p:sp>
      <p:sp>
        <p:nvSpPr>
          <p:cNvPr id="3" name="Rectangle 2">
            <a:extLst>
              <a:ext uri="{FF2B5EF4-FFF2-40B4-BE49-F238E27FC236}">
                <a16:creationId xmlns:a16="http://schemas.microsoft.com/office/drawing/2014/main" id="{2911B4A1-D43A-4876-92ED-9182FEA5A296}"/>
              </a:ext>
            </a:extLst>
          </p:cNvPr>
          <p:cNvSpPr/>
          <p:nvPr/>
        </p:nvSpPr>
        <p:spPr>
          <a:xfrm>
            <a:off x="5251811" y="390672"/>
            <a:ext cx="6289330" cy="501288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In late spring and summer, cow moose with young calves are very protective and will attack humans who come too close. If you see a calf on its own, be very careful because you may have walked between it and its mother — a very dangerous place to be.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Moose are not normally aggressive; however, they can become aggressive when they are harassed by people, dogs, and traffic, or when hungry and tired, especially in winter when they must walk through deep snow.</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2400" b="0" i="0" u="none" strike="noStrike" kern="1200" cap="none" spc="0" normalizeH="0" baseline="0" noProof="0">
              <a:ln>
                <a:noFill/>
              </a:ln>
              <a:solidFill>
                <a:srgbClr val="002060"/>
              </a:solidFill>
              <a:effectLst/>
              <a:uLnTx/>
              <a:uFillTx/>
              <a:latin typeface="Calibri" panose="020F0502020204030204"/>
              <a:ea typeface="+mn-ea"/>
              <a:cs typeface="+mn-cs"/>
            </a:endParaRPr>
          </a:p>
          <a:p>
            <a:pPr marL="457200" marR="0" lvl="0" indent="-4572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15" name="Slide Number Placeholder 5">
            <a:extLst>
              <a:ext uri="{FF2B5EF4-FFF2-40B4-BE49-F238E27FC236}">
                <a16:creationId xmlns:a16="http://schemas.microsoft.com/office/drawing/2014/main" id="{00E9D94C-8F53-4E9D-96B2-E5B5A552D70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54593F9-36B0-4BDD-BD23-49F3E50C4A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273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6" name="Rectangle 2">
            <a:extLst>
              <a:ext uri="{FF2B5EF4-FFF2-40B4-BE49-F238E27FC236}">
                <a16:creationId xmlns:a16="http://schemas.microsoft.com/office/drawing/2014/main" id="{40122E6F-FD4F-4F43-998B-DB3CC756A993}"/>
              </a:ext>
            </a:extLst>
          </p:cNvPr>
          <p:cNvSpPr>
            <a:spLocks noChangeArrowheads="1"/>
          </p:cNvSpPr>
          <p:nvPr/>
        </p:nvSpPr>
        <p:spPr bwMode="auto">
          <a:xfrm>
            <a:off x="4744994" y="5898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7" name="Picture 2" descr="Image result for picture moose">
            <a:extLst>
              <a:ext uri="{FF2B5EF4-FFF2-40B4-BE49-F238E27FC236}">
                <a16:creationId xmlns:a16="http://schemas.microsoft.com/office/drawing/2014/main" id="{F2704B0A-4F70-455D-AC7D-5206714E1CE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669453"/>
            <a:ext cx="4665147" cy="311009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FA0F67EB-3A76-4CA4-96D3-0E056F12A242}"/>
              </a:ext>
            </a:extLst>
          </p:cNvPr>
          <p:cNvSpPr/>
          <p:nvPr/>
        </p:nvSpPr>
        <p:spPr>
          <a:xfrm>
            <a:off x="5001799" y="5389206"/>
            <a:ext cx="636013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a:ln>
                  <a:noFill/>
                </a:ln>
                <a:solidFill>
                  <a:prstClr val="black"/>
                </a:solidFill>
                <a:effectLst/>
                <a:uLnTx/>
                <a:uFillTx/>
                <a:latin typeface="Calibri" panose="020F0502020204030204"/>
                <a:ea typeface="+mn-ea"/>
                <a:cs typeface="+mn-cs"/>
                <a:hlinkClick r:id="rId3"/>
              </a:rPr>
              <a:t>https://www.youtube.com/watch?v=i-4p9be2sR4</a:t>
            </a:r>
            <a:endParaRPr kumimoji="0" lang="en-CA"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Image 1" descr="A black and white logo  Description automatically generated with low confidence">
            <a:extLst>
              <a:ext uri="{FF2B5EF4-FFF2-40B4-BE49-F238E27FC236}">
                <a16:creationId xmlns:a16="http://schemas.microsoft.com/office/drawing/2014/main" id="{5B681D00-9C2F-4C69-AC7B-1622F05A7F33}"/>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9237736" y="5798701"/>
            <a:ext cx="2542540" cy="938530"/>
          </a:xfrm>
          <a:prstGeom prst="rect">
            <a:avLst/>
          </a:prstGeom>
        </p:spPr>
      </p:pic>
    </p:spTree>
    <p:extLst>
      <p:ext uri="{BB962C8B-B14F-4D97-AF65-F5344CB8AC3E}">
        <p14:creationId xmlns:p14="http://schemas.microsoft.com/office/powerpoint/2010/main" val="3508710712"/>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50CA6637-E206-4229-A684-E8C434C5BAAE}"/>
              </a:ext>
            </a:extLst>
          </p:cNvPr>
          <p:cNvSpPr txBox="1">
            <a:spLocks/>
          </p:cNvSpPr>
          <p:nvPr/>
        </p:nvSpPr>
        <p:spPr>
          <a:xfrm>
            <a:off x="650859" y="857250"/>
            <a:ext cx="3282696" cy="2366703"/>
          </a:xfrm>
          <a:prstGeom prst="rect">
            <a:avLst/>
          </a:prstGeom>
        </p:spPr>
        <p:txBody>
          <a:bodyPr vert="horz" lIns="91440" tIns="45720" rIns="91440" bIns="45720" rtlCol="0" anchor="ctr">
            <a:normAutofit fontScale="92500"/>
          </a:bodyPr>
          <a:lstStyle>
            <a:lvl1pPr marL="0" marR="0" indent="0" algn="ctr" defTabSz="914400" rtl="0" eaLnBrk="1" fontAlgn="auto" latinLnBrk="0" hangingPunct="1">
              <a:lnSpc>
                <a:spcPct val="90000"/>
              </a:lnSpc>
              <a:spcBef>
                <a:spcPct val="0"/>
              </a:spcBef>
              <a:spcAft>
                <a:spcPts val="0"/>
              </a:spcAft>
              <a:buClrTx/>
              <a:buSzTx/>
              <a:buFontTx/>
              <a:buNone/>
              <a:tabLst/>
              <a:defRPr sz="3200" kern="1200">
                <a:solidFill>
                  <a:schemeClr val="tx1"/>
                </a:solidFill>
                <a:latin typeface="+mj-lt"/>
                <a:ea typeface="+mj-ea"/>
                <a:cs typeface="+mj-cs"/>
              </a:defRPr>
            </a:lvl1pPr>
          </a:lstStyle>
          <a:p>
            <a:pPr marL="0" marR="0" lvl="0" indent="0" algn="ctr" defTabSz="914400" rtl="0" eaLnBrk="1" fontAlgn="base"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j-ea"/>
                <a:cs typeface="+mj-cs"/>
              </a:rPr>
              <a:t>How do you know when a moose might attack?</a:t>
            </a:r>
          </a:p>
        </p:txBody>
      </p:sp>
      <p:sp>
        <p:nvSpPr>
          <p:cNvPr id="3" name="Rectangle 2">
            <a:extLst>
              <a:ext uri="{FF2B5EF4-FFF2-40B4-BE49-F238E27FC236}">
                <a16:creationId xmlns:a16="http://schemas.microsoft.com/office/drawing/2014/main" id="{2911B4A1-D43A-4876-92ED-9182FEA5A296}"/>
              </a:ext>
            </a:extLst>
          </p:cNvPr>
          <p:cNvSpPr/>
          <p:nvPr/>
        </p:nvSpPr>
        <p:spPr>
          <a:xfrm>
            <a:off x="5251811" y="390672"/>
            <a:ext cx="6289330" cy="501288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The long hairs on its hump are raised, ears laid back (much like a dog or cat), and it may lick its lips (if you can see this, you are way too close).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A moose that sees you and walks slowly towards you is not trying to be your friend; it may be looking for a hand-out or warning you to keep away. All of these are dangerous situations, and you should back away.</a:t>
            </a:r>
            <a:endParaRPr kumimoji="0" lang="en-CA"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15" name="Slide Number Placeholder 5">
            <a:extLst>
              <a:ext uri="{FF2B5EF4-FFF2-40B4-BE49-F238E27FC236}">
                <a16:creationId xmlns:a16="http://schemas.microsoft.com/office/drawing/2014/main" id="{00E9D94C-8F53-4E9D-96B2-E5B5A552D70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54593F9-36B0-4BDD-BD23-49F3E50C4A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274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6" name="Rectangle 2">
            <a:extLst>
              <a:ext uri="{FF2B5EF4-FFF2-40B4-BE49-F238E27FC236}">
                <a16:creationId xmlns:a16="http://schemas.microsoft.com/office/drawing/2014/main" id="{40122E6F-FD4F-4F43-998B-DB3CC756A993}"/>
              </a:ext>
            </a:extLst>
          </p:cNvPr>
          <p:cNvSpPr>
            <a:spLocks noChangeArrowheads="1"/>
          </p:cNvSpPr>
          <p:nvPr/>
        </p:nvSpPr>
        <p:spPr bwMode="auto">
          <a:xfrm>
            <a:off x="4744994" y="5898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4" name="Picture 2" descr="Image result for picture of an agitated moose">
            <a:extLst>
              <a:ext uri="{FF2B5EF4-FFF2-40B4-BE49-F238E27FC236}">
                <a16:creationId xmlns:a16="http://schemas.microsoft.com/office/drawing/2014/main" id="{9A49B8EB-151F-4EF8-B1B6-40F54802D35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9590" y="3702032"/>
            <a:ext cx="4536201" cy="3033585"/>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descr="A black and white logo  Description automatically generated with low confidence">
            <a:extLst>
              <a:ext uri="{FF2B5EF4-FFF2-40B4-BE49-F238E27FC236}">
                <a16:creationId xmlns:a16="http://schemas.microsoft.com/office/drawing/2014/main" id="{1D72EC26-50DE-5F21-F3C4-7A2501DE6634}"/>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9301480" y="5661514"/>
            <a:ext cx="2542540" cy="938530"/>
          </a:xfrm>
          <a:prstGeom prst="rect">
            <a:avLst/>
          </a:prstGeom>
        </p:spPr>
      </p:pic>
    </p:spTree>
    <p:extLst>
      <p:ext uri="{BB962C8B-B14F-4D97-AF65-F5344CB8AC3E}">
        <p14:creationId xmlns:p14="http://schemas.microsoft.com/office/powerpoint/2010/main" val="1721593593"/>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50CA6637-E206-4229-A684-E8C434C5BAAE}"/>
              </a:ext>
            </a:extLst>
          </p:cNvPr>
          <p:cNvSpPr txBox="1">
            <a:spLocks/>
          </p:cNvSpPr>
          <p:nvPr/>
        </p:nvSpPr>
        <p:spPr>
          <a:xfrm>
            <a:off x="650859" y="857250"/>
            <a:ext cx="3282696" cy="2366703"/>
          </a:xfrm>
          <a:prstGeom prst="rect">
            <a:avLst/>
          </a:prstGeom>
        </p:spPr>
        <p:txBody>
          <a:bodyPr vert="horz" lIns="91440" tIns="45720" rIns="91440" bIns="45720" rtlCol="0" anchor="ctr">
            <a:normAutofit fontScale="92500"/>
          </a:bodyPr>
          <a:lstStyle>
            <a:lvl1pPr marL="0" marR="0" indent="0" algn="ctr" defTabSz="914400" rtl="0" eaLnBrk="1" fontAlgn="auto" latinLnBrk="0" hangingPunct="1">
              <a:lnSpc>
                <a:spcPct val="90000"/>
              </a:lnSpc>
              <a:spcBef>
                <a:spcPct val="0"/>
              </a:spcBef>
              <a:spcAft>
                <a:spcPts val="0"/>
              </a:spcAft>
              <a:buClrTx/>
              <a:buSzTx/>
              <a:buFontTx/>
              <a:buNone/>
              <a:tabLst/>
              <a:defRPr sz="3200" kern="1200">
                <a:solidFill>
                  <a:schemeClr val="tx1"/>
                </a:solidFill>
                <a:latin typeface="+mj-lt"/>
                <a:ea typeface="+mj-ea"/>
                <a:cs typeface="+mj-cs"/>
              </a:defRPr>
            </a:lvl1pPr>
          </a:lstStyle>
          <a:p>
            <a:pPr marL="0" marR="0" lvl="0" indent="0" algn="ctr" defTabSz="914400" rtl="0" eaLnBrk="1" fontAlgn="base"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j-ea"/>
                <a:cs typeface="+mj-cs"/>
              </a:rPr>
              <a:t>How do you know when a moose might attack?</a:t>
            </a:r>
          </a:p>
        </p:txBody>
      </p:sp>
      <p:sp>
        <p:nvSpPr>
          <p:cNvPr id="3" name="Rectangle 2">
            <a:extLst>
              <a:ext uri="{FF2B5EF4-FFF2-40B4-BE49-F238E27FC236}">
                <a16:creationId xmlns:a16="http://schemas.microsoft.com/office/drawing/2014/main" id="{2911B4A1-D43A-4876-92ED-9182FEA5A296}"/>
              </a:ext>
            </a:extLst>
          </p:cNvPr>
          <p:cNvSpPr/>
          <p:nvPr/>
        </p:nvSpPr>
        <p:spPr>
          <a:xfrm>
            <a:off x="5064470" y="644818"/>
            <a:ext cx="6289330" cy="501288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mn-cs"/>
              </a:rPr>
              <a:t>When a moose charges it often kicks forward with its front hooves. Unlike with bears or even dogs, it is usually a good idea to run from a moose because they won't chase you very far.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mn-cs"/>
              </a:rPr>
              <a:t>Get behind something solid; you can run around a tree faster than a moose. If it knocks you down, a moose may continue running or start stomping and kicking with all four feet.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mn-cs"/>
              </a:rPr>
              <a:t>Curl up in a ball, protect your head with your hands, and hold still. Don't move or try to get up until the moose moves a safe distance away or it may renew its attack.</a:t>
            </a:r>
            <a:endParaRPr kumimoji="0" lang="en-CA" sz="2200"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15" name="Slide Number Placeholder 5">
            <a:extLst>
              <a:ext uri="{FF2B5EF4-FFF2-40B4-BE49-F238E27FC236}">
                <a16:creationId xmlns:a16="http://schemas.microsoft.com/office/drawing/2014/main" id="{00E9D94C-8F53-4E9D-96B2-E5B5A552D70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54593F9-36B0-4BDD-BD23-49F3E50C4A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275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6" name="Rectangle 2">
            <a:extLst>
              <a:ext uri="{FF2B5EF4-FFF2-40B4-BE49-F238E27FC236}">
                <a16:creationId xmlns:a16="http://schemas.microsoft.com/office/drawing/2014/main" id="{40122E6F-FD4F-4F43-998B-DB3CC756A993}"/>
              </a:ext>
            </a:extLst>
          </p:cNvPr>
          <p:cNvSpPr>
            <a:spLocks noChangeArrowheads="1"/>
          </p:cNvSpPr>
          <p:nvPr/>
        </p:nvSpPr>
        <p:spPr bwMode="auto">
          <a:xfrm>
            <a:off x="4744994" y="5898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4" name="Picture 2" descr="Image result for picture of an agitated moose">
            <a:extLst>
              <a:ext uri="{FF2B5EF4-FFF2-40B4-BE49-F238E27FC236}">
                <a16:creationId xmlns:a16="http://schemas.microsoft.com/office/drawing/2014/main" id="{9A49B8EB-151F-4EF8-B1B6-40F54802D35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9590" y="3702032"/>
            <a:ext cx="4536201" cy="3033585"/>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descr="A black and white logo  Description automatically generated with low confidence">
            <a:extLst>
              <a:ext uri="{FF2B5EF4-FFF2-40B4-BE49-F238E27FC236}">
                <a16:creationId xmlns:a16="http://schemas.microsoft.com/office/drawing/2014/main" id="{6DE84FB6-EB99-D516-C691-094009E6CE78}"/>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9368155" y="5782945"/>
            <a:ext cx="2542540" cy="938530"/>
          </a:xfrm>
          <a:prstGeom prst="rect">
            <a:avLst/>
          </a:prstGeom>
        </p:spPr>
      </p:pic>
    </p:spTree>
    <p:extLst>
      <p:ext uri="{BB962C8B-B14F-4D97-AF65-F5344CB8AC3E}">
        <p14:creationId xmlns:p14="http://schemas.microsoft.com/office/powerpoint/2010/main" val="2068726667"/>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50CA6637-E206-4229-A684-E8C434C5BAAE}"/>
              </a:ext>
            </a:extLst>
          </p:cNvPr>
          <p:cNvSpPr txBox="1">
            <a:spLocks/>
          </p:cNvSpPr>
          <p:nvPr/>
        </p:nvSpPr>
        <p:spPr>
          <a:xfrm>
            <a:off x="650859" y="857250"/>
            <a:ext cx="3282696" cy="2366703"/>
          </a:xfrm>
          <a:prstGeom prst="rect">
            <a:avLst/>
          </a:prstGeom>
        </p:spPr>
        <p:txBody>
          <a:bodyPr vert="horz" lIns="91440" tIns="45720" rIns="91440" bIns="45720" rtlCol="0"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32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CA"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Moose</a:t>
            </a:r>
          </a:p>
        </p:txBody>
      </p:sp>
      <p:sp>
        <p:nvSpPr>
          <p:cNvPr id="3" name="Rectangle 2">
            <a:extLst>
              <a:ext uri="{FF2B5EF4-FFF2-40B4-BE49-F238E27FC236}">
                <a16:creationId xmlns:a16="http://schemas.microsoft.com/office/drawing/2014/main" id="{2911B4A1-D43A-4876-92ED-9182FEA5A296}"/>
              </a:ext>
            </a:extLst>
          </p:cNvPr>
          <p:cNvSpPr/>
          <p:nvPr/>
        </p:nvSpPr>
        <p:spPr>
          <a:xfrm>
            <a:off x="5251811" y="390672"/>
            <a:ext cx="6289330" cy="501288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Remember: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 provoked moose might be more dangerous than a </a:t>
            </a:r>
            <a:r>
              <a:rPr kumimoji="0" lang="en-US" sz="2400" b="0"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hlinkClick r:id="rId2">
                  <a:extLst>
                    <a:ext uri="{A12FA001-AC4F-418D-AE19-62706E023703}">
                      <ahyp:hlinkClr xmlns:ahyp="http://schemas.microsoft.com/office/drawing/2018/hyperlinkcolor" val="tx"/>
                    </a:ext>
                  </a:extLst>
                </a:hlinkClick>
              </a:rPr>
              <a:t>bear</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and it can cause just as much damage and should be treated with the same respect. </a:t>
            </a:r>
            <a:endParaRPr kumimoji="0" lang="en-CA"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2400" b="0" i="0" u="none" strike="noStrike" kern="1200" cap="none" spc="0" normalizeH="0" baseline="0" noProof="0">
              <a:ln>
                <a:noFill/>
              </a:ln>
              <a:solidFill>
                <a:srgbClr val="002060"/>
              </a:solidFill>
              <a:effectLst/>
              <a:uLnTx/>
              <a:uFillTx/>
              <a:latin typeface="Calibri" panose="020F0502020204030204"/>
              <a:ea typeface="+mn-ea"/>
              <a:cs typeface="+mn-cs"/>
            </a:endParaRPr>
          </a:p>
          <a:p>
            <a:pPr marL="457200" marR="0" lvl="0" indent="-4572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15" name="Slide Number Placeholder 5">
            <a:extLst>
              <a:ext uri="{FF2B5EF4-FFF2-40B4-BE49-F238E27FC236}">
                <a16:creationId xmlns:a16="http://schemas.microsoft.com/office/drawing/2014/main" id="{00E9D94C-8F53-4E9D-96B2-E5B5A552D70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54593F9-36B0-4BDD-BD23-49F3E50C4A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276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6" name="Rectangle 2">
            <a:extLst>
              <a:ext uri="{FF2B5EF4-FFF2-40B4-BE49-F238E27FC236}">
                <a16:creationId xmlns:a16="http://schemas.microsoft.com/office/drawing/2014/main" id="{40122E6F-FD4F-4F43-998B-DB3CC756A993}"/>
              </a:ext>
            </a:extLst>
          </p:cNvPr>
          <p:cNvSpPr>
            <a:spLocks noChangeArrowheads="1"/>
          </p:cNvSpPr>
          <p:nvPr/>
        </p:nvSpPr>
        <p:spPr bwMode="auto">
          <a:xfrm>
            <a:off x="4744994" y="5898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4" name="Picture 2" descr="Image result for picture of an agitated moose">
            <a:extLst>
              <a:ext uri="{FF2B5EF4-FFF2-40B4-BE49-F238E27FC236}">
                <a16:creationId xmlns:a16="http://schemas.microsoft.com/office/drawing/2014/main" id="{CED3B110-DF88-4E9F-9D42-6F93812717A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4468" y="4354771"/>
            <a:ext cx="4508008" cy="2366704"/>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descr="A black and white logo  Description automatically generated with low confidence">
            <a:extLst>
              <a:ext uri="{FF2B5EF4-FFF2-40B4-BE49-F238E27FC236}">
                <a16:creationId xmlns:a16="http://schemas.microsoft.com/office/drawing/2014/main" id="{623AB9CA-0722-9AD9-3CB9-F9DA716046D5}"/>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9229598" y="5750560"/>
            <a:ext cx="2542540" cy="938530"/>
          </a:xfrm>
          <a:prstGeom prst="rect">
            <a:avLst/>
          </a:prstGeom>
        </p:spPr>
      </p:pic>
    </p:spTree>
    <p:extLst>
      <p:ext uri="{BB962C8B-B14F-4D97-AF65-F5344CB8AC3E}">
        <p14:creationId xmlns:p14="http://schemas.microsoft.com/office/powerpoint/2010/main" val="814288188"/>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50CA6637-E206-4229-A684-E8C434C5BAAE}"/>
              </a:ext>
            </a:extLst>
          </p:cNvPr>
          <p:cNvSpPr txBox="1">
            <a:spLocks/>
          </p:cNvSpPr>
          <p:nvPr/>
        </p:nvSpPr>
        <p:spPr>
          <a:xfrm>
            <a:off x="650859" y="857250"/>
            <a:ext cx="3282696" cy="2366703"/>
          </a:xfrm>
          <a:prstGeom prst="rect">
            <a:avLst/>
          </a:prstGeom>
        </p:spPr>
        <p:txBody>
          <a:bodyPr vert="horz" lIns="91440" tIns="45720" rIns="91440" bIns="45720" rtlCol="0"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32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CA"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Elk</a:t>
            </a:r>
          </a:p>
        </p:txBody>
      </p:sp>
      <p:sp>
        <p:nvSpPr>
          <p:cNvPr id="3" name="Rectangle 2">
            <a:extLst>
              <a:ext uri="{FF2B5EF4-FFF2-40B4-BE49-F238E27FC236}">
                <a16:creationId xmlns:a16="http://schemas.microsoft.com/office/drawing/2014/main" id="{2911B4A1-D43A-4876-92ED-9182FEA5A296}"/>
              </a:ext>
            </a:extLst>
          </p:cNvPr>
          <p:cNvSpPr/>
          <p:nvPr/>
        </p:nvSpPr>
        <p:spPr>
          <a:xfrm>
            <a:off x="5251811" y="390672"/>
            <a:ext cx="6289330" cy="501288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Elk are also called wapiti, a Native American word that means “light-colored deer.”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Elk are related to deer but are much larger than most of their relatives.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Elk range from 700 to 900 lbs.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2200"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Elk are social animals and live in groups called herds. Herds are often quite large, with 200 or more members. The herd is often segregated by gender, with males staying in one group and females in another. Though segregated, herds are matriarchal, which means it is run by a single female.</a:t>
            </a:r>
          </a:p>
        </p:txBody>
      </p:sp>
      <p:sp>
        <p:nvSpPr>
          <p:cNvPr id="15" name="Slide Number Placeholder 5">
            <a:extLst>
              <a:ext uri="{FF2B5EF4-FFF2-40B4-BE49-F238E27FC236}">
                <a16:creationId xmlns:a16="http://schemas.microsoft.com/office/drawing/2014/main" id="{00E9D94C-8F53-4E9D-96B2-E5B5A552D70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54593F9-36B0-4BDD-BD23-49F3E50C4A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277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6" name="Rectangle 2">
            <a:extLst>
              <a:ext uri="{FF2B5EF4-FFF2-40B4-BE49-F238E27FC236}">
                <a16:creationId xmlns:a16="http://schemas.microsoft.com/office/drawing/2014/main" id="{40122E6F-FD4F-4F43-998B-DB3CC756A993}"/>
              </a:ext>
            </a:extLst>
          </p:cNvPr>
          <p:cNvSpPr>
            <a:spLocks noChangeArrowheads="1"/>
          </p:cNvSpPr>
          <p:nvPr/>
        </p:nvSpPr>
        <p:spPr bwMode="auto">
          <a:xfrm>
            <a:off x="4744994" y="5898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1" name="Picture 2" descr="Image result for pictures of Elk">
            <a:extLst>
              <a:ext uri="{FF2B5EF4-FFF2-40B4-BE49-F238E27FC236}">
                <a16:creationId xmlns:a16="http://schemas.microsoft.com/office/drawing/2014/main" id="{4030E6FE-6BAB-4B21-963E-8A3C96361BF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36148" y="3429000"/>
            <a:ext cx="4112117" cy="3289694"/>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descr="A black and white logo  Description automatically generated with low confidence">
            <a:extLst>
              <a:ext uri="{FF2B5EF4-FFF2-40B4-BE49-F238E27FC236}">
                <a16:creationId xmlns:a16="http://schemas.microsoft.com/office/drawing/2014/main" id="{CB71A77B-1EC1-8481-3671-930ABC78763C}"/>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9139555" y="5750560"/>
            <a:ext cx="2542540" cy="938530"/>
          </a:xfrm>
          <a:prstGeom prst="rect">
            <a:avLst/>
          </a:prstGeom>
        </p:spPr>
      </p:pic>
    </p:spTree>
    <p:extLst>
      <p:ext uri="{BB962C8B-B14F-4D97-AF65-F5344CB8AC3E}">
        <p14:creationId xmlns:p14="http://schemas.microsoft.com/office/powerpoint/2010/main" val="114828057"/>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50CA6637-E206-4229-A684-E8C434C5BAAE}"/>
              </a:ext>
            </a:extLst>
          </p:cNvPr>
          <p:cNvSpPr txBox="1">
            <a:spLocks/>
          </p:cNvSpPr>
          <p:nvPr/>
        </p:nvSpPr>
        <p:spPr>
          <a:xfrm>
            <a:off x="650859" y="857250"/>
            <a:ext cx="3282696" cy="2366703"/>
          </a:xfrm>
          <a:prstGeom prst="rect">
            <a:avLst/>
          </a:prstGeom>
        </p:spPr>
        <p:txBody>
          <a:bodyPr vert="horz" lIns="91440" tIns="45720" rIns="91440" bIns="45720" rtlCol="0"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32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CA"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Elk</a:t>
            </a:r>
          </a:p>
        </p:txBody>
      </p:sp>
      <p:sp>
        <p:nvSpPr>
          <p:cNvPr id="3" name="Rectangle 2">
            <a:extLst>
              <a:ext uri="{FF2B5EF4-FFF2-40B4-BE49-F238E27FC236}">
                <a16:creationId xmlns:a16="http://schemas.microsoft.com/office/drawing/2014/main" id="{2911B4A1-D43A-4876-92ED-9182FEA5A296}"/>
              </a:ext>
            </a:extLst>
          </p:cNvPr>
          <p:cNvSpPr/>
          <p:nvPr/>
        </p:nvSpPr>
        <p:spPr>
          <a:xfrm>
            <a:off x="5251811" y="390672"/>
            <a:ext cx="6289330" cy="501288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Harems of elk are common during mating season. A dominant male will have a herd of around six females and their yearlings. The male will defend his territory around the females until mating season is over.</a:t>
            </a:r>
          </a:p>
          <a:p>
            <a:pPr marL="457200" marR="0" lvl="0" indent="-4572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Female elk can be especially aggressive during the May-June calving season.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Male elk can be especially aggressive during the September-October breeding season. (The Rut)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CA" sz="2200" b="0" i="0" u="none" strike="noStrike" kern="1200" cap="none" spc="0" normalizeH="0" baseline="0" noProof="0">
                <a:ln>
                  <a:noFill/>
                </a:ln>
                <a:solidFill>
                  <a:srgbClr val="0070C0"/>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https://www.youtube.com/watch?v=4vKtWvERhFI</a:t>
            </a:r>
            <a:endParaRPr kumimoji="0" lang="en-US" sz="22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15" name="Slide Number Placeholder 5">
            <a:extLst>
              <a:ext uri="{FF2B5EF4-FFF2-40B4-BE49-F238E27FC236}">
                <a16:creationId xmlns:a16="http://schemas.microsoft.com/office/drawing/2014/main" id="{00E9D94C-8F53-4E9D-96B2-E5B5A552D70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54593F9-36B0-4BDD-BD23-49F3E50C4A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278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6" name="Rectangle 2">
            <a:extLst>
              <a:ext uri="{FF2B5EF4-FFF2-40B4-BE49-F238E27FC236}">
                <a16:creationId xmlns:a16="http://schemas.microsoft.com/office/drawing/2014/main" id="{40122E6F-FD4F-4F43-998B-DB3CC756A993}"/>
              </a:ext>
            </a:extLst>
          </p:cNvPr>
          <p:cNvSpPr>
            <a:spLocks noChangeArrowheads="1"/>
          </p:cNvSpPr>
          <p:nvPr/>
        </p:nvSpPr>
        <p:spPr bwMode="auto">
          <a:xfrm>
            <a:off x="4744994" y="5898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4" name="Picture 6" descr="Image result for Elk encounters">
            <a:extLst>
              <a:ext uri="{FF2B5EF4-FFF2-40B4-BE49-F238E27FC236}">
                <a16:creationId xmlns:a16="http://schemas.microsoft.com/office/drawing/2014/main" id="{0B091150-2214-4908-B188-30699D285FB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53" y="3702368"/>
            <a:ext cx="4683778" cy="3019107"/>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descr="A black and white logo  Description automatically generated with low confidence">
            <a:extLst>
              <a:ext uri="{FF2B5EF4-FFF2-40B4-BE49-F238E27FC236}">
                <a16:creationId xmlns:a16="http://schemas.microsoft.com/office/drawing/2014/main" id="{E238E792-65A8-928A-E72C-EF2F51C7FCB1}"/>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9330055" y="5887085"/>
            <a:ext cx="2542540" cy="938530"/>
          </a:xfrm>
          <a:prstGeom prst="rect">
            <a:avLst/>
          </a:prstGeom>
        </p:spPr>
      </p:pic>
    </p:spTree>
    <p:extLst>
      <p:ext uri="{BB962C8B-B14F-4D97-AF65-F5344CB8AC3E}">
        <p14:creationId xmlns:p14="http://schemas.microsoft.com/office/powerpoint/2010/main" val="3978467849"/>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50CA6637-E206-4229-A684-E8C434C5BAAE}"/>
              </a:ext>
            </a:extLst>
          </p:cNvPr>
          <p:cNvSpPr txBox="1">
            <a:spLocks/>
          </p:cNvSpPr>
          <p:nvPr/>
        </p:nvSpPr>
        <p:spPr>
          <a:xfrm>
            <a:off x="650859" y="857250"/>
            <a:ext cx="3282696" cy="2366703"/>
          </a:xfrm>
          <a:prstGeom prst="rect">
            <a:avLst/>
          </a:prstGeom>
        </p:spPr>
        <p:txBody>
          <a:bodyPr vert="horz" lIns="91440" tIns="45720" rIns="91440" bIns="45720" rtlCol="0"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32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CA"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Caribou</a:t>
            </a:r>
          </a:p>
        </p:txBody>
      </p:sp>
      <p:sp>
        <p:nvSpPr>
          <p:cNvPr id="3" name="Rectangle 2">
            <a:extLst>
              <a:ext uri="{FF2B5EF4-FFF2-40B4-BE49-F238E27FC236}">
                <a16:creationId xmlns:a16="http://schemas.microsoft.com/office/drawing/2014/main" id="{2911B4A1-D43A-4876-92ED-9182FEA5A296}"/>
              </a:ext>
            </a:extLst>
          </p:cNvPr>
          <p:cNvSpPr/>
          <p:nvPr/>
        </p:nvSpPr>
        <p:spPr>
          <a:xfrm>
            <a:off x="5251811" y="390672"/>
            <a:ext cx="6289330" cy="501288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There are two species of caribou the tundra caribou and the woodland caribou.</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Wood land Caribou are a large mammal. It can reach 240 to 700 pounds in weight and 4 to 5 feet of height at the shoulder.</a:t>
            </a:r>
            <a:endParaRPr kumimoji="0" lang="en-CA"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Slide Number Placeholder 5">
            <a:extLst>
              <a:ext uri="{FF2B5EF4-FFF2-40B4-BE49-F238E27FC236}">
                <a16:creationId xmlns:a16="http://schemas.microsoft.com/office/drawing/2014/main" id="{00E9D94C-8F53-4E9D-96B2-E5B5A552D70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54593F9-36B0-4BDD-BD23-49F3E50C4A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279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6" name="Rectangle 2">
            <a:extLst>
              <a:ext uri="{FF2B5EF4-FFF2-40B4-BE49-F238E27FC236}">
                <a16:creationId xmlns:a16="http://schemas.microsoft.com/office/drawing/2014/main" id="{40122E6F-FD4F-4F43-998B-DB3CC756A993}"/>
              </a:ext>
            </a:extLst>
          </p:cNvPr>
          <p:cNvSpPr>
            <a:spLocks noChangeArrowheads="1"/>
          </p:cNvSpPr>
          <p:nvPr/>
        </p:nvSpPr>
        <p:spPr bwMode="auto">
          <a:xfrm>
            <a:off x="4744994" y="5898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1" name="Picture 10" descr="Image result for pictures of caribou">
            <a:extLst>
              <a:ext uri="{FF2B5EF4-FFF2-40B4-BE49-F238E27FC236}">
                <a16:creationId xmlns:a16="http://schemas.microsoft.com/office/drawing/2014/main" id="{484C4677-881E-406A-B05B-B0821B7334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4904" y="2938484"/>
            <a:ext cx="4579351" cy="3824360"/>
          </a:xfrm>
          <a:prstGeom prst="rect">
            <a:avLst/>
          </a:prstGeom>
          <a:noFill/>
          <a:ln>
            <a:noFill/>
          </a:ln>
          <a:extLst>
            <a:ext uri="{53640926-AAD7-44D8-BBD7-CCE9431645EC}">
              <a14:shadowObscured xmlns:a14="http://schemas.microsoft.com/office/drawing/2010/main"/>
            </a:ext>
          </a:extLst>
        </p:spPr>
      </p:pic>
      <p:pic>
        <p:nvPicPr>
          <p:cNvPr id="2" name="Image 1" descr="A black and white logo  Description automatically generated with low confidence">
            <a:extLst>
              <a:ext uri="{FF2B5EF4-FFF2-40B4-BE49-F238E27FC236}">
                <a16:creationId xmlns:a16="http://schemas.microsoft.com/office/drawing/2014/main" id="{B7F35890-A4EB-2B1C-8D6E-0E6998F63F7F}"/>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9229598" y="5661514"/>
            <a:ext cx="2542540" cy="938530"/>
          </a:xfrm>
          <a:prstGeom prst="rect">
            <a:avLst/>
          </a:prstGeom>
        </p:spPr>
      </p:pic>
    </p:spTree>
    <p:extLst>
      <p:ext uri="{BB962C8B-B14F-4D97-AF65-F5344CB8AC3E}">
        <p14:creationId xmlns:p14="http://schemas.microsoft.com/office/powerpoint/2010/main" val="3221432409"/>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ECBCD-73A9-DA72-EC01-87EDB5BE3EE1}"/>
              </a:ext>
            </a:extLst>
          </p:cNvPr>
          <p:cNvSpPr>
            <a:spLocks noGrp="1"/>
          </p:cNvSpPr>
          <p:nvPr>
            <p:ph type="title"/>
          </p:nvPr>
        </p:nvSpPr>
        <p:spPr>
          <a:xfrm>
            <a:off x="2337816" y="401701"/>
            <a:ext cx="1438656" cy="759587"/>
          </a:xfrm>
        </p:spPr>
        <p:txBody>
          <a:bodyPr/>
          <a:lstStyle/>
          <a:p>
            <a:r>
              <a:rPr lang="en-US"/>
              <a:t>Salus</a:t>
            </a:r>
          </a:p>
        </p:txBody>
      </p:sp>
      <p:sp>
        <p:nvSpPr>
          <p:cNvPr id="3" name="Content Placeholder 2">
            <a:extLst>
              <a:ext uri="{FF2B5EF4-FFF2-40B4-BE49-F238E27FC236}">
                <a16:creationId xmlns:a16="http://schemas.microsoft.com/office/drawing/2014/main" id="{EE284BFE-6065-EC22-24B7-23C8FFB5ABDA}"/>
              </a:ext>
            </a:extLst>
          </p:cNvPr>
          <p:cNvSpPr>
            <a:spLocks noGrp="1"/>
          </p:cNvSpPr>
          <p:nvPr>
            <p:ph idx="1"/>
          </p:nvPr>
        </p:nvSpPr>
        <p:spPr>
          <a:xfrm>
            <a:off x="545592" y="1405001"/>
            <a:ext cx="10515600" cy="3185287"/>
          </a:xfrm>
        </p:spPr>
        <p:txBody>
          <a:bodyPr>
            <a:normAutofit fontScale="70000" lnSpcReduction="20000"/>
          </a:bodyPr>
          <a:lstStyle/>
          <a:p>
            <a:pPr marL="0" indent="0">
              <a:buNone/>
            </a:pPr>
            <a:r>
              <a:rPr lang="en-US" dirty="0"/>
              <a:t>Salus is the digital platform that OMH uses to store all our safety related documentation. Every paper copy document that is filled out in the field must be uploaded on to Salus. Most forms can be completed on Salus eliminating paper copies.</a:t>
            </a:r>
          </a:p>
          <a:p>
            <a:pPr marL="0" indent="0">
              <a:buNone/>
            </a:pPr>
            <a:endParaRPr lang="en-US" dirty="0"/>
          </a:p>
          <a:p>
            <a:r>
              <a:rPr lang="en-US" dirty="0"/>
              <a:t>Start by downloading the Salus App on your phone.</a:t>
            </a:r>
          </a:p>
          <a:p>
            <a:r>
              <a:rPr lang="en-US" dirty="0"/>
              <a:t>Create a profile and log in.</a:t>
            </a:r>
          </a:p>
          <a:p>
            <a:r>
              <a:rPr lang="en-US" dirty="0"/>
              <a:t>Once you are assigned to a certain OMH job, you will be added to that job in Salus.</a:t>
            </a:r>
          </a:p>
          <a:p>
            <a:endParaRPr lang="en-US" dirty="0"/>
          </a:p>
          <a:p>
            <a:pPr marL="0" indent="0">
              <a:buNone/>
            </a:pPr>
            <a:r>
              <a:rPr lang="en-US" b="1" dirty="0"/>
              <a:t>Everyone pull out your phones, download the app and we will do a couple of forms together.</a:t>
            </a:r>
          </a:p>
          <a:p>
            <a:endParaRPr lang="en-US" dirty="0"/>
          </a:p>
          <a:p>
            <a:endParaRPr lang="en-US" dirty="0"/>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BCE88440-3D57-9A41-DDB7-3B519CADC1DA}"/>
              </a:ext>
            </a:extLst>
          </p:cNvPr>
          <p:cNvSpPr>
            <a:spLocks noGrp="1"/>
          </p:cNvSpPr>
          <p:nvPr>
            <p:ph type="sldNum" sz="quarter" idx="12"/>
          </p:nvPr>
        </p:nvSpPr>
        <p:spPr/>
        <p:txBody>
          <a:bodyPr/>
          <a:lstStyle/>
          <a:p>
            <a:fld id="{EC3C0FE8-D495-4404-8085-BF75A3627A81}" type="slidenum">
              <a:rPr lang="en-CA" smtClean="0"/>
              <a:t>28</a:t>
            </a:fld>
            <a:endParaRPr lang="en-CA"/>
          </a:p>
        </p:txBody>
      </p:sp>
      <p:pic>
        <p:nvPicPr>
          <p:cNvPr id="6" name="Picture 5">
            <a:extLst>
              <a:ext uri="{FF2B5EF4-FFF2-40B4-BE49-F238E27FC236}">
                <a16:creationId xmlns:a16="http://schemas.microsoft.com/office/drawing/2014/main" id="{ABA0725E-514F-0DC6-B2B9-BF25EC55718D}"/>
              </a:ext>
            </a:extLst>
          </p:cNvPr>
          <p:cNvPicPr>
            <a:picLocks noChangeAspect="1"/>
          </p:cNvPicPr>
          <p:nvPr/>
        </p:nvPicPr>
        <p:blipFill>
          <a:blip r:embed="rId2"/>
          <a:stretch>
            <a:fillRect/>
          </a:stretch>
        </p:blipFill>
        <p:spPr>
          <a:xfrm>
            <a:off x="9456451" y="4446150"/>
            <a:ext cx="2276793" cy="1714739"/>
          </a:xfrm>
          <a:prstGeom prst="rect">
            <a:avLst/>
          </a:prstGeom>
        </p:spPr>
      </p:pic>
      <p:pic>
        <p:nvPicPr>
          <p:cNvPr id="7" name="Picture 6">
            <a:extLst>
              <a:ext uri="{FF2B5EF4-FFF2-40B4-BE49-F238E27FC236}">
                <a16:creationId xmlns:a16="http://schemas.microsoft.com/office/drawing/2014/main" id="{79182C76-78B0-555A-CFC5-4D841ADB5DCA}"/>
              </a:ext>
            </a:extLst>
          </p:cNvPr>
          <p:cNvPicPr>
            <a:picLocks noChangeAspect="1" noChangeArrowheads="1"/>
          </p:cNvPicPr>
          <p:nvPr/>
        </p:nvPicPr>
        <p:blipFill>
          <a:blip r:embed="rId3"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9518599"/>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50CA6637-E206-4229-A684-E8C434C5BAAE}"/>
              </a:ext>
            </a:extLst>
          </p:cNvPr>
          <p:cNvSpPr txBox="1">
            <a:spLocks/>
          </p:cNvSpPr>
          <p:nvPr/>
        </p:nvSpPr>
        <p:spPr>
          <a:xfrm>
            <a:off x="650859" y="857250"/>
            <a:ext cx="3282696" cy="2366703"/>
          </a:xfrm>
          <a:prstGeom prst="rect">
            <a:avLst/>
          </a:prstGeom>
        </p:spPr>
        <p:txBody>
          <a:bodyPr vert="horz" lIns="91440" tIns="45720" rIns="91440" bIns="45720" rtlCol="0"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32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CA"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Caribou</a:t>
            </a:r>
          </a:p>
        </p:txBody>
      </p:sp>
      <p:sp>
        <p:nvSpPr>
          <p:cNvPr id="3" name="Rectangle 2">
            <a:extLst>
              <a:ext uri="{FF2B5EF4-FFF2-40B4-BE49-F238E27FC236}">
                <a16:creationId xmlns:a16="http://schemas.microsoft.com/office/drawing/2014/main" id="{2911B4A1-D43A-4876-92ED-9182FEA5A296}"/>
              </a:ext>
            </a:extLst>
          </p:cNvPr>
          <p:cNvSpPr/>
          <p:nvPr/>
        </p:nvSpPr>
        <p:spPr>
          <a:xfrm>
            <a:off x="5204657" y="1169274"/>
            <a:ext cx="6289330" cy="501288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Caribou is very fast animal. It can run 50 km per hour, especially when trying to escape from the predators.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Their response to humans, is we are predators and avoidance is their primary reaction to flee as quickly as possible, so conflict between humans is rare. There has been very few reports of caribou attacks.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Protection of calves is as with all ungulates is a primary instinct, as is being surprised or cornered with no escape route</a:t>
            </a:r>
            <a:r>
              <a:rPr kumimoji="0" lang="en-CA" sz="2400" b="0" i="0" u="none" strike="noStrike" kern="1200" cap="none" spc="0" normalizeH="0" baseline="0" noProof="0">
                <a:ln>
                  <a:noFill/>
                </a:ln>
                <a:solidFill>
                  <a:prstClr val="black"/>
                </a:solidFill>
                <a:effectLst/>
                <a:uLnTx/>
                <a:uFillTx/>
                <a:latin typeface="Calibri" panose="020F05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Slide Number Placeholder 5">
            <a:extLst>
              <a:ext uri="{FF2B5EF4-FFF2-40B4-BE49-F238E27FC236}">
                <a16:creationId xmlns:a16="http://schemas.microsoft.com/office/drawing/2014/main" id="{00E9D94C-8F53-4E9D-96B2-E5B5A552D70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54593F9-36B0-4BDD-BD23-49F3E50C4A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280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6" name="Rectangle 2">
            <a:extLst>
              <a:ext uri="{FF2B5EF4-FFF2-40B4-BE49-F238E27FC236}">
                <a16:creationId xmlns:a16="http://schemas.microsoft.com/office/drawing/2014/main" id="{40122E6F-FD4F-4F43-998B-DB3CC756A993}"/>
              </a:ext>
            </a:extLst>
          </p:cNvPr>
          <p:cNvSpPr>
            <a:spLocks noChangeArrowheads="1"/>
          </p:cNvSpPr>
          <p:nvPr/>
        </p:nvSpPr>
        <p:spPr bwMode="auto">
          <a:xfrm>
            <a:off x="4744994" y="5898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4" name="Picture 2" descr="http://www.coolfactsforkids.com/wp-content/uploads/2013/11/reindeer-facts-for-kids.jpg">
            <a:extLst>
              <a:ext uri="{FF2B5EF4-FFF2-40B4-BE49-F238E27FC236}">
                <a16:creationId xmlns:a16="http://schemas.microsoft.com/office/drawing/2014/main" id="{F9BD1AB4-F042-443B-AFCA-C86EDD27552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3810" y="3675717"/>
            <a:ext cx="4421539" cy="3090095"/>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descr="A black and white logo  Description automatically generated with low confidence">
            <a:extLst>
              <a:ext uri="{FF2B5EF4-FFF2-40B4-BE49-F238E27FC236}">
                <a16:creationId xmlns:a16="http://schemas.microsoft.com/office/drawing/2014/main" id="{0B39CD5F-98DC-C22D-8590-EA0F61E2342B}"/>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9505650" y="5827282"/>
            <a:ext cx="2542540" cy="938530"/>
          </a:xfrm>
          <a:prstGeom prst="rect">
            <a:avLst/>
          </a:prstGeom>
        </p:spPr>
      </p:pic>
    </p:spTree>
    <p:extLst>
      <p:ext uri="{BB962C8B-B14F-4D97-AF65-F5344CB8AC3E}">
        <p14:creationId xmlns:p14="http://schemas.microsoft.com/office/powerpoint/2010/main" val="3544408760"/>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50CA6637-E206-4229-A684-E8C434C5BAAE}"/>
              </a:ext>
            </a:extLst>
          </p:cNvPr>
          <p:cNvSpPr txBox="1">
            <a:spLocks/>
          </p:cNvSpPr>
          <p:nvPr/>
        </p:nvSpPr>
        <p:spPr>
          <a:xfrm>
            <a:off x="650859" y="857250"/>
            <a:ext cx="3282696" cy="2366703"/>
          </a:xfrm>
          <a:prstGeom prst="rect">
            <a:avLst/>
          </a:prstGeom>
        </p:spPr>
        <p:txBody>
          <a:bodyPr vert="horz" lIns="91440" tIns="45720" rIns="91440" bIns="45720" rtlCol="0"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32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CA"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Deer</a:t>
            </a:r>
          </a:p>
        </p:txBody>
      </p:sp>
      <p:sp>
        <p:nvSpPr>
          <p:cNvPr id="3" name="Rectangle 2">
            <a:extLst>
              <a:ext uri="{FF2B5EF4-FFF2-40B4-BE49-F238E27FC236}">
                <a16:creationId xmlns:a16="http://schemas.microsoft.com/office/drawing/2014/main" id="{2911B4A1-D43A-4876-92ED-9182FEA5A296}"/>
              </a:ext>
            </a:extLst>
          </p:cNvPr>
          <p:cNvSpPr/>
          <p:nvPr/>
        </p:nvSpPr>
        <p:spPr>
          <a:xfrm>
            <a:off x="5091397" y="607153"/>
            <a:ext cx="6289330" cy="501288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There are three types of deer in the Kitimat area</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Coastal black tail</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Coastal white tail</a:t>
            </a:r>
            <a:r>
              <a:rPr kumimoji="0" lang="en-US" sz="2400" b="0" i="0" u="none" strike="noStrike" kern="1200" cap="none" spc="0" normalizeH="0" baseline="0" noProof="0">
                <a:ln>
                  <a:noFill/>
                </a:ln>
                <a:solidFill>
                  <a:prstClr val="black"/>
                </a:solidFill>
                <a:effectLst/>
                <a:uLnTx/>
                <a:uFillTx/>
                <a:latin typeface="Open Sans"/>
                <a:ea typeface="+mn-ea"/>
                <a:cs typeface="+mn-cs"/>
              </a:rPr>
              <a:t> </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Open Sans"/>
                <a:ea typeface="+mn-ea"/>
                <a:cs typeface="+mn-cs"/>
              </a:rPr>
              <a:t>Mule dear</a:t>
            </a:r>
            <a:endParaRPr kumimoji="0" lang="en-CA"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Males for mule deer can range from 55 to 150 kilo and females 43 to 90 kilo.</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Slide Number Placeholder 5">
            <a:extLst>
              <a:ext uri="{FF2B5EF4-FFF2-40B4-BE49-F238E27FC236}">
                <a16:creationId xmlns:a16="http://schemas.microsoft.com/office/drawing/2014/main" id="{00E9D94C-8F53-4E9D-96B2-E5B5A552D70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54593F9-36B0-4BDD-BD23-49F3E50C4A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281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6" name="Rectangle 2">
            <a:extLst>
              <a:ext uri="{FF2B5EF4-FFF2-40B4-BE49-F238E27FC236}">
                <a16:creationId xmlns:a16="http://schemas.microsoft.com/office/drawing/2014/main" id="{40122E6F-FD4F-4F43-998B-DB3CC756A993}"/>
              </a:ext>
            </a:extLst>
          </p:cNvPr>
          <p:cNvSpPr>
            <a:spLocks noChangeArrowheads="1"/>
          </p:cNvSpPr>
          <p:nvPr/>
        </p:nvSpPr>
        <p:spPr bwMode="auto">
          <a:xfrm>
            <a:off x="4744994" y="5898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1" name="Picture 2" descr="Deer facts">
            <a:extLst>
              <a:ext uri="{FF2B5EF4-FFF2-40B4-BE49-F238E27FC236}">
                <a16:creationId xmlns:a16="http://schemas.microsoft.com/office/drawing/2014/main" id="{35B3139F-45E1-4B45-95D8-6597ED72B58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2255" y="2766654"/>
            <a:ext cx="3776075" cy="4091346"/>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descr="A black and white logo  Description automatically generated with low confidence">
            <a:extLst>
              <a:ext uri="{FF2B5EF4-FFF2-40B4-BE49-F238E27FC236}">
                <a16:creationId xmlns:a16="http://schemas.microsoft.com/office/drawing/2014/main" id="{B3B56801-3C76-93EF-EE75-8FB7E9A99A1A}"/>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9229598" y="5750560"/>
            <a:ext cx="2542540" cy="938530"/>
          </a:xfrm>
          <a:prstGeom prst="rect">
            <a:avLst/>
          </a:prstGeom>
        </p:spPr>
      </p:pic>
    </p:spTree>
    <p:extLst>
      <p:ext uri="{BB962C8B-B14F-4D97-AF65-F5344CB8AC3E}">
        <p14:creationId xmlns:p14="http://schemas.microsoft.com/office/powerpoint/2010/main" val="856357731"/>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50CA6637-E206-4229-A684-E8C434C5BAAE}"/>
              </a:ext>
            </a:extLst>
          </p:cNvPr>
          <p:cNvSpPr txBox="1">
            <a:spLocks/>
          </p:cNvSpPr>
          <p:nvPr/>
        </p:nvSpPr>
        <p:spPr>
          <a:xfrm>
            <a:off x="650859" y="857250"/>
            <a:ext cx="3282696" cy="2366703"/>
          </a:xfrm>
          <a:prstGeom prst="rect">
            <a:avLst/>
          </a:prstGeom>
        </p:spPr>
        <p:txBody>
          <a:bodyPr vert="horz" lIns="91440" tIns="45720" rIns="91440" bIns="45720" rtlCol="0"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32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CA"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Deer</a:t>
            </a:r>
          </a:p>
        </p:txBody>
      </p:sp>
      <p:sp>
        <p:nvSpPr>
          <p:cNvPr id="3" name="Rectangle 2">
            <a:extLst>
              <a:ext uri="{FF2B5EF4-FFF2-40B4-BE49-F238E27FC236}">
                <a16:creationId xmlns:a16="http://schemas.microsoft.com/office/drawing/2014/main" id="{2911B4A1-D43A-4876-92ED-9182FEA5A296}"/>
              </a:ext>
            </a:extLst>
          </p:cNvPr>
          <p:cNvSpPr/>
          <p:nvPr/>
        </p:nvSpPr>
        <p:spPr>
          <a:xfrm>
            <a:off x="5223510" y="671732"/>
            <a:ext cx="6289330" cy="501288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If you have a vehicle collision with wildlife - DO NOT  get out and look at an injured animal.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If you hit any wildlife with your vehicle, report it to the Environmental Department. </a:t>
            </a:r>
            <a:endParaRPr kumimoji="0" lang="en-CA"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Slide Number Placeholder 5">
            <a:extLst>
              <a:ext uri="{FF2B5EF4-FFF2-40B4-BE49-F238E27FC236}">
                <a16:creationId xmlns:a16="http://schemas.microsoft.com/office/drawing/2014/main" id="{00E9D94C-8F53-4E9D-96B2-E5B5A552D70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54593F9-36B0-4BDD-BD23-49F3E50C4A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282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6" name="Rectangle 2">
            <a:extLst>
              <a:ext uri="{FF2B5EF4-FFF2-40B4-BE49-F238E27FC236}">
                <a16:creationId xmlns:a16="http://schemas.microsoft.com/office/drawing/2014/main" id="{40122E6F-FD4F-4F43-998B-DB3CC756A993}"/>
              </a:ext>
            </a:extLst>
          </p:cNvPr>
          <p:cNvSpPr>
            <a:spLocks noChangeArrowheads="1"/>
          </p:cNvSpPr>
          <p:nvPr/>
        </p:nvSpPr>
        <p:spPr bwMode="auto">
          <a:xfrm>
            <a:off x="4744994" y="5898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4" name="Picture 2" descr="White-tail doe in summer coat. ">
            <a:extLst>
              <a:ext uri="{FF2B5EF4-FFF2-40B4-BE49-F238E27FC236}">
                <a16:creationId xmlns:a16="http://schemas.microsoft.com/office/drawing/2014/main" id="{F346AAE2-A2B8-4E20-9F47-7F0E04E99D4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510" y="2581242"/>
            <a:ext cx="2901640" cy="4062521"/>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descr="A black and white logo  Description automatically generated with low confidence">
            <a:extLst>
              <a:ext uri="{FF2B5EF4-FFF2-40B4-BE49-F238E27FC236}">
                <a16:creationId xmlns:a16="http://schemas.microsoft.com/office/drawing/2014/main" id="{8D5BC4C9-6D66-DF4C-5255-C966D7F03278}"/>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9309118" y="5684618"/>
            <a:ext cx="2542540" cy="938530"/>
          </a:xfrm>
          <a:prstGeom prst="rect">
            <a:avLst/>
          </a:prstGeom>
        </p:spPr>
      </p:pic>
    </p:spTree>
    <p:extLst>
      <p:ext uri="{BB962C8B-B14F-4D97-AF65-F5344CB8AC3E}">
        <p14:creationId xmlns:p14="http://schemas.microsoft.com/office/powerpoint/2010/main" val="935336619"/>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50CA6637-E206-4229-A684-E8C434C5BAAE}"/>
              </a:ext>
            </a:extLst>
          </p:cNvPr>
          <p:cNvSpPr txBox="1">
            <a:spLocks/>
          </p:cNvSpPr>
          <p:nvPr/>
        </p:nvSpPr>
        <p:spPr>
          <a:xfrm>
            <a:off x="497531" y="1771650"/>
            <a:ext cx="3282696" cy="2366703"/>
          </a:xfrm>
          <a:prstGeom prst="rect">
            <a:avLst/>
          </a:prstGeom>
        </p:spPr>
        <p:txBody>
          <a:bodyPr vert="horz" lIns="91440" tIns="45720" rIns="91440" bIns="45720" rtlCol="0" anchor="ctr">
            <a:normAutofit fontScale="92500"/>
          </a:bodyPr>
          <a:lstStyle>
            <a:lvl1pPr marL="0" marR="0" indent="0" algn="ctr" defTabSz="914400" rtl="0" eaLnBrk="1" fontAlgn="auto" latinLnBrk="0" hangingPunct="1">
              <a:lnSpc>
                <a:spcPct val="90000"/>
              </a:lnSpc>
              <a:spcBef>
                <a:spcPct val="0"/>
              </a:spcBef>
              <a:spcAft>
                <a:spcPts val="0"/>
              </a:spcAft>
              <a:buClrTx/>
              <a:buSzTx/>
              <a:buFontTx/>
              <a:buNone/>
              <a:tabLst/>
              <a:defRPr sz="32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CA"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Ungulates (Elk, Cariboo, Deer, Moose)</a:t>
            </a:r>
          </a:p>
        </p:txBody>
      </p:sp>
      <p:sp>
        <p:nvSpPr>
          <p:cNvPr id="3" name="Rectangle 2">
            <a:extLst>
              <a:ext uri="{FF2B5EF4-FFF2-40B4-BE49-F238E27FC236}">
                <a16:creationId xmlns:a16="http://schemas.microsoft.com/office/drawing/2014/main" id="{2911B4A1-D43A-4876-92ED-9182FEA5A296}"/>
              </a:ext>
            </a:extLst>
          </p:cNvPr>
          <p:cNvSpPr/>
          <p:nvPr/>
        </p:nvSpPr>
        <p:spPr>
          <a:xfrm>
            <a:off x="5223510" y="671732"/>
            <a:ext cx="6289330" cy="501288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If a moose or other ungulate is walking toward you this is not normal behaviour, be ready to flee or use your bear spray.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Best defence is distance and avoidance.</a:t>
            </a:r>
            <a:endParaRPr kumimoji="0" lang="en-CA"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Slide Number Placeholder 5">
            <a:extLst>
              <a:ext uri="{FF2B5EF4-FFF2-40B4-BE49-F238E27FC236}">
                <a16:creationId xmlns:a16="http://schemas.microsoft.com/office/drawing/2014/main" id="{00E9D94C-8F53-4E9D-96B2-E5B5A552D70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54593F9-36B0-4BDD-BD23-49F3E50C4A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283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6" name="Rectangle 2">
            <a:extLst>
              <a:ext uri="{FF2B5EF4-FFF2-40B4-BE49-F238E27FC236}">
                <a16:creationId xmlns:a16="http://schemas.microsoft.com/office/drawing/2014/main" id="{40122E6F-FD4F-4F43-998B-DB3CC756A993}"/>
              </a:ext>
            </a:extLst>
          </p:cNvPr>
          <p:cNvSpPr>
            <a:spLocks noChangeArrowheads="1"/>
          </p:cNvSpPr>
          <p:nvPr/>
        </p:nvSpPr>
        <p:spPr bwMode="auto">
          <a:xfrm>
            <a:off x="4744994" y="5898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Image 1" descr="A black and white logo  Description automatically generated with low confidence">
            <a:extLst>
              <a:ext uri="{FF2B5EF4-FFF2-40B4-BE49-F238E27FC236}">
                <a16:creationId xmlns:a16="http://schemas.microsoft.com/office/drawing/2014/main" id="{D872F5CF-F969-C654-07C1-274ABEA65862}"/>
              </a:ext>
            </a:extLst>
          </p:cNvPr>
          <p:cNvPicPr>
            <a:picLocks/>
          </p:cNvPicPr>
          <p:nvPr/>
        </p:nvPicPr>
        <p:blipFill>
          <a:blip r:embed="rId2" cstate="screen">
            <a:extLst>
              <a:ext uri="{28A0092B-C50C-407E-A947-70E740481C1C}">
                <a14:useLocalDpi xmlns:a14="http://schemas.microsoft.com/office/drawing/2010/main"/>
              </a:ext>
            </a:extLst>
          </a:blip>
          <a:stretch>
            <a:fillRect/>
          </a:stretch>
        </p:blipFill>
        <p:spPr>
          <a:xfrm>
            <a:off x="9229598" y="5717003"/>
            <a:ext cx="2542540" cy="938530"/>
          </a:xfrm>
          <a:prstGeom prst="rect">
            <a:avLst/>
          </a:prstGeom>
        </p:spPr>
      </p:pic>
    </p:spTree>
    <p:extLst>
      <p:ext uri="{BB962C8B-B14F-4D97-AF65-F5344CB8AC3E}">
        <p14:creationId xmlns:p14="http://schemas.microsoft.com/office/powerpoint/2010/main" val="3694733272"/>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50CA6637-E206-4229-A684-E8C434C5BAAE}"/>
              </a:ext>
            </a:extLst>
          </p:cNvPr>
          <p:cNvSpPr txBox="1">
            <a:spLocks/>
          </p:cNvSpPr>
          <p:nvPr/>
        </p:nvSpPr>
        <p:spPr>
          <a:xfrm>
            <a:off x="497531" y="1771650"/>
            <a:ext cx="3282696" cy="2366703"/>
          </a:xfrm>
          <a:prstGeom prst="rect">
            <a:avLst/>
          </a:prstGeom>
        </p:spPr>
        <p:txBody>
          <a:bodyPr vert="horz" lIns="91440" tIns="45720" rIns="91440" bIns="45720" rtlCol="0" anchor="ctr">
            <a:normAutofit fontScale="92500"/>
          </a:bodyPr>
          <a:lstStyle>
            <a:lvl1pPr marL="0" marR="0" indent="0" algn="ctr" defTabSz="914400" rtl="0" eaLnBrk="1" fontAlgn="auto" latinLnBrk="0" hangingPunct="1">
              <a:lnSpc>
                <a:spcPct val="90000"/>
              </a:lnSpc>
              <a:spcBef>
                <a:spcPct val="0"/>
              </a:spcBef>
              <a:spcAft>
                <a:spcPts val="0"/>
              </a:spcAft>
              <a:buClrTx/>
              <a:buSzTx/>
              <a:buFontTx/>
              <a:buNone/>
              <a:tabLst/>
              <a:defRPr sz="32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CA"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Ungulates (Elk, Cariboo, Deer, Moose)</a:t>
            </a:r>
          </a:p>
        </p:txBody>
      </p:sp>
      <p:sp>
        <p:nvSpPr>
          <p:cNvPr id="3" name="Rectangle 2">
            <a:extLst>
              <a:ext uri="{FF2B5EF4-FFF2-40B4-BE49-F238E27FC236}">
                <a16:creationId xmlns:a16="http://schemas.microsoft.com/office/drawing/2014/main" id="{2911B4A1-D43A-4876-92ED-9182FEA5A296}"/>
              </a:ext>
            </a:extLst>
          </p:cNvPr>
          <p:cNvSpPr/>
          <p:nvPr/>
        </p:nvSpPr>
        <p:spPr>
          <a:xfrm>
            <a:off x="5223510" y="671732"/>
            <a:ext cx="6289330" cy="501288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best defense if attacked by an ungulate: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Get a tree or large object between you and the animal.</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Climb a tree if you have time (be prepared to stay there awhile).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some cases, running from a cow may work if you have enough distance, they will only chase you so far because they do not want to leave their calves.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Slide Number Placeholder 5">
            <a:extLst>
              <a:ext uri="{FF2B5EF4-FFF2-40B4-BE49-F238E27FC236}">
                <a16:creationId xmlns:a16="http://schemas.microsoft.com/office/drawing/2014/main" id="{00E9D94C-8F53-4E9D-96B2-E5B5A552D70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54593F9-36B0-4BDD-BD23-49F3E50C4A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284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6" name="Rectangle 2">
            <a:extLst>
              <a:ext uri="{FF2B5EF4-FFF2-40B4-BE49-F238E27FC236}">
                <a16:creationId xmlns:a16="http://schemas.microsoft.com/office/drawing/2014/main" id="{40122E6F-FD4F-4F43-998B-DB3CC756A993}"/>
              </a:ext>
            </a:extLst>
          </p:cNvPr>
          <p:cNvSpPr>
            <a:spLocks noChangeArrowheads="1"/>
          </p:cNvSpPr>
          <p:nvPr/>
        </p:nvSpPr>
        <p:spPr bwMode="auto">
          <a:xfrm>
            <a:off x="4744994" y="5898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Image 1" descr="A black and white logo  Description automatically generated with low confidence">
            <a:extLst>
              <a:ext uri="{FF2B5EF4-FFF2-40B4-BE49-F238E27FC236}">
                <a16:creationId xmlns:a16="http://schemas.microsoft.com/office/drawing/2014/main" id="{C7C41BCD-C6E9-F1F1-F73F-98D5A1045566}"/>
              </a:ext>
            </a:extLst>
          </p:cNvPr>
          <p:cNvPicPr>
            <a:picLocks/>
          </p:cNvPicPr>
          <p:nvPr/>
        </p:nvPicPr>
        <p:blipFill>
          <a:blip r:embed="rId2" cstate="screen">
            <a:extLst>
              <a:ext uri="{28A0092B-C50C-407E-A947-70E740481C1C}">
                <a14:useLocalDpi xmlns:a14="http://schemas.microsoft.com/office/drawing/2010/main"/>
              </a:ext>
            </a:extLst>
          </a:blip>
          <a:stretch>
            <a:fillRect/>
          </a:stretch>
        </p:blipFill>
        <p:spPr>
          <a:xfrm>
            <a:off x="9229598" y="5717003"/>
            <a:ext cx="2542540" cy="938530"/>
          </a:xfrm>
          <a:prstGeom prst="rect">
            <a:avLst/>
          </a:prstGeom>
        </p:spPr>
      </p:pic>
    </p:spTree>
    <p:extLst>
      <p:ext uri="{BB962C8B-B14F-4D97-AF65-F5344CB8AC3E}">
        <p14:creationId xmlns:p14="http://schemas.microsoft.com/office/powerpoint/2010/main" val="510077725"/>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498301C-4A6A-4692-7482-04245E9EFC11}"/>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EC222C51-B2F9-F6F0-5BA7-75AE3BA8F8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A04330EE-25C5-93BE-4266-953254DBEC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208D204C-14C3-7546-15CE-055E9DE680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899786F2-ED37-A66D-AD21-65E351FCFFDA}"/>
              </a:ext>
            </a:extLst>
          </p:cNvPr>
          <p:cNvSpPr txBox="1">
            <a:spLocks/>
          </p:cNvSpPr>
          <p:nvPr/>
        </p:nvSpPr>
        <p:spPr>
          <a:xfrm>
            <a:off x="497531" y="1771650"/>
            <a:ext cx="3282696" cy="2366703"/>
          </a:xfrm>
          <a:prstGeom prst="rect">
            <a:avLst/>
          </a:prstGeom>
        </p:spPr>
        <p:txBody>
          <a:bodyPr vert="horz" lIns="91440" tIns="45720" rIns="91440" bIns="45720" rtlCol="0"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32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CA" sz="4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Spiders</a:t>
            </a:r>
          </a:p>
        </p:txBody>
      </p:sp>
      <p:sp>
        <p:nvSpPr>
          <p:cNvPr id="3" name="Rectangle 2">
            <a:extLst>
              <a:ext uri="{FF2B5EF4-FFF2-40B4-BE49-F238E27FC236}">
                <a16:creationId xmlns:a16="http://schemas.microsoft.com/office/drawing/2014/main" id="{EB5B9DCA-3437-4BAD-D190-544CF62F0D3B}"/>
              </a:ext>
            </a:extLst>
          </p:cNvPr>
          <p:cNvSpPr/>
          <p:nvPr/>
        </p:nvSpPr>
        <p:spPr>
          <a:xfrm>
            <a:off x="5223510" y="671732"/>
            <a:ext cx="6289330" cy="5012886"/>
          </a:xfrm>
          <a:prstGeom prst="rect">
            <a:avLst/>
          </a:prstGeom>
        </p:spPr>
        <p:txBody>
          <a:bodyPr vert="horz" lIns="91440" tIns="45720" rIns="91440" bIns="45720" rtlCol="0" anchor="ctr">
            <a:noAutofit/>
          </a:bodyPr>
          <a:lstStyle/>
          <a:p>
            <a:r>
              <a:rPr lang="en-US" sz="2400" b="1" dirty="0">
                <a:latin typeface="Arial" panose="020B0604020202020204" pitchFamily="34" charset="0"/>
                <a:cs typeface="Arial" panose="020B0604020202020204" pitchFamily="34" charset="0"/>
              </a:rPr>
              <a:t>Western Black Widow: </a:t>
            </a:r>
            <a:r>
              <a:rPr lang="en-US" sz="2400" dirty="0">
                <a:latin typeface="Arial" panose="020B0604020202020204" pitchFamily="34" charset="0"/>
                <a:cs typeface="Arial" panose="020B0604020202020204" pitchFamily="34" charset="0"/>
              </a:rPr>
              <a:t>this spider is recognized for its shiny black body and distinctive red hourglass marking on the underside of its abdomen. The venom from the Black Widow is highly potent, being </a:t>
            </a:r>
            <a:r>
              <a:rPr lang="en-US" sz="2400" b="1" dirty="0">
                <a:latin typeface="Arial" panose="020B0604020202020204" pitchFamily="34" charset="0"/>
                <a:cs typeface="Arial" panose="020B0604020202020204" pitchFamily="34" charset="0"/>
              </a:rPr>
              <a:t>15 times stronger than that of a rattlesnake. </a:t>
            </a:r>
            <a:r>
              <a:rPr lang="en-US" sz="2400" dirty="0">
                <a:latin typeface="Arial" panose="020B0604020202020204" pitchFamily="34" charset="0"/>
                <a:cs typeface="Arial" panose="020B0604020202020204" pitchFamily="34" charset="0"/>
              </a:rPr>
              <a:t>However, bites are rare as these spiders are generally non-aggressive and prefer to avoid human contact. If bitten, medical attention is necessary, as symptoms can include severe pain and flu-like symptoms. </a:t>
            </a:r>
            <a:endParaRPr lang="en-US" sz="2400" u="sng" dirty="0">
              <a:latin typeface="Arial" panose="020B0604020202020204" pitchFamily="34" charset="0"/>
              <a:cs typeface="Arial" panose="020B0604020202020204" pitchFamily="34" charset="0"/>
              <a:hlinkClick r:id="rId2"/>
            </a:endParaRPr>
          </a:p>
          <a:p>
            <a:pPr marR="0" lvl="0" algn="l" defTabSz="914400" rtl="0" eaLnBrk="1" fontAlgn="auto" latinLnBrk="0" hangingPunct="1">
              <a:lnSpc>
                <a:spcPct val="100000"/>
              </a:lnSpc>
              <a:spcBef>
                <a:spcPts val="0"/>
              </a:spcBef>
              <a:spcAft>
                <a:spcPts val="0"/>
              </a:spcAft>
              <a:buClrTx/>
              <a:buSzTx/>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Slide Number Placeholder 5">
            <a:extLst>
              <a:ext uri="{FF2B5EF4-FFF2-40B4-BE49-F238E27FC236}">
                <a16:creationId xmlns:a16="http://schemas.microsoft.com/office/drawing/2014/main" id="{54B19382-094F-E3F5-59CB-B8A1C2E6BB7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54593F9-36B0-4BDD-BD23-49F3E50C4A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285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6" name="Rectangle 2">
            <a:extLst>
              <a:ext uri="{FF2B5EF4-FFF2-40B4-BE49-F238E27FC236}">
                <a16:creationId xmlns:a16="http://schemas.microsoft.com/office/drawing/2014/main" id="{3D8B7457-8836-8D89-4393-FBCDA74CDCCE}"/>
              </a:ext>
            </a:extLst>
          </p:cNvPr>
          <p:cNvSpPr>
            <a:spLocks noChangeArrowheads="1"/>
          </p:cNvSpPr>
          <p:nvPr/>
        </p:nvSpPr>
        <p:spPr bwMode="auto">
          <a:xfrm>
            <a:off x="4744994" y="5898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Image 1" descr="A black and white logo  Description automatically generated with low confidence">
            <a:extLst>
              <a:ext uri="{FF2B5EF4-FFF2-40B4-BE49-F238E27FC236}">
                <a16:creationId xmlns:a16="http://schemas.microsoft.com/office/drawing/2014/main" id="{69E8FE75-A849-8A6D-C252-FA174786F670}"/>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9229598" y="5717003"/>
            <a:ext cx="2542540" cy="938530"/>
          </a:xfrm>
          <a:prstGeom prst="rect">
            <a:avLst/>
          </a:prstGeom>
        </p:spPr>
      </p:pic>
      <p:pic>
        <p:nvPicPr>
          <p:cNvPr id="4" name="Picture 3" descr="A black widow spider on a green leaf&#10;&#10;AI-generated content may be incorrect.">
            <a:extLst>
              <a:ext uri="{FF2B5EF4-FFF2-40B4-BE49-F238E27FC236}">
                <a16:creationId xmlns:a16="http://schemas.microsoft.com/office/drawing/2014/main" id="{D8A90CFA-18EE-9747-4D80-5B8C3B39C5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200775"/>
            <a:ext cx="4709160" cy="2657225"/>
          </a:xfrm>
          <a:prstGeom prst="rect">
            <a:avLst/>
          </a:prstGeom>
        </p:spPr>
      </p:pic>
    </p:spTree>
    <p:extLst>
      <p:ext uri="{BB962C8B-B14F-4D97-AF65-F5344CB8AC3E}">
        <p14:creationId xmlns:p14="http://schemas.microsoft.com/office/powerpoint/2010/main" val="3702849020"/>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06DF073-1D96-1F9C-81C6-879C24916D7C}"/>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69A6E221-4EAD-31AE-0BB7-936C0F6D67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4197EDCD-2501-FE0D-E933-31EEAD026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9878FD67-99C2-ABE5-6D50-549F7E839E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4BCB927D-CED9-36C2-A36E-C789AA2E2F30}"/>
              </a:ext>
            </a:extLst>
          </p:cNvPr>
          <p:cNvSpPr txBox="1">
            <a:spLocks/>
          </p:cNvSpPr>
          <p:nvPr/>
        </p:nvSpPr>
        <p:spPr>
          <a:xfrm>
            <a:off x="497531" y="1771650"/>
            <a:ext cx="3282696" cy="2366703"/>
          </a:xfrm>
          <a:prstGeom prst="rect">
            <a:avLst/>
          </a:prstGeom>
        </p:spPr>
        <p:txBody>
          <a:bodyPr vert="horz" lIns="91440" tIns="45720" rIns="91440" bIns="45720" rtlCol="0"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32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CA" sz="4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Spiders</a:t>
            </a:r>
          </a:p>
        </p:txBody>
      </p:sp>
      <p:sp>
        <p:nvSpPr>
          <p:cNvPr id="3" name="Rectangle 2">
            <a:extLst>
              <a:ext uri="{FF2B5EF4-FFF2-40B4-BE49-F238E27FC236}">
                <a16:creationId xmlns:a16="http://schemas.microsoft.com/office/drawing/2014/main" id="{66156131-9091-EC3A-4AAC-89C300327244}"/>
              </a:ext>
            </a:extLst>
          </p:cNvPr>
          <p:cNvSpPr/>
          <p:nvPr/>
        </p:nvSpPr>
        <p:spPr>
          <a:xfrm>
            <a:off x="5223510" y="671732"/>
            <a:ext cx="6289330" cy="5012886"/>
          </a:xfrm>
          <a:prstGeom prst="rect">
            <a:avLst/>
          </a:prstGeom>
        </p:spPr>
        <p:txBody>
          <a:bodyPr vert="horz" lIns="91440" tIns="45720" rIns="91440" bIns="45720" rtlCol="0" anchor="ctr">
            <a:noAutofit/>
          </a:bodyPr>
          <a:lstStyle/>
          <a:p>
            <a:r>
              <a:rPr lang="en-US" sz="2400" b="1" dirty="0">
                <a:latin typeface="Arial" panose="020B0604020202020204" pitchFamily="34" charset="0"/>
                <a:cs typeface="Arial" panose="020B0604020202020204" pitchFamily="34" charset="0"/>
              </a:rPr>
              <a:t>Hobo Spider: </a:t>
            </a:r>
            <a:r>
              <a:rPr lang="en-US" sz="2400" dirty="0">
                <a:latin typeface="Arial" panose="020B0604020202020204" pitchFamily="34" charset="0"/>
                <a:cs typeface="Arial" panose="020B0604020202020204" pitchFamily="34" charset="0"/>
              </a:rPr>
              <a:t>While not as notorious as the Black Widow, the Hobo Spider is also considered venomous. It is brown with chevron markings and is often found in dark, secluded areas. Bites from the Hobo Spider can cause symptoms similar to those of Black Widow Bites, but they are less common and typically less severe. </a:t>
            </a:r>
          </a:p>
          <a:p>
            <a:pPr marR="0" lvl="0" algn="l" defTabSz="914400" rtl="0" eaLnBrk="1" fontAlgn="auto" latinLnBrk="0" hangingPunct="1">
              <a:lnSpc>
                <a:spcPct val="100000"/>
              </a:lnSpc>
              <a:spcBef>
                <a:spcPts val="0"/>
              </a:spcBef>
              <a:spcAft>
                <a:spcPts val="0"/>
              </a:spcAft>
              <a:buClrTx/>
              <a:buSzTx/>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Slide Number Placeholder 5">
            <a:extLst>
              <a:ext uri="{FF2B5EF4-FFF2-40B4-BE49-F238E27FC236}">
                <a16:creationId xmlns:a16="http://schemas.microsoft.com/office/drawing/2014/main" id="{231BBFC9-C216-FD14-CEFA-74BE41CF83F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54593F9-36B0-4BDD-BD23-49F3E50C4A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286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6" name="Rectangle 2">
            <a:extLst>
              <a:ext uri="{FF2B5EF4-FFF2-40B4-BE49-F238E27FC236}">
                <a16:creationId xmlns:a16="http://schemas.microsoft.com/office/drawing/2014/main" id="{1BD59315-205A-18B3-798E-74EF690DB8CD}"/>
              </a:ext>
            </a:extLst>
          </p:cNvPr>
          <p:cNvSpPr>
            <a:spLocks noChangeArrowheads="1"/>
          </p:cNvSpPr>
          <p:nvPr/>
        </p:nvSpPr>
        <p:spPr bwMode="auto">
          <a:xfrm>
            <a:off x="4744994" y="5898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Image 1" descr="A black and white logo  Description automatically generated with low confidence">
            <a:extLst>
              <a:ext uri="{FF2B5EF4-FFF2-40B4-BE49-F238E27FC236}">
                <a16:creationId xmlns:a16="http://schemas.microsoft.com/office/drawing/2014/main" id="{8D8D3043-83CD-EB3E-89AD-6DA8052E9215}"/>
              </a:ext>
            </a:extLst>
          </p:cNvPr>
          <p:cNvPicPr>
            <a:picLocks/>
          </p:cNvPicPr>
          <p:nvPr/>
        </p:nvPicPr>
        <p:blipFill>
          <a:blip r:embed="rId2" cstate="screen">
            <a:extLst>
              <a:ext uri="{28A0092B-C50C-407E-A947-70E740481C1C}">
                <a14:useLocalDpi xmlns:a14="http://schemas.microsoft.com/office/drawing/2010/main"/>
              </a:ext>
            </a:extLst>
          </a:blip>
          <a:stretch>
            <a:fillRect/>
          </a:stretch>
        </p:blipFill>
        <p:spPr>
          <a:xfrm>
            <a:off x="9229598" y="5717003"/>
            <a:ext cx="2542540" cy="938530"/>
          </a:xfrm>
          <a:prstGeom prst="rect">
            <a:avLst/>
          </a:prstGeom>
        </p:spPr>
      </p:pic>
      <p:pic>
        <p:nvPicPr>
          <p:cNvPr id="5" name="Picture 4" descr="A spider on a wood surface&#10;&#10;AI-generated content may be incorrect.">
            <a:extLst>
              <a:ext uri="{FF2B5EF4-FFF2-40B4-BE49-F238E27FC236}">
                <a16:creationId xmlns:a16="http://schemas.microsoft.com/office/drawing/2014/main" id="{909E645F-B24B-E313-9FDC-856FDB4BB6A5}"/>
              </a:ext>
            </a:extLst>
          </p:cNvPr>
          <p:cNvPicPr>
            <a:picLocks noChangeAspect="1"/>
          </p:cNvPicPr>
          <p:nvPr/>
        </p:nvPicPr>
        <p:blipFill>
          <a:blip r:embed="rId3"/>
          <a:stretch>
            <a:fillRect/>
          </a:stretch>
        </p:blipFill>
        <p:spPr>
          <a:xfrm>
            <a:off x="14429" y="4215739"/>
            <a:ext cx="4694731" cy="2642261"/>
          </a:xfrm>
          <a:prstGeom prst="rect">
            <a:avLst/>
          </a:prstGeom>
        </p:spPr>
      </p:pic>
    </p:spTree>
    <p:extLst>
      <p:ext uri="{BB962C8B-B14F-4D97-AF65-F5344CB8AC3E}">
        <p14:creationId xmlns:p14="http://schemas.microsoft.com/office/powerpoint/2010/main" val="1767689454"/>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3381D33-A54B-BD05-408F-8B4CF65BCBD9}"/>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BFD27080-D133-49E4-984F-ADFA9AC5D8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00A648AA-D9CB-2CA8-6395-D89DBAC059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73D2BA46-8E67-D091-C8CE-8A4160E773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8DC87781-8B86-397F-676B-8FDAA04BE453}"/>
              </a:ext>
            </a:extLst>
          </p:cNvPr>
          <p:cNvSpPr txBox="1">
            <a:spLocks/>
          </p:cNvSpPr>
          <p:nvPr/>
        </p:nvSpPr>
        <p:spPr>
          <a:xfrm>
            <a:off x="497530" y="1771650"/>
            <a:ext cx="3388669" cy="2366703"/>
          </a:xfrm>
          <a:prstGeom prst="rect">
            <a:avLst/>
          </a:prstGeom>
        </p:spPr>
        <p:txBody>
          <a:bodyPr vert="horz" lIns="91440" tIns="45720" rIns="91440" bIns="45720" rtlCol="0"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32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CA" sz="4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Rattlesnakes</a:t>
            </a:r>
          </a:p>
        </p:txBody>
      </p:sp>
      <p:sp>
        <p:nvSpPr>
          <p:cNvPr id="3" name="Rectangle 2">
            <a:extLst>
              <a:ext uri="{FF2B5EF4-FFF2-40B4-BE49-F238E27FC236}">
                <a16:creationId xmlns:a16="http://schemas.microsoft.com/office/drawing/2014/main" id="{5066FC54-6468-E984-FFCA-C2AD76CC72D7}"/>
              </a:ext>
            </a:extLst>
          </p:cNvPr>
          <p:cNvSpPr/>
          <p:nvPr/>
        </p:nvSpPr>
        <p:spPr>
          <a:xfrm>
            <a:off x="5223510" y="671732"/>
            <a:ext cx="6289330" cy="5012886"/>
          </a:xfrm>
          <a:prstGeom prst="rect">
            <a:avLst/>
          </a:prstGeom>
        </p:spPr>
        <p:txBody>
          <a:bodyPr vert="horz" lIns="91440" tIns="45720" rIns="91440" bIns="45720" rtlCol="0" anchor="ctr">
            <a:noAutofit/>
          </a:bodyPr>
          <a:lstStyle/>
          <a:p>
            <a:r>
              <a:rPr lang="en-US" sz="2400" b="1" dirty="0">
                <a:latin typeface="Arial" panose="020B0604020202020204" pitchFamily="34" charset="0"/>
                <a:cs typeface="Arial" panose="020B0604020202020204" pitchFamily="34" charset="0"/>
              </a:rPr>
              <a:t>The Western </a:t>
            </a:r>
            <a:r>
              <a:rPr lang="en-US" sz="2400" dirty="0">
                <a:latin typeface="Arial" panose="020B0604020202020204" pitchFamily="34" charset="0"/>
                <a:cs typeface="Arial" panose="020B0604020202020204" pitchFamily="34" charset="0"/>
              </a:rPr>
              <a:t>Rattlesnake is the only rattlesnake species found in BC, primarily inhabiting the southern interior regions, including the Okanagan Valley and Kamloops area. </a:t>
            </a:r>
          </a:p>
          <a:p>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Physical Characteristics: These snakes can grow to over one meter in length and exhibit a range of colors from olive-green to tan, often with dark blotches along their backs. They have a triangular head and heat-sensing pits between their eyes and nostrils. </a:t>
            </a:r>
          </a:p>
          <a:p>
            <a:pPr marR="0" lvl="0" algn="l" defTabSz="914400" rtl="0" eaLnBrk="1" fontAlgn="auto" latinLnBrk="0" hangingPunct="1">
              <a:lnSpc>
                <a:spcPct val="100000"/>
              </a:lnSpc>
              <a:spcBef>
                <a:spcPts val="0"/>
              </a:spcBef>
              <a:spcAft>
                <a:spcPts val="0"/>
              </a:spcAft>
              <a:buClrTx/>
              <a:buSzTx/>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Slide Number Placeholder 5">
            <a:extLst>
              <a:ext uri="{FF2B5EF4-FFF2-40B4-BE49-F238E27FC236}">
                <a16:creationId xmlns:a16="http://schemas.microsoft.com/office/drawing/2014/main" id="{0F425E74-B92B-31DE-A617-016C2ADB7DC8}"/>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54593F9-36B0-4BDD-BD23-49F3E50C4A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287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6" name="Rectangle 2">
            <a:extLst>
              <a:ext uri="{FF2B5EF4-FFF2-40B4-BE49-F238E27FC236}">
                <a16:creationId xmlns:a16="http://schemas.microsoft.com/office/drawing/2014/main" id="{3625749F-0761-2BBB-8EF6-FAE59C6670F2}"/>
              </a:ext>
            </a:extLst>
          </p:cNvPr>
          <p:cNvSpPr>
            <a:spLocks noChangeArrowheads="1"/>
          </p:cNvSpPr>
          <p:nvPr/>
        </p:nvSpPr>
        <p:spPr bwMode="auto">
          <a:xfrm>
            <a:off x="4744994" y="5898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Image 1" descr="A black and white logo  Description automatically generated with low confidence">
            <a:extLst>
              <a:ext uri="{FF2B5EF4-FFF2-40B4-BE49-F238E27FC236}">
                <a16:creationId xmlns:a16="http://schemas.microsoft.com/office/drawing/2014/main" id="{4DA2CA5B-8500-734C-BA68-5E243BBF47BC}"/>
              </a:ext>
            </a:extLst>
          </p:cNvPr>
          <p:cNvPicPr>
            <a:picLocks/>
          </p:cNvPicPr>
          <p:nvPr/>
        </p:nvPicPr>
        <p:blipFill>
          <a:blip r:embed="rId2" cstate="screen">
            <a:extLst>
              <a:ext uri="{28A0092B-C50C-407E-A947-70E740481C1C}">
                <a14:useLocalDpi xmlns:a14="http://schemas.microsoft.com/office/drawing/2010/main"/>
              </a:ext>
            </a:extLst>
          </a:blip>
          <a:stretch>
            <a:fillRect/>
          </a:stretch>
        </p:blipFill>
        <p:spPr>
          <a:xfrm>
            <a:off x="9229598" y="5717003"/>
            <a:ext cx="2542540" cy="938530"/>
          </a:xfrm>
          <a:prstGeom prst="rect">
            <a:avLst/>
          </a:prstGeom>
        </p:spPr>
      </p:pic>
      <p:pic>
        <p:nvPicPr>
          <p:cNvPr id="4" name="Picture 3" descr="A snake coiled up in the grass&#10;&#10;AI-generated content may be incorrect.">
            <a:extLst>
              <a:ext uri="{FF2B5EF4-FFF2-40B4-BE49-F238E27FC236}">
                <a16:creationId xmlns:a16="http://schemas.microsoft.com/office/drawing/2014/main" id="{045CB645-5FD7-2D25-195F-F536AA05FA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135" y="4019550"/>
            <a:ext cx="4695026" cy="2838450"/>
          </a:xfrm>
          <a:prstGeom prst="rect">
            <a:avLst/>
          </a:prstGeom>
        </p:spPr>
      </p:pic>
    </p:spTree>
    <p:extLst>
      <p:ext uri="{BB962C8B-B14F-4D97-AF65-F5344CB8AC3E}">
        <p14:creationId xmlns:p14="http://schemas.microsoft.com/office/powerpoint/2010/main" val="321159984"/>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D6883F7-D18E-2C78-F513-21BDAC602421}"/>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52DE73A6-50BF-6F25-CF6E-AEDE0BC7BB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89CDDA3E-839F-C24F-F8EE-637CB0CB04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50FAB8A1-E86E-C96B-4E29-A0CAD3AEE7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B6C40CB9-1896-A7B4-EE7B-C42066BF770F}"/>
              </a:ext>
            </a:extLst>
          </p:cNvPr>
          <p:cNvSpPr txBox="1">
            <a:spLocks/>
          </p:cNvSpPr>
          <p:nvPr/>
        </p:nvSpPr>
        <p:spPr>
          <a:xfrm>
            <a:off x="497530" y="1771650"/>
            <a:ext cx="3388669" cy="2366703"/>
          </a:xfrm>
          <a:prstGeom prst="rect">
            <a:avLst/>
          </a:prstGeom>
        </p:spPr>
        <p:txBody>
          <a:bodyPr vert="horz" lIns="91440" tIns="45720" rIns="91440" bIns="45720" rtlCol="0"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32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CA" sz="4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Rattlesnakes</a:t>
            </a:r>
          </a:p>
        </p:txBody>
      </p:sp>
      <p:sp>
        <p:nvSpPr>
          <p:cNvPr id="3" name="Rectangle 2">
            <a:extLst>
              <a:ext uri="{FF2B5EF4-FFF2-40B4-BE49-F238E27FC236}">
                <a16:creationId xmlns:a16="http://schemas.microsoft.com/office/drawing/2014/main" id="{167A2173-2340-B0C8-E77D-8B96D8AC8BC0}"/>
              </a:ext>
            </a:extLst>
          </p:cNvPr>
          <p:cNvSpPr/>
          <p:nvPr/>
        </p:nvSpPr>
        <p:spPr>
          <a:xfrm>
            <a:off x="5223510" y="671732"/>
            <a:ext cx="6289330" cy="5012886"/>
          </a:xfrm>
          <a:prstGeom prst="rect">
            <a:avLst/>
          </a:prstGeom>
        </p:spPr>
        <p:txBody>
          <a:bodyPr vert="horz" lIns="91440" tIns="45720" rIns="91440" bIns="45720" rtlCol="0" anchor="ctr">
            <a:noAutofit/>
          </a:bodyPr>
          <a:lstStyle/>
          <a:p>
            <a:r>
              <a:rPr lang="en-US" sz="2400" b="1" dirty="0">
                <a:latin typeface="Arial" panose="020B0604020202020204" pitchFamily="34" charset="0"/>
                <a:cs typeface="Arial" panose="020B0604020202020204" pitchFamily="34" charset="0"/>
              </a:rPr>
              <a:t>Bites:</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Rattlesnake bites are uncommon, but they can happen—usually when someone tries to approach, handle, or disturb the snake. With quick medical treatment, most bites are not life-threatening.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What to Do if You Encounter One:</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If you come across a rattlesnake, do not touch or attempt to move it. Give it space and allow it to leave on its own. If the snake is in a location where it could endanger people or pets, contact local wildlife authorities so they can relocate it safely.</a:t>
            </a:r>
          </a:p>
          <a:p>
            <a:pPr marR="0" lvl="0" algn="l" defTabSz="914400" rtl="0" eaLnBrk="1" fontAlgn="auto" latinLnBrk="0" hangingPunct="1">
              <a:lnSpc>
                <a:spcPct val="100000"/>
              </a:lnSpc>
              <a:spcBef>
                <a:spcPts val="0"/>
              </a:spcBef>
              <a:spcAft>
                <a:spcPts val="0"/>
              </a:spcAft>
              <a:buClrTx/>
              <a:buSzTx/>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Slide Number Placeholder 5">
            <a:extLst>
              <a:ext uri="{FF2B5EF4-FFF2-40B4-BE49-F238E27FC236}">
                <a16:creationId xmlns:a16="http://schemas.microsoft.com/office/drawing/2014/main" id="{9DF9E4E4-FA96-FD11-3E9C-5086FE185520}"/>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54593F9-36B0-4BDD-BD23-49F3E50C4A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288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6" name="Rectangle 2">
            <a:extLst>
              <a:ext uri="{FF2B5EF4-FFF2-40B4-BE49-F238E27FC236}">
                <a16:creationId xmlns:a16="http://schemas.microsoft.com/office/drawing/2014/main" id="{8154BA37-D108-32DF-65B3-DE2D07E2BD80}"/>
              </a:ext>
            </a:extLst>
          </p:cNvPr>
          <p:cNvSpPr>
            <a:spLocks noChangeArrowheads="1"/>
          </p:cNvSpPr>
          <p:nvPr/>
        </p:nvSpPr>
        <p:spPr bwMode="auto">
          <a:xfrm>
            <a:off x="4744994" y="5898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Image 1" descr="A black and white logo  Description automatically generated with low confidence">
            <a:extLst>
              <a:ext uri="{FF2B5EF4-FFF2-40B4-BE49-F238E27FC236}">
                <a16:creationId xmlns:a16="http://schemas.microsoft.com/office/drawing/2014/main" id="{3AD8E3FE-8463-9881-10D5-8239E707F7FE}"/>
              </a:ext>
            </a:extLst>
          </p:cNvPr>
          <p:cNvPicPr>
            <a:picLocks/>
          </p:cNvPicPr>
          <p:nvPr/>
        </p:nvPicPr>
        <p:blipFill>
          <a:blip r:embed="rId2" cstate="screen">
            <a:extLst>
              <a:ext uri="{28A0092B-C50C-407E-A947-70E740481C1C}">
                <a14:useLocalDpi xmlns:a14="http://schemas.microsoft.com/office/drawing/2010/main"/>
              </a:ext>
            </a:extLst>
          </a:blip>
          <a:stretch>
            <a:fillRect/>
          </a:stretch>
        </p:blipFill>
        <p:spPr>
          <a:xfrm>
            <a:off x="9229598" y="5717003"/>
            <a:ext cx="2542540" cy="938530"/>
          </a:xfrm>
          <a:prstGeom prst="rect">
            <a:avLst/>
          </a:prstGeom>
        </p:spPr>
      </p:pic>
      <p:pic>
        <p:nvPicPr>
          <p:cNvPr id="5" name="Picture 4" descr="A snake coiled up on the ground&#10;&#10;AI-generated content may be incorrect.">
            <a:extLst>
              <a:ext uri="{FF2B5EF4-FFF2-40B4-BE49-F238E27FC236}">
                <a16:creationId xmlns:a16="http://schemas.microsoft.com/office/drawing/2014/main" id="{FA53358B-F3C2-933B-136F-6050AD800704}"/>
              </a:ext>
            </a:extLst>
          </p:cNvPr>
          <p:cNvPicPr>
            <a:picLocks noChangeAspect="1"/>
          </p:cNvPicPr>
          <p:nvPr/>
        </p:nvPicPr>
        <p:blipFill>
          <a:blip r:embed="rId3"/>
          <a:stretch>
            <a:fillRect/>
          </a:stretch>
        </p:blipFill>
        <p:spPr>
          <a:xfrm>
            <a:off x="1" y="4143375"/>
            <a:ext cx="4709159" cy="2693911"/>
          </a:xfrm>
          <a:prstGeom prst="rect">
            <a:avLst/>
          </a:prstGeom>
        </p:spPr>
      </p:pic>
    </p:spTree>
    <p:extLst>
      <p:ext uri="{BB962C8B-B14F-4D97-AF65-F5344CB8AC3E}">
        <p14:creationId xmlns:p14="http://schemas.microsoft.com/office/powerpoint/2010/main" val="3233059849"/>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bearsmart.com/wp-content/uploads/blog-windigo-ours-versus-grizzli.png">
            <a:extLst>
              <a:ext uri="{FF2B5EF4-FFF2-40B4-BE49-F238E27FC236}">
                <a16:creationId xmlns:a16="http://schemas.microsoft.com/office/drawing/2014/main" id="{9C189C75-67ED-4A79-B560-8BD1A0219721}"/>
              </a:ext>
            </a:extLst>
          </p:cNvPr>
          <p:cNvPicPr/>
          <p:nvPr/>
        </p:nvPicPr>
        <p:blipFill>
          <a:blip r:embed="rId2">
            <a:extLst>
              <a:ext uri="{28A0092B-C50C-407E-A947-70E740481C1C}">
                <a14:useLocalDpi xmlns:a14="http://schemas.microsoft.com/office/drawing/2010/main"/>
              </a:ext>
            </a:extLst>
          </a:blip>
          <a:srcRect/>
          <a:stretch>
            <a:fillRect/>
          </a:stretch>
        </p:blipFill>
        <p:spPr bwMode="auto">
          <a:xfrm>
            <a:off x="1057275" y="285750"/>
            <a:ext cx="10020300" cy="6400800"/>
          </a:xfrm>
          <a:prstGeom prst="rect">
            <a:avLst/>
          </a:prstGeom>
          <a:noFill/>
          <a:ln>
            <a:noFill/>
          </a:ln>
        </p:spPr>
      </p:pic>
      <p:sp>
        <p:nvSpPr>
          <p:cNvPr id="4" name="Slide Number Placeholder 3">
            <a:extLst>
              <a:ext uri="{FF2B5EF4-FFF2-40B4-BE49-F238E27FC236}">
                <a16:creationId xmlns:a16="http://schemas.microsoft.com/office/drawing/2014/main" id="{254B6BF8-51E4-40DF-9AF9-0684D345289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3C0FE8-D495-4404-8085-BF75A3627A81}"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289</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4434006"/>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ED7E2-AEAF-0694-757B-D7D0B068CC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8F42B2-6BD4-2B1C-1B5F-DCAC8C906C22}"/>
              </a:ext>
            </a:extLst>
          </p:cNvPr>
          <p:cNvSpPr>
            <a:spLocks noGrp="1"/>
          </p:cNvSpPr>
          <p:nvPr>
            <p:ph type="title"/>
          </p:nvPr>
        </p:nvSpPr>
        <p:spPr>
          <a:xfrm>
            <a:off x="2652350" y="452772"/>
            <a:ext cx="1438656" cy="759587"/>
          </a:xfrm>
        </p:spPr>
        <p:txBody>
          <a:bodyPr/>
          <a:lstStyle/>
          <a:p>
            <a:r>
              <a:rPr lang="en-US"/>
              <a:t>Salus</a:t>
            </a:r>
          </a:p>
        </p:txBody>
      </p:sp>
      <p:sp>
        <p:nvSpPr>
          <p:cNvPr id="4" name="Slide Number Placeholder 3">
            <a:extLst>
              <a:ext uri="{FF2B5EF4-FFF2-40B4-BE49-F238E27FC236}">
                <a16:creationId xmlns:a16="http://schemas.microsoft.com/office/drawing/2014/main" id="{4724B104-2FC6-BCC1-B90C-A6C14F1316EE}"/>
              </a:ext>
            </a:extLst>
          </p:cNvPr>
          <p:cNvSpPr>
            <a:spLocks noGrp="1"/>
          </p:cNvSpPr>
          <p:nvPr>
            <p:ph type="sldNum" sz="quarter" idx="12"/>
          </p:nvPr>
        </p:nvSpPr>
        <p:spPr/>
        <p:txBody>
          <a:bodyPr/>
          <a:lstStyle/>
          <a:p>
            <a:fld id="{EC3C0FE8-D495-4404-8085-BF75A3627A81}" type="slidenum">
              <a:rPr lang="en-CA" smtClean="0"/>
              <a:t>29</a:t>
            </a:fld>
            <a:endParaRPr lang="en-CA"/>
          </a:p>
        </p:txBody>
      </p:sp>
      <p:pic>
        <p:nvPicPr>
          <p:cNvPr id="6" name="Picture 5">
            <a:extLst>
              <a:ext uri="{FF2B5EF4-FFF2-40B4-BE49-F238E27FC236}">
                <a16:creationId xmlns:a16="http://schemas.microsoft.com/office/drawing/2014/main" id="{575A4910-D0FA-C5D6-2F1B-78418DAB039A}"/>
              </a:ext>
            </a:extLst>
          </p:cNvPr>
          <p:cNvPicPr>
            <a:picLocks noChangeAspect="1"/>
          </p:cNvPicPr>
          <p:nvPr/>
        </p:nvPicPr>
        <p:blipFill>
          <a:blip r:embed="rId2"/>
          <a:stretch>
            <a:fillRect/>
          </a:stretch>
        </p:blipFill>
        <p:spPr>
          <a:xfrm>
            <a:off x="9456451" y="4446150"/>
            <a:ext cx="2276793" cy="1714739"/>
          </a:xfrm>
          <a:prstGeom prst="rect">
            <a:avLst/>
          </a:prstGeom>
        </p:spPr>
      </p:pic>
      <p:pic>
        <p:nvPicPr>
          <p:cNvPr id="9" name="Picture 8">
            <a:extLst>
              <a:ext uri="{FF2B5EF4-FFF2-40B4-BE49-F238E27FC236}">
                <a16:creationId xmlns:a16="http://schemas.microsoft.com/office/drawing/2014/main" id="{94E7ABA3-CBAC-E82C-F2E7-86046D4F28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2705" y="1783080"/>
            <a:ext cx="2189645" cy="4446150"/>
          </a:xfrm>
          <a:prstGeom prst="rect">
            <a:avLst/>
          </a:prstGeom>
        </p:spPr>
      </p:pic>
      <p:sp>
        <p:nvSpPr>
          <p:cNvPr id="10" name="TextBox 9">
            <a:extLst>
              <a:ext uri="{FF2B5EF4-FFF2-40B4-BE49-F238E27FC236}">
                <a16:creationId xmlns:a16="http://schemas.microsoft.com/office/drawing/2014/main" id="{48B24139-1B7F-05B7-578C-EF2ADBACF8F1}"/>
              </a:ext>
            </a:extLst>
          </p:cNvPr>
          <p:cNvSpPr txBox="1"/>
          <p:nvPr/>
        </p:nvSpPr>
        <p:spPr>
          <a:xfrm>
            <a:off x="167638" y="1300007"/>
            <a:ext cx="2932178" cy="307777"/>
          </a:xfrm>
          <a:prstGeom prst="rect">
            <a:avLst/>
          </a:prstGeom>
          <a:noFill/>
        </p:spPr>
        <p:txBody>
          <a:bodyPr wrap="square" rtlCol="0">
            <a:spAutoFit/>
          </a:bodyPr>
          <a:lstStyle/>
          <a:p>
            <a:r>
              <a:rPr lang="en-US" sz="1400">
                <a:latin typeface="Aptos" panose="020B0004020202020204" pitchFamily="34" charset="0"/>
              </a:rPr>
              <a:t>Choose the form you want to fill out</a:t>
            </a:r>
          </a:p>
        </p:txBody>
      </p:sp>
      <p:pic>
        <p:nvPicPr>
          <p:cNvPr id="12" name="Picture 11">
            <a:extLst>
              <a:ext uri="{FF2B5EF4-FFF2-40B4-BE49-F238E27FC236}">
                <a16:creationId xmlns:a16="http://schemas.microsoft.com/office/drawing/2014/main" id="{AC2A79A8-3D11-0479-C965-0F97C1C73BE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24696" y="1783079"/>
            <a:ext cx="2289911" cy="4446149"/>
          </a:xfrm>
          <a:prstGeom prst="rect">
            <a:avLst/>
          </a:prstGeom>
        </p:spPr>
      </p:pic>
      <p:sp>
        <p:nvSpPr>
          <p:cNvPr id="15" name="TextBox 14">
            <a:extLst>
              <a:ext uri="{FF2B5EF4-FFF2-40B4-BE49-F238E27FC236}">
                <a16:creationId xmlns:a16="http://schemas.microsoft.com/office/drawing/2014/main" id="{162FED9A-C94D-6ECC-EE4D-C2445BD250F8}"/>
              </a:ext>
            </a:extLst>
          </p:cNvPr>
          <p:cNvSpPr txBox="1"/>
          <p:nvPr/>
        </p:nvSpPr>
        <p:spPr>
          <a:xfrm>
            <a:off x="3179763" y="1300007"/>
            <a:ext cx="2874902" cy="307777"/>
          </a:xfrm>
          <a:prstGeom prst="rect">
            <a:avLst/>
          </a:prstGeom>
          <a:noFill/>
        </p:spPr>
        <p:txBody>
          <a:bodyPr wrap="square" rtlCol="0">
            <a:spAutoFit/>
          </a:bodyPr>
          <a:lstStyle/>
          <a:p>
            <a:r>
              <a:rPr lang="en-US" sz="1400">
                <a:latin typeface="Aptos" panose="020B0004020202020204" pitchFamily="34" charset="0"/>
              </a:rPr>
              <a:t>Choose the job you are working on</a:t>
            </a:r>
          </a:p>
        </p:txBody>
      </p:sp>
      <p:pic>
        <p:nvPicPr>
          <p:cNvPr id="17" name="Picture 16">
            <a:extLst>
              <a:ext uri="{FF2B5EF4-FFF2-40B4-BE49-F238E27FC236}">
                <a16:creationId xmlns:a16="http://schemas.microsoft.com/office/drawing/2014/main" id="{11585E5A-051E-FC24-0FB1-09EBD3F68FE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02131" y="1798720"/>
            <a:ext cx="2166795" cy="4377810"/>
          </a:xfrm>
          <a:prstGeom prst="rect">
            <a:avLst/>
          </a:prstGeom>
        </p:spPr>
      </p:pic>
      <p:sp>
        <p:nvSpPr>
          <p:cNvPr id="18" name="TextBox 17">
            <a:extLst>
              <a:ext uri="{FF2B5EF4-FFF2-40B4-BE49-F238E27FC236}">
                <a16:creationId xmlns:a16="http://schemas.microsoft.com/office/drawing/2014/main" id="{FD5DCB64-590C-F301-18DF-EE609D8A5662}"/>
              </a:ext>
            </a:extLst>
          </p:cNvPr>
          <p:cNvSpPr txBox="1"/>
          <p:nvPr/>
        </p:nvSpPr>
        <p:spPr>
          <a:xfrm>
            <a:off x="6502131" y="1300006"/>
            <a:ext cx="2248025" cy="307777"/>
          </a:xfrm>
          <a:prstGeom prst="rect">
            <a:avLst/>
          </a:prstGeom>
          <a:noFill/>
        </p:spPr>
        <p:txBody>
          <a:bodyPr wrap="square" rtlCol="0">
            <a:spAutoFit/>
          </a:bodyPr>
          <a:lstStyle/>
          <a:p>
            <a:r>
              <a:rPr lang="en-US" sz="1400">
                <a:latin typeface="Aptos" panose="020B0004020202020204" pitchFamily="34" charset="0"/>
              </a:rPr>
              <a:t>Fill in the form and submit</a:t>
            </a:r>
          </a:p>
        </p:txBody>
      </p:sp>
      <p:pic>
        <p:nvPicPr>
          <p:cNvPr id="19" name="Picture 18">
            <a:extLst>
              <a:ext uri="{FF2B5EF4-FFF2-40B4-BE49-F238E27FC236}">
                <a16:creationId xmlns:a16="http://schemas.microsoft.com/office/drawing/2014/main" id="{A300F11C-EB05-C691-63E3-0C12F8B8A690}"/>
              </a:ext>
            </a:extLst>
          </p:cNvPr>
          <p:cNvPicPr>
            <a:picLocks noChangeAspect="1" noChangeArrowheads="1"/>
          </p:cNvPicPr>
          <p:nvPr/>
        </p:nvPicPr>
        <p:blipFill>
          <a:blip r:embed="rId6"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9003443"/>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50CA6637-E206-4229-A684-E8C434C5BAAE}"/>
              </a:ext>
            </a:extLst>
          </p:cNvPr>
          <p:cNvSpPr txBox="1">
            <a:spLocks/>
          </p:cNvSpPr>
          <p:nvPr/>
        </p:nvSpPr>
        <p:spPr>
          <a:xfrm>
            <a:off x="679160" y="1172936"/>
            <a:ext cx="3282696" cy="2366703"/>
          </a:xfrm>
          <a:prstGeom prst="rect">
            <a:avLst/>
          </a:prstGeom>
        </p:spPr>
        <p:txBody>
          <a:bodyPr vert="horz" lIns="91440" tIns="45720" rIns="91440" bIns="45720" rtlCol="0"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32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CA"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Black Bear </a:t>
            </a:r>
          </a:p>
        </p:txBody>
      </p:sp>
      <p:sp>
        <p:nvSpPr>
          <p:cNvPr id="3" name="Rectangle 2">
            <a:extLst>
              <a:ext uri="{FF2B5EF4-FFF2-40B4-BE49-F238E27FC236}">
                <a16:creationId xmlns:a16="http://schemas.microsoft.com/office/drawing/2014/main" id="{2911B4A1-D43A-4876-92ED-9182FEA5A296}"/>
              </a:ext>
            </a:extLst>
          </p:cNvPr>
          <p:cNvSpPr/>
          <p:nvPr/>
        </p:nvSpPr>
        <p:spPr>
          <a:xfrm>
            <a:off x="5223510" y="671732"/>
            <a:ext cx="6289330" cy="501288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Physical Characteristics: </a:t>
            </a:r>
            <a:endParaRPr kumimoji="0" lang="en-CA"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Color:</a:t>
            </a: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Black, brown, cinnamon or blonde. May have a white patch on the chest. (Spirit Bear is a “white” black bear).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Size:</a:t>
            </a: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Usually smaller than the grizzly; adult male black bear can weigh as much as 270 kg or 600 lbs.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And the female can reach up to 225 kg or 500 lbs.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Stature: Black bears have a smaller and less robust build than the Grizzly bear.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Slide Number Placeholder 5">
            <a:extLst>
              <a:ext uri="{FF2B5EF4-FFF2-40B4-BE49-F238E27FC236}">
                <a16:creationId xmlns:a16="http://schemas.microsoft.com/office/drawing/2014/main" id="{00E9D94C-8F53-4E9D-96B2-E5B5A552D70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54593F9-36B0-4BDD-BD23-49F3E50C4A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290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6" name="Rectangle 2">
            <a:extLst>
              <a:ext uri="{FF2B5EF4-FFF2-40B4-BE49-F238E27FC236}">
                <a16:creationId xmlns:a16="http://schemas.microsoft.com/office/drawing/2014/main" id="{40122E6F-FD4F-4F43-998B-DB3CC756A993}"/>
              </a:ext>
            </a:extLst>
          </p:cNvPr>
          <p:cNvSpPr>
            <a:spLocks noChangeArrowheads="1"/>
          </p:cNvSpPr>
          <p:nvPr/>
        </p:nvSpPr>
        <p:spPr bwMode="auto">
          <a:xfrm>
            <a:off x="4744994" y="5898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 name="Picture 2" descr="Image result for Black bear pictures">
            <a:extLst>
              <a:ext uri="{FF2B5EF4-FFF2-40B4-BE49-F238E27FC236}">
                <a16:creationId xmlns:a16="http://schemas.microsoft.com/office/drawing/2014/main" id="{536A0125-13AF-4FE0-9506-B1BE96A3C93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4093579"/>
            <a:ext cx="4709160" cy="2764421"/>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descr="A black and white logo  Description automatically generated with low confidence">
            <a:extLst>
              <a:ext uri="{FF2B5EF4-FFF2-40B4-BE49-F238E27FC236}">
                <a16:creationId xmlns:a16="http://schemas.microsoft.com/office/drawing/2014/main" id="{51976148-9B28-8BC3-478D-52B28CBD3696}"/>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9229598" y="5750560"/>
            <a:ext cx="2542540" cy="938530"/>
          </a:xfrm>
          <a:prstGeom prst="rect">
            <a:avLst/>
          </a:prstGeom>
        </p:spPr>
      </p:pic>
    </p:spTree>
    <p:extLst>
      <p:ext uri="{BB962C8B-B14F-4D97-AF65-F5344CB8AC3E}">
        <p14:creationId xmlns:p14="http://schemas.microsoft.com/office/powerpoint/2010/main" val="1326758044"/>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50CA6637-E206-4229-A684-E8C434C5BAAE}"/>
              </a:ext>
            </a:extLst>
          </p:cNvPr>
          <p:cNvSpPr txBox="1">
            <a:spLocks/>
          </p:cNvSpPr>
          <p:nvPr/>
        </p:nvSpPr>
        <p:spPr>
          <a:xfrm>
            <a:off x="679160" y="1172936"/>
            <a:ext cx="3282696" cy="2366703"/>
          </a:xfrm>
          <a:prstGeom prst="rect">
            <a:avLst/>
          </a:prstGeom>
        </p:spPr>
        <p:txBody>
          <a:bodyPr vert="horz" lIns="91440" tIns="45720" rIns="91440" bIns="45720" rtlCol="0"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32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CA"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Black Bear </a:t>
            </a:r>
          </a:p>
        </p:txBody>
      </p:sp>
      <p:sp>
        <p:nvSpPr>
          <p:cNvPr id="3" name="Rectangle 2">
            <a:extLst>
              <a:ext uri="{FF2B5EF4-FFF2-40B4-BE49-F238E27FC236}">
                <a16:creationId xmlns:a16="http://schemas.microsoft.com/office/drawing/2014/main" id="{2911B4A1-D43A-4876-92ED-9182FEA5A296}"/>
              </a:ext>
            </a:extLst>
          </p:cNvPr>
          <p:cNvSpPr/>
          <p:nvPr/>
        </p:nvSpPr>
        <p:spPr>
          <a:xfrm>
            <a:off x="5223510" y="671732"/>
            <a:ext cx="6289330" cy="501288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Facial features: </a:t>
            </a: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Black bears’ ears are proportionately large compared to their head. Black bears have a longer and straighter nose – “Roman nose”.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Body features: </a:t>
            </a: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Black bears have shorter, curved claws and this enables them to readily climb trees.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Speed and Agility: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Black bears can run 50 km/h over short distances. They are agile runners both up and down hills. Black bears are excellent swimmers. </a:t>
            </a:r>
            <a:endParaRPr kumimoji="0" lang="en-CA"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Slide Number Placeholder 5">
            <a:extLst>
              <a:ext uri="{FF2B5EF4-FFF2-40B4-BE49-F238E27FC236}">
                <a16:creationId xmlns:a16="http://schemas.microsoft.com/office/drawing/2014/main" id="{00E9D94C-8F53-4E9D-96B2-E5B5A552D70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54593F9-36B0-4BDD-BD23-49F3E50C4A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291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6" name="Rectangle 2">
            <a:extLst>
              <a:ext uri="{FF2B5EF4-FFF2-40B4-BE49-F238E27FC236}">
                <a16:creationId xmlns:a16="http://schemas.microsoft.com/office/drawing/2014/main" id="{40122E6F-FD4F-4F43-998B-DB3CC756A993}"/>
              </a:ext>
            </a:extLst>
          </p:cNvPr>
          <p:cNvSpPr>
            <a:spLocks noChangeArrowheads="1"/>
          </p:cNvSpPr>
          <p:nvPr/>
        </p:nvSpPr>
        <p:spPr bwMode="auto">
          <a:xfrm>
            <a:off x="4744994" y="5898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 name="Picture 2" descr="Image result for Black bear pictures">
            <a:extLst>
              <a:ext uri="{FF2B5EF4-FFF2-40B4-BE49-F238E27FC236}">
                <a16:creationId xmlns:a16="http://schemas.microsoft.com/office/drawing/2014/main" id="{536A0125-13AF-4FE0-9506-B1BE96A3C93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4093579"/>
            <a:ext cx="4709160" cy="2764421"/>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descr="A black and white logo  Description automatically generated with low confidence">
            <a:extLst>
              <a:ext uri="{FF2B5EF4-FFF2-40B4-BE49-F238E27FC236}">
                <a16:creationId xmlns:a16="http://schemas.microsoft.com/office/drawing/2014/main" id="{B5EEF45B-466A-D9F9-5770-7FD7D4EE0FF1}"/>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9484650" y="5684618"/>
            <a:ext cx="2542540" cy="938530"/>
          </a:xfrm>
          <a:prstGeom prst="rect">
            <a:avLst/>
          </a:prstGeom>
        </p:spPr>
      </p:pic>
    </p:spTree>
    <p:extLst>
      <p:ext uri="{BB962C8B-B14F-4D97-AF65-F5344CB8AC3E}">
        <p14:creationId xmlns:p14="http://schemas.microsoft.com/office/powerpoint/2010/main" val="3944158343"/>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50CA6637-E206-4229-A684-E8C434C5BAAE}"/>
              </a:ext>
            </a:extLst>
          </p:cNvPr>
          <p:cNvSpPr txBox="1">
            <a:spLocks/>
          </p:cNvSpPr>
          <p:nvPr/>
        </p:nvSpPr>
        <p:spPr>
          <a:xfrm>
            <a:off x="679160" y="1172936"/>
            <a:ext cx="3282696" cy="2366703"/>
          </a:xfrm>
          <a:prstGeom prst="rect">
            <a:avLst/>
          </a:prstGeom>
        </p:spPr>
        <p:txBody>
          <a:bodyPr vert="horz" lIns="91440" tIns="45720" rIns="91440" bIns="45720" rtlCol="0"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32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CA"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Grizzly Bear </a:t>
            </a:r>
          </a:p>
        </p:txBody>
      </p:sp>
      <p:sp>
        <p:nvSpPr>
          <p:cNvPr id="3" name="Rectangle 2">
            <a:extLst>
              <a:ext uri="{FF2B5EF4-FFF2-40B4-BE49-F238E27FC236}">
                <a16:creationId xmlns:a16="http://schemas.microsoft.com/office/drawing/2014/main" id="{2911B4A1-D43A-4876-92ED-9182FEA5A296}"/>
              </a:ext>
            </a:extLst>
          </p:cNvPr>
          <p:cNvSpPr/>
          <p:nvPr/>
        </p:nvSpPr>
        <p:spPr>
          <a:xfrm>
            <a:off x="5223510" y="671732"/>
            <a:ext cx="6289330" cy="501288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Physical </a:t>
            </a: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Characteristics:</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Color: </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Black, brown, cinnamon or blonde </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Fur is often white-tipped or frosted on the body with darker legs (A grizzled look, hence the name Grizzly Bear).</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Size:</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Males can reach up to 550kg (1400lbs) while females are smaller and can reach up to 450kg (1100lbs).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Facial Features:</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Grizzly bears have a dish-face with proportionally smaller ears. Grizzly bears have a blind spot and must turn their head to view you because their face is flatter.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Slide Number Placeholder 5">
            <a:extLst>
              <a:ext uri="{FF2B5EF4-FFF2-40B4-BE49-F238E27FC236}">
                <a16:creationId xmlns:a16="http://schemas.microsoft.com/office/drawing/2014/main" id="{00E9D94C-8F53-4E9D-96B2-E5B5A552D70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54593F9-36B0-4BDD-BD23-49F3E50C4A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292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6" name="Rectangle 2">
            <a:extLst>
              <a:ext uri="{FF2B5EF4-FFF2-40B4-BE49-F238E27FC236}">
                <a16:creationId xmlns:a16="http://schemas.microsoft.com/office/drawing/2014/main" id="{40122E6F-FD4F-4F43-998B-DB3CC756A993}"/>
              </a:ext>
            </a:extLst>
          </p:cNvPr>
          <p:cNvSpPr>
            <a:spLocks noChangeArrowheads="1"/>
          </p:cNvSpPr>
          <p:nvPr/>
        </p:nvSpPr>
        <p:spPr bwMode="auto">
          <a:xfrm>
            <a:off x="4744994" y="5898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1" name="Picture 2" descr="Photo: &#10;Bear Pictures">
            <a:extLst>
              <a:ext uri="{FF2B5EF4-FFF2-40B4-BE49-F238E27FC236}">
                <a16:creationId xmlns:a16="http://schemas.microsoft.com/office/drawing/2014/main" id="{64A95CAA-99F2-43E1-B495-CBF720515FB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286" y="3539639"/>
            <a:ext cx="4711100" cy="3318361"/>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descr="A black and white logo  Description automatically generated with low confidence">
            <a:extLst>
              <a:ext uri="{FF2B5EF4-FFF2-40B4-BE49-F238E27FC236}">
                <a16:creationId xmlns:a16="http://schemas.microsoft.com/office/drawing/2014/main" id="{00E2C33C-5EB8-D144-BBA5-884955BEE96C}"/>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9444355" y="5750560"/>
            <a:ext cx="2542540" cy="938530"/>
          </a:xfrm>
          <a:prstGeom prst="rect">
            <a:avLst/>
          </a:prstGeom>
        </p:spPr>
      </p:pic>
    </p:spTree>
    <p:extLst>
      <p:ext uri="{BB962C8B-B14F-4D97-AF65-F5344CB8AC3E}">
        <p14:creationId xmlns:p14="http://schemas.microsoft.com/office/powerpoint/2010/main" val="1099612804"/>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50CA6637-E206-4229-A684-E8C434C5BAAE}"/>
              </a:ext>
            </a:extLst>
          </p:cNvPr>
          <p:cNvSpPr txBox="1">
            <a:spLocks/>
          </p:cNvSpPr>
          <p:nvPr/>
        </p:nvSpPr>
        <p:spPr>
          <a:xfrm>
            <a:off x="0" y="1172936"/>
            <a:ext cx="4694814" cy="2366703"/>
          </a:xfrm>
          <a:prstGeom prst="rect">
            <a:avLst/>
          </a:prstGeom>
        </p:spPr>
        <p:txBody>
          <a:bodyPr vert="horz" lIns="91440" tIns="45720" rIns="91440" bIns="45720" rtlCol="0"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32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9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General Recommendations</a:t>
            </a:r>
            <a:endParaRPr kumimoji="0" lang="en-CA" sz="39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p:txBody>
      </p:sp>
      <p:sp>
        <p:nvSpPr>
          <p:cNvPr id="3" name="Rectangle 2">
            <a:extLst>
              <a:ext uri="{FF2B5EF4-FFF2-40B4-BE49-F238E27FC236}">
                <a16:creationId xmlns:a16="http://schemas.microsoft.com/office/drawing/2014/main" id="{2911B4A1-D43A-4876-92ED-9182FEA5A296}"/>
              </a:ext>
            </a:extLst>
          </p:cNvPr>
          <p:cNvSpPr/>
          <p:nvPr/>
        </p:nvSpPr>
        <p:spPr>
          <a:xfrm>
            <a:off x="5223510" y="671732"/>
            <a:ext cx="6289330" cy="5012886"/>
          </a:xfrm>
          <a:prstGeom prst="rect">
            <a:avLst/>
          </a:prstGeom>
        </p:spPr>
        <p:txBody>
          <a:bodyPr vert="horz" lIns="91440" tIns="45720" rIns="91440" bIns="45720" rtlCol="0" anchor="ctr">
            <a:noAutofit/>
          </a:bodyPr>
          <a:lstStyle/>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Consider your surroundings and assess the situation before you act.</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Remain calm  - Do not turn your back to a bear.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DO NOT RUN </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You will trigger the bear’s natural response to chase you.</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Bears are extremely fast, and you cannot outrun a bear. They can run 50 km/hr. and you can’t! (You cannot out swim a bear either).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Slide Number Placeholder 5">
            <a:extLst>
              <a:ext uri="{FF2B5EF4-FFF2-40B4-BE49-F238E27FC236}">
                <a16:creationId xmlns:a16="http://schemas.microsoft.com/office/drawing/2014/main" id="{00E9D94C-8F53-4E9D-96B2-E5B5A552D70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54593F9-36B0-4BDD-BD23-49F3E50C4A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293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6" name="Rectangle 2">
            <a:extLst>
              <a:ext uri="{FF2B5EF4-FFF2-40B4-BE49-F238E27FC236}">
                <a16:creationId xmlns:a16="http://schemas.microsoft.com/office/drawing/2014/main" id="{40122E6F-FD4F-4F43-998B-DB3CC756A993}"/>
              </a:ext>
            </a:extLst>
          </p:cNvPr>
          <p:cNvSpPr>
            <a:spLocks noChangeArrowheads="1"/>
          </p:cNvSpPr>
          <p:nvPr/>
        </p:nvSpPr>
        <p:spPr bwMode="auto">
          <a:xfrm>
            <a:off x="4744994" y="5898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4" name="Picture 13">
            <a:extLst>
              <a:ext uri="{FF2B5EF4-FFF2-40B4-BE49-F238E27FC236}">
                <a16:creationId xmlns:a16="http://schemas.microsoft.com/office/drawing/2014/main" id="{ABDBCF75-B464-4580-B2C9-77962A16BB0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458" y="3911086"/>
            <a:ext cx="4685262" cy="2946914"/>
          </a:xfrm>
          <a:prstGeom prst="rect">
            <a:avLst/>
          </a:prstGeom>
        </p:spPr>
      </p:pic>
      <p:pic>
        <p:nvPicPr>
          <p:cNvPr id="2" name="Image 1" descr="A black and white logo  Description automatically generated with low confidence">
            <a:extLst>
              <a:ext uri="{FF2B5EF4-FFF2-40B4-BE49-F238E27FC236}">
                <a16:creationId xmlns:a16="http://schemas.microsoft.com/office/drawing/2014/main" id="{68FACDA3-2C57-2040-EB45-182198EA5B2F}"/>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9479090" y="5684618"/>
            <a:ext cx="2542540" cy="938530"/>
          </a:xfrm>
          <a:prstGeom prst="rect">
            <a:avLst/>
          </a:prstGeom>
        </p:spPr>
      </p:pic>
    </p:spTree>
    <p:extLst>
      <p:ext uri="{BB962C8B-B14F-4D97-AF65-F5344CB8AC3E}">
        <p14:creationId xmlns:p14="http://schemas.microsoft.com/office/powerpoint/2010/main" val="2672124863"/>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50CA6637-E206-4229-A684-E8C434C5BAAE}"/>
              </a:ext>
            </a:extLst>
          </p:cNvPr>
          <p:cNvSpPr txBox="1">
            <a:spLocks/>
          </p:cNvSpPr>
          <p:nvPr/>
        </p:nvSpPr>
        <p:spPr>
          <a:xfrm>
            <a:off x="0" y="1172936"/>
            <a:ext cx="4694814" cy="2366703"/>
          </a:xfrm>
          <a:prstGeom prst="rect">
            <a:avLst/>
          </a:prstGeom>
        </p:spPr>
        <p:txBody>
          <a:bodyPr vert="horz" lIns="91440" tIns="45720" rIns="91440" bIns="45720" rtlCol="0"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32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If you encounter a Bear</a:t>
            </a:r>
            <a:endParaRPr kumimoji="0" lang="en-CA"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p:txBody>
      </p:sp>
      <p:sp>
        <p:nvSpPr>
          <p:cNvPr id="3" name="Rectangle 2">
            <a:extLst>
              <a:ext uri="{FF2B5EF4-FFF2-40B4-BE49-F238E27FC236}">
                <a16:creationId xmlns:a16="http://schemas.microsoft.com/office/drawing/2014/main" id="{2911B4A1-D43A-4876-92ED-9182FEA5A296}"/>
              </a:ext>
            </a:extLst>
          </p:cNvPr>
          <p:cNvSpPr/>
          <p:nvPr/>
        </p:nvSpPr>
        <p:spPr>
          <a:xfrm>
            <a:off x="5223510" y="671732"/>
            <a:ext cx="6289330" cy="5012886"/>
          </a:xfrm>
          <a:prstGeom prst="rect">
            <a:avLst/>
          </a:prstGeom>
        </p:spPr>
        <p:txBody>
          <a:bodyPr vert="horz" lIns="91440" tIns="45720" rIns="91440" bIns="45720" rtlCol="0" anchor="ctr">
            <a:no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Remain Calm and remove yourself safely from the area if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Call on the radio and report the Bear encounter.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Notify your Supervisor and area Wildlife Monitor and ensure other workers in area have been informed.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Remain in a safe location until your supervisor deems the area safe.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Slide Number Placeholder 5">
            <a:extLst>
              <a:ext uri="{FF2B5EF4-FFF2-40B4-BE49-F238E27FC236}">
                <a16:creationId xmlns:a16="http://schemas.microsoft.com/office/drawing/2014/main" id="{00E9D94C-8F53-4E9D-96B2-E5B5A552D70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54593F9-36B0-4BDD-BD23-49F3E50C4A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294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6" name="Rectangle 2">
            <a:extLst>
              <a:ext uri="{FF2B5EF4-FFF2-40B4-BE49-F238E27FC236}">
                <a16:creationId xmlns:a16="http://schemas.microsoft.com/office/drawing/2014/main" id="{40122E6F-FD4F-4F43-998B-DB3CC756A993}"/>
              </a:ext>
            </a:extLst>
          </p:cNvPr>
          <p:cNvSpPr>
            <a:spLocks noChangeArrowheads="1"/>
          </p:cNvSpPr>
          <p:nvPr/>
        </p:nvSpPr>
        <p:spPr bwMode="auto">
          <a:xfrm>
            <a:off x="4744994" y="5898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1" name="Picture 8" descr="Russian Brown Bear">
            <a:extLst>
              <a:ext uri="{FF2B5EF4-FFF2-40B4-BE49-F238E27FC236}">
                <a16:creationId xmlns:a16="http://schemas.microsoft.com/office/drawing/2014/main" id="{0DAD2DAA-5AB4-40D2-972A-0C0965621BF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a:xfrm>
            <a:off x="15870" y="3409996"/>
            <a:ext cx="4694814" cy="34458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Image 1" descr="A black and white logo  Description automatically generated with low confidence">
            <a:extLst>
              <a:ext uri="{FF2B5EF4-FFF2-40B4-BE49-F238E27FC236}">
                <a16:creationId xmlns:a16="http://schemas.microsoft.com/office/drawing/2014/main" id="{462403AC-BE67-B369-E4AB-A4245F2213BD}"/>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9139555" y="5782945"/>
            <a:ext cx="2542540" cy="938530"/>
          </a:xfrm>
          <a:prstGeom prst="rect">
            <a:avLst/>
          </a:prstGeom>
        </p:spPr>
      </p:pic>
    </p:spTree>
    <p:extLst>
      <p:ext uri="{BB962C8B-B14F-4D97-AF65-F5344CB8AC3E}">
        <p14:creationId xmlns:p14="http://schemas.microsoft.com/office/powerpoint/2010/main" val="2597732177"/>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50CA6637-E206-4229-A684-E8C434C5BAAE}"/>
              </a:ext>
            </a:extLst>
          </p:cNvPr>
          <p:cNvSpPr txBox="1">
            <a:spLocks/>
          </p:cNvSpPr>
          <p:nvPr/>
        </p:nvSpPr>
        <p:spPr>
          <a:xfrm>
            <a:off x="0" y="811472"/>
            <a:ext cx="4694814" cy="2366703"/>
          </a:xfrm>
          <a:prstGeom prst="rect">
            <a:avLst/>
          </a:prstGeom>
        </p:spPr>
        <p:txBody>
          <a:bodyPr vert="horz" lIns="91440" tIns="45720" rIns="91440" bIns="45720" rtlCol="0"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32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There are 4 broad groups of Bear Encounters</a:t>
            </a:r>
            <a:endParaRPr kumimoji="0" lang="en-CA"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p:txBody>
      </p:sp>
      <p:sp>
        <p:nvSpPr>
          <p:cNvPr id="3" name="Rectangle 2">
            <a:extLst>
              <a:ext uri="{FF2B5EF4-FFF2-40B4-BE49-F238E27FC236}">
                <a16:creationId xmlns:a16="http://schemas.microsoft.com/office/drawing/2014/main" id="{2911B4A1-D43A-4876-92ED-9182FEA5A296}"/>
              </a:ext>
            </a:extLst>
          </p:cNvPr>
          <p:cNvSpPr/>
          <p:nvPr/>
        </p:nvSpPr>
        <p:spPr>
          <a:xfrm>
            <a:off x="5223510" y="671732"/>
            <a:ext cx="6289330" cy="501288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 Surprised Bear.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 Defensive Bear:</a:t>
            </a:r>
          </a:p>
          <a:p>
            <a:pPr marL="914400" marR="0" lvl="1"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Mother Defending Cubs.</a:t>
            </a:r>
          </a:p>
          <a:p>
            <a:pPr marL="914400" marR="0" lvl="1"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Defending a kill or food cache.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 Predatory Bear.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 Food conditioned Bear.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Slide Number Placeholder 5">
            <a:extLst>
              <a:ext uri="{FF2B5EF4-FFF2-40B4-BE49-F238E27FC236}">
                <a16:creationId xmlns:a16="http://schemas.microsoft.com/office/drawing/2014/main" id="{00E9D94C-8F53-4E9D-96B2-E5B5A552D70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54593F9-36B0-4BDD-BD23-49F3E50C4A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295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6" name="Rectangle 2">
            <a:extLst>
              <a:ext uri="{FF2B5EF4-FFF2-40B4-BE49-F238E27FC236}">
                <a16:creationId xmlns:a16="http://schemas.microsoft.com/office/drawing/2014/main" id="{40122E6F-FD4F-4F43-998B-DB3CC756A993}"/>
              </a:ext>
            </a:extLst>
          </p:cNvPr>
          <p:cNvSpPr>
            <a:spLocks noChangeArrowheads="1"/>
          </p:cNvSpPr>
          <p:nvPr/>
        </p:nvSpPr>
        <p:spPr bwMode="auto">
          <a:xfrm>
            <a:off x="4744994" y="5898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4" name="Content Placeholder 4">
            <a:extLst>
              <a:ext uri="{FF2B5EF4-FFF2-40B4-BE49-F238E27FC236}">
                <a16:creationId xmlns:a16="http://schemas.microsoft.com/office/drawing/2014/main" id="{67406762-2224-4001-8010-F676AF5DB09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80388" y="3345487"/>
            <a:ext cx="2328949" cy="3512513"/>
          </a:xfrm>
          <a:prstGeom prst="rect">
            <a:avLst/>
          </a:prstGeom>
        </p:spPr>
      </p:pic>
      <p:pic>
        <p:nvPicPr>
          <p:cNvPr id="2" name="Image 1" descr="A black and white logo  Description automatically generated with low confidence">
            <a:extLst>
              <a:ext uri="{FF2B5EF4-FFF2-40B4-BE49-F238E27FC236}">
                <a16:creationId xmlns:a16="http://schemas.microsoft.com/office/drawing/2014/main" id="{A65E36D0-1D59-C1EE-31F2-CF999D83DFFB}"/>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9229598" y="5717003"/>
            <a:ext cx="2542540" cy="938530"/>
          </a:xfrm>
          <a:prstGeom prst="rect">
            <a:avLst/>
          </a:prstGeom>
        </p:spPr>
      </p:pic>
    </p:spTree>
    <p:extLst>
      <p:ext uri="{BB962C8B-B14F-4D97-AF65-F5344CB8AC3E}">
        <p14:creationId xmlns:p14="http://schemas.microsoft.com/office/powerpoint/2010/main" val="644878466"/>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50CA6637-E206-4229-A684-E8C434C5BAAE}"/>
              </a:ext>
            </a:extLst>
          </p:cNvPr>
          <p:cNvSpPr txBox="1">
            <a:spLocks/>
          </p:cNvSpPr>
          <p:nvPr/>
        </p:nvSpPr>
        <p:spPr>
          <a:xfrm>
            <a:off x="32263" y="904337"/>
            <a:ext cx="4694814" cy="2366703"/>
          </a:xfrm>
          <a:prstGeom prst="rect">
            <a:avLst/>
          </a:prstGeom>
        </p:spPr>
        <p:txBody>
          <a:bodyPr vert="horz" lIns="91440" tIns="45720" rIns="91440" bIns="45720" rtlCol="0"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32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Surprised and Defensive Bears</a:t>
            </a:r>
            <a:endParaRPr kumimoji="0" lang="en-CA"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p:txBody>
      </p:sp>
      <p:sp>
        <p:nvSpPr>
          <p:cNvPr id="3" name="Rectangle 2">
            <a:extLst>
              <a:ext uri="{FF2B5EF4-FFF2-40B4-BE49-F238E27FC236}">
                <a16:creationId xmlns:a16="http://schemas.microsoft.com/office/drawing/2014/main" id="{2911B4A1-D43A-4876-92ED-9182FEA5A296}"/>
              </a:ext>
            </a:extLst>
          </p:cNvPr>
          <p:cNvSpPr/>
          <p:nvPr/>
        </p:nvSpPr>
        <p:spPr>
          <a:xfrm>
            <a:off x="5064470" y="904337"/>
            <a:ext cx="6289330" cy="501288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These bears are reacting to a perceived threat.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Their first response is to get rid of the threat which is you!</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Stay calm.</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Do not act aggressively or make sudden moves.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BACK away from the confrontation on the path you came in 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DO NOT turn your back.</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DO NOT RUN.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Prepare your bear spray and be ready to use 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Slide Number Placeholder 5">
            <a:extLst>
              <a:ext uri="{FF2B5EF4-FFF2-40B4-BE49-F238E27FC236}">
                <a16:creationId xmlns:a16="http://schemas.microsoft.com/office/drawing/2014/main" id="{00E9D94C-8F53-4E9D-96B2-E5B5A552D70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54593F9-36B0-4BDD-BD23-49F3E50C4A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296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6" name="Rectangle 2">
            <a:extLst>
              <a:ext uri="{FF2B5EF4-FFF2-40B4-BE49-F238E27FC236}">
                <a16:creationId xmlns:a16="http://schemas.microsoft.com/office/drawing/2014/main" id="{40122E6F-FD4F-4F43-998B-DB3CC756A993}"/>
              </a:ext>
            </a:extLst>
          </p:cNvPr>
          <p:cNvSpPr>
            <a:spLocks noChangeArrowheads="1"/>
          </p:cNvSpPr>
          <p:nvPr/>
        </p:nvSpPr>
        <p:spPr bwMode="auto">
          <a:xfrm>
            <a:off x="4744994" y="5898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Image 1" descr="A black and white logo  Description automatically generated with low confidence">
            <a:extLst>
              <a:ext uri="{FF2B5EF4-FFF2-40B4-BE49-F238E27FC236}">
                <a16:creationId xmlns:a16="http://schemas.microsoft.com/office/drawing/2014/main" id="{D499490F-69D1-0CAD-BBDC-60849E27CED3}"/>
              </a:ext>
            </a:extLst>
          </p:cNvPr>
          <p:cNvPicPr>
            <a:picLocks/>
          </p:cNvPicPr>
          <p:nvPr/>
        </p:nvPicPr>
        <p:blipFill>
          <a:blip r:embed="rId2" cstate="screen">
            <a:extLst>
              <a:ext uri="{28A0092B-C50C-407E-A947-70E740481C1C}">
                <a14:useLocalDpi xmlns:a14="http://schemas.microsoft.com/office/drawing/2010/main"/>
              </a:ext>
            </a:extLst>
          </a:blip>
          <a:stretch>
            <a:fillRect/>
          </a:stretch>
        </p:blipFill>
        <p:spPr>
          <a:xfrm>
            <a:off x="9166570" y="5669769"/>
            <a:ext cx="2542540" cy="938530"/>
          </a:xfrm>
          <a:prstGeom prst="rect">
            <a:avLst/>
          </a:prstGeom>
        </p:spPr>
      </p:pic>
    </p:spTree>
    <p:extLst>
      <p:ext uri="{BB962C8B-B14F-4D97-AF65-F5344CB8AC3E}">
        <p14:creationId xmlns:p14="http://schemas.microsoft.com/office/powerpoint/2010/main" val="3330046174"/>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50CA6637-E206-4229-A684-E8C434C5BAAE}"/>
              </a:ext>
            </a:extLst>
          </p:cNvPr>
          <p:cNvSpPr txBox="1">
            <a:spLocks/>
          </p:cNvSpPr>
          <p:nvPr/>
        </p:nvSpPr>
        <p:spPr>
          <a:xfrm>
            <a:off x="2376" y="904337"/>
            <a:ext cx="4694814" cy="2366703"/>
          </a:xfrm>
          <a:prstGeom prst="rect">
            <a:avLst/>
          </a:prstGeom>
        </p:spPr>
        <p:txBody>
          <a:bodyPr vert="horz" lIns="91440" tIns="45720" rIns="91440" bIns="45720" rtlCol="0"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32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Surprised and Defensive Bears</a:t>
            </a:r>
            <a:endParaRPr kumimoji="0" lang="en-CA"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p:txBody>
      </p:sp>
      <p:sp>
        <p:nvSpPr>
          <p:cNvPr id="3" name="Rectangle 2">
            <a:extLst>
              <a:ext uri="{FF2B5EF4-FFF2-40B4-BE49-F238E27FC236}">
                <a16:creationId xmlns:a16="http://schemas.microsoft.com/office/drawing/2014/main" id="{2911B4A1-D43A-4876-92ED-9182FEA5A296}"/>
              </a:ext>
            </a:extLst>
          </p:cNvPr>
          <p:cNvSpPr/>
          <p:nvPr/>
        </p:nvSpPr>
        <p:spPr>
          <a:xfrm>
            <a:off x="5064470" y="904337"/>
            <a:ext cx="6289330" cy="5012886"/>
          </a:xfrm>
          <a:prstGeom prst="rect">
            <a:avLst/>
          </a:prstGeom>
        </p:spPr>
        <p:txBody>
          <a:bodyPr vert="horz" lIns="91440" tIns="45720" rIns="91440" bIns="45720" rtlCol="0" anchor="ctr">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If the Bear does attack and you cannot get away it may be the time to play dead.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It is important to protect your vital areas.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Lie flat on your stomach and lace your fingers behind your neck (to protect it), Spread your legs apart to provide stability if the bear tries to turn you over.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Stay in this position. If the bear manages to roll you over, immediately roll back onto your stomach to protect your face, neck and vital areas.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Do not to resist or struggle as this will intensify or prolong the attack.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Slide Number Placeholder 5">
            <a:extLst>
              <a:ext uri="{FF2B5EF4-FFF2-40B4-BE49-F238E27FC236}">
                <a16:creationId xmlns:a16="http://schemas.microsoft.com/office/drawing/2014/main" id="{00E9D94C-8F53-4E9D-96B2-E5B5A552D70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54593F9-36B0-4BDD-BD23-49F3E50C4A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297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6" name="Rectangle 2">
            <a:extLst>
              <a:ext uri="{FF2B5EF4-FFF2-40B4-BE49-F238E27FC236}">
                <a16:creationId xmlns:a16="http://schemas.microsoft.com/office/drawing/2014/main" id="{40122E6F-FD4F-4F43-998B-DB3CC756A993}"/>
              </a:ext>
            </a:extLst>
          </p:cNvPr>
          <p:cNvSpPr>
            <a:spLocks noChangeArrowheads="1"/>
          </p:cNvSpPr>
          <p:nvPr/>
        </p:nvSpPr>
        <p:spPr bwMode="auto">
          <a:xfrm>
            <a:off x="4744994" y="5898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459F6583-E6DB-44E9-AD97-E0692E0D691D}"/>
              </a:ext>
            </a:extLst>
          </p:cNvPr>
          <p:cNvPicPr>
            <a:picLocks noChangeAspect="1"/>
          </p:cNvPicPr>
          <p:nvPr/>
        </p:nvPicPr>
        <p:blipFill>
          <a:blip r:embed="rId2"/>
          <a:stretch>
            <a:fillRect/>
          </a:stretch>
        </p:blipFill>
        <p:spPr>
          <a:xfrm>
            <a:off x="-5985" y="3254899"/>
            <a:ext cx="4709160" cy="3597721"/>
          </a:xfrm>
          <a:prstGeom prst="rect">
            <a:avLst/>
          </a:prstGeom>
        </p:spPr>
      </p:pic>
      <p:pic>
        <p:nvPicPr>
          <p:cNvPr id="2" name="Image 1" descr="A black and white logo  Description automatically generated with low confidence">
            <a:extLst>
              <a:ext uri="{FF2B5EF4-FFF2-40B4-BE49-F238E27FC236}">
                <a16:creationId xmlns:a16="http://schemas.microsoft.com/office/drawing/2014/main" id="{BCACAA55-2B68-A270-5B16-C3CE88D3B466}"/>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9229598" y="5782945"/>
            <a:ext cx="2542540" cy="938530"/>
          </a:xfrm>
          <a:prstGeom prst="rect">
            <a:avLst/>
          </a:prstGeom>
        </p:spPr>
      </p:pic>
    </p:spTree>
    <p:extLst>
      <p:ext uri="{BB962C8B-B14F-4D97-AF65-F5344CB8AC3E}">
        <p14:creationId xmlns:p14="http://schemas.microsoft.com/office/powerpoint/2010/main" val="1391329457"/>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50CA6637-E206-4229-A684-E8C434C5BAAE}"/>
              </a:ext>
            </a:extLst>
          </p:cNvPr>
          <p:cNvSpPr txBox="1">
            <a:spLocks/>
          </p:cNvSpPr>
          <p:nvPr/>
        </p:nvSpPr>
        <p:spPr>
          <a:xfrm>
            <a:off x="-73346" y="1062297"/>
            <a:ext cx="4694814" cy="2366703"/>
          </a:xfrm>
          <a:prstGeom prst="rect">
            <a:avLst/>
          </a:prstGeom>
        </p:spPr>
        <p:txBody>
          <a:bodyPr vert="horz" lIns="91440" tIns="45720" rIns="91440" bIns="45720" rtlCol="0"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32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Predatory Bears</a:t>
            </a:r>
            <a:endParaRPr kumimoji="0" lang="en-US" sz="3200" b="0"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p:txBody>
      </p:sp>
      <p:sp>
        <p:nvSpPr>
          <p:cNvPr id="3" name="Rectangle 2">
            <a:extLst>
              <a:ext uri="{FF2B5EF4-FFF2-40B4-BE49-F238E27FC236}">
                <a16:creationId xmlns:a16="http://schemas.microsoft.com/office/drawing/2014/main" id="{2911B4A1-D43A-4876-92ED-9182FEA5A296}"/>
              </a:ext>
            </a:extLst>
          </p:cNvPr>
          <p:cNvSpPr/>
          <p:nvPr/>
        </p:nvSpPr>
        <p:spPr>
          <a:xfrm>
            <a:off x="5134141" y="607153"/>
            <a:ext cx="6289330" cy="5012886"/>
          </a:xfrm>
          <a:prstGeom prst="rect">
            <a:avLst/>
          </a:prstGeom>
        </p:spPr>
        <p:txBody>
          <a:bodyPr vert="horz" lIns="91440" tIns="45720" rIns="91440" bIns="45720" rtlCol="0" anchor="ctr">
            <a:no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These bears are generally not agitated and are coming at you in a very deliberate and focused manner.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They may try and circle around you.</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bear is coming in to kill you.</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is the bear you will have to fight.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DO NOT play dead.</a:t>
            </a:r>
            <a:endParaRPr kumimoji="0" lang="en-CA"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Slide Number Placeholder 5">
            <a:extLst>
              <a:ext uri="{FF2B5EF4-FFF2-40B4-BE49-F238E27FC236}">
                <a16:creationId xmlns:a16="http://schemas.microsoft.com/office/drawing/2014/main" id="{00E9D94C-8F53-4E9D-96B2-E5B5A552D70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54593F9-36B0-4BDD-BD23-49F3E50C4A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298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6" name="Rectangle 2">
            <a:extLst>
              <a:ext uri="{FF2B5EF4-FFF2-40B4-BE49-F238E27FC236}">
                <a16:creationId xmlns:a16="http://schemas.microsoft.com/office/drawing/2014/main" id="{40122E6F-FD4F-4F43-998B-DB3CC756A993}"/>
              </a:ext>
            </a:extLst>
          </p:cNvPr>
          <p:cNvSpPr>
            <a:spLocks noChangeArrowheads="1"/>
          </p:cNvSpPr>
          <p:nvPr/>
        </p:nvSpPr>
        <p:spPr bwMode="auto">
          <a:xfrm>
            <a:off x="4744994" y="5898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1" name="Content Placeholder 4" descr="bear3.jpg">
            <a:extLst>
              <a:ext uri="{FF2B5EF4-FFF2-40B4-BE49-F238E27FC236}">
                <a16:creationId xmlns:a16="http://schemas.microsoft.com/office/drawing/2014/main" id="{D3CF7B5A-26BC-4AA1-A6EA-284C5E675343}"/>
              </a:ext>
            </a:extLst>
          </p:cNvPr>
          <p:cNvPicPr>
            <a:picLocks noChangeAspect="1"/>
          </p:cNvPicPr>
          <p:nvPr/>
        </p:nvPicPr>
        <p:blipFill>
          <a:blip r:embed="rId2" cstate="print"/>
          <a:stretch>
            <a:fillRect/>
          </a:stretch>
        </p:blipFill>
        <p:spPr>
          <a:xfrm>
            <a:off x="34709" y="3163692"/>
            <a:ext cx="4654131" cy="3694308"/>
          </a:xfrm>
          <a:prstGeom prst="rect">
            <a:avLst/>
          </a:prstGeom>
        </p:spPr>
      </p:pic>
      <p:pic>
        <p:nvPicPr>
          <p:cNvPr id="2" name="Image 1" descr="A black and white logo  Description automatically generated with low confidence">
            <a:extLst>
              <a:ext uri="{FF2B5EF4-FFF2-40B4-BE49-F238E27FC236}">
                <a16:creationId xmlns:a16="http://schemas.microsoft.com/office/drawing/2014/main" id="{67382305-C60C-3120-B3BE-249349D869E0}"/>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9025255" y="5750560"/>
            <a:ext cx="2542540" cy="938530"/>
          </a:xfrm>
          <a:prstGeom prst="rect">
            <a:avLst/>
          </a:prstGeom>
        </p:spPr>
      </p:pic>
    </p:spTree>
    <p:extLst>
      <p:ext uri="{BB962C8B-B14F-4D97-AF65-F5344CB8AC3E}">
        <p14:creationId xmlns:p14="http://schemas.microsoft.com/office/powerpoint/2010/main" val="3689998195"/>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2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50CA6637-E206-4229-A684-E8C434C5BAAE}"/>
              </a:ext>
            </a:extLst>
          </p:cNvPr>
          <p:cNvSpPr txBox="1">
            <a:spLocks/>
          </p:cNvSpPr>
          <p:nvPr/>
        </p:nvSpPr>
        <p:spPr>
          <a:xfrm>
            <a:off x="-217008" y="1671896"/>
            <a:ext cx="4694814" cy="2366703"/>
          </a:xfrm>
          <a:prstGeom prst="rect">
            <a:avLst/>
          </a:prstGeom>
        </p:spPr>
        <p:txBody>
          <a:bodyPr vert="horz" lIns="91440" tIns="45720" rIns="91440" bIns="45720" rtlCol="0"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32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The Problem Bear</a:t>
            </a:r>
            <a:endParaRPr kumimoji="0" lang="en-US" sz="3200" b="0"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p:txBody>
      </p:sp>
      <p:sp>
        <p:nvSpPr>
          <p:cNvPr id="3" name="Rectangle 2">
            <a:extLst>
              <a:ext uri="{FF2B5EF4-FFF2-40B4-BE49-F238E27FC236}">
                <a16:creationId xmlns:a16="http://schemas.microsoft.com/office/drawing/2014/main" id="{2911B4A1-D43A-4876-92ED-9182FEA5A296}"/>
              </a:ext>
            </a:extLst>
          </p:cNvPr>
          <p:cNvSpPr/>
          <p:nvPr/>
        </p:nvSpPr>
        <p:spPr>
          <a:xfrm>
            <a:off x="5064470" y="904337"/>
            <a:ext cx="6289330" cy="5012886"/>
          </a:xfrm>
          <a:prstGeom prst="rect">
            <a:avLst/>
          </a:prstGeom>
        </p:spPr>
        <p:txBody>
          <a:bodyPr vert="horz" lIns="91440" tIns="45720" rIns="91440" bIns="45720" rtlCol="0" anchor="ctr">
            <a:noAutofit/>
          </a:bodyPr>
          <a:lstStyle/>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Problem bears have lost their fear of human and are often human habituated or human food conditioned. </a:t>
            </a: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Problem bears no longer avoid people, and will defy them in attempts to get food, or they will associate humans with food. </a:t>
            </a: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Such bears will make repeated bluff charges or will attempt to enter tents or buildings and cause property damage as well as human injury or death in an attempt to obtain food. </a:t>
            </a:r>
          </a:p>
        </p:txBody>
      </p:sp>
      <p:sp>
        <p:nvSpPr>
          <p:cNvPr id="15" name="Slide Number Placeholder 5">
            <a:extLst>
              <a:ext uri="{FF2B5EF4-FFF2-40B4-BE49-F238E27FC236}">
                <a16:creationId xmlns:a16="http://schemas.microsoft.com/office/drawing/2014/main" id="{00E9D94C-8F53-4E9D-96B2-E5B5A552D70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54593F9-36B0-4BDD-BD23-49F3E50C4A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299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6" name="Rectangle 2">
            <a:extLst>
              <a:ext uri="{FF2B5EF4-FFF2-40B4-BE49-F238E27FC236}">
                <a16:creationId xmlns:a16="http://schemas.microsoft.com/office/drawing/2014/main" id="{40122E6F-FD4F-4F43-998B-DB3CC756A993}"/>
              </a:ext>
            </a:extLst>
          </p:cNvPr>
          <p:cNvSpPr>
            <a:spLocks noChangeArrowheads="1"/>
          </p:cNvSpPr>
          <p:nvPr/>
        </p:nvSpPr>
        <p:spPr bwMode="auto">
          <a:xfrm>
            <a:off x="4744994" y="5898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4BA2C6BD-2E6F-400B-A2BB-B4946C03661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180" y="4210637"/>
            <a:ext cx="4658980" cy="2647363"/>
          </a:xfrm>
          <a:prstGeom prst="rect">
            <a:avLst/>
          </a:prstGeom>
        </p:spPr>
      </p:pic>
      <p:pic>
        <p:nvPicPr>
          <p:cNvPr id="2" name="Image 1" descr="A black and white logo  Description automatically generated with low confidence">
            <a:extLst>
              <a:ext uri="{FF2B5EF4-FFF2-40B4-BE49-F238E27FC236}">
                <a16:creationId xmlns:a16="http://schemas.microsoft.com/office/drawing/2014/main" id="{60A510CB-5032-4490-D74C-73212AD2FB66}"/>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9166570" y="5669769"/>
            <a:ext cx="2542540" cy="938530"/>
          </a:xfrm>
          <a:prstGeom prst="rect">
            <a:avLst/>
          </a:prstGeom>
        </p:spPr>
      </p:pic>
    </p:spTree>
    <p:extLst>
      <p:ext uri="{BB962C8B-B14F-4D97-AF65-F5344CB8AC3E}">
        <p14:creationId xmlns:p14="http://schemas.microsoft.com/office/powerpoint/2010/main" val="1247423777"/>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0811627E-C2CA-B97E-24A9-318D7D670F05}"/>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46F7FF95-C56B-B891-638A-0416A7A61C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ign with a black tube&#10;&#10;Description automatically generated">
            <a:extLst>
              <a:ext uri="{FF2B5EF4-FFF2-40B4-BE49-F238E27FC236}">
                <a16:creationId xmlns:a16="http://schemas.microsoft.com/office/drawing/2014/main" id="{0D70CF61-A8D3-AF98-9F9D-31F2131F02DB}"/>
              </a:ext>
            </a:extLst>
          </p:cNvPr>
          <p:cNvPicPr>
            <a:picLocks noChangeAspect="1"/>
          </p:cNvPicPr>
          <p:nvPr/>
        </p:nvPicPr>
        <p:blipFill rotWithShape="1">
          <a:blip r:embed="rId2" cstate="screen">
            <a:alphaModFix amt="50000"/>
            <a:extLst>
              <a:ext uri="{28A0092B-C50C-407E-A947-70E740481C1C}">
                <a14:useLocalDpi xmlns:a14="http://schemas.microsoft.com/office/drawing/2010/main"/>
              </a:ext>
            </a:extLst>
          </a:blip>
          <a:srcRect/>
          <a:stretch>
            <a:fillRect/>
          </a:stretch>
        </p:blipFill>
        <p:spPr>
          <a:xfrm>
            <a:off x="20" y="1"/>
            <a:ext cx="12191980" cy="6857999"/>
          </a:xfrm>
          <a:prstGeom prst="rect">
            <a:avLst/>
          </a:prstGeom>
          <a:scene3d>
            <a:camera prst="perspectiveContrastingLeftFacing">
              <a:rot lat="300000" lon="19800000" rev="0"/>
            </a:camera>
            <a:lightRig rig="threePt" dir="t">
              <a:rot lat="0" lon="0" rev="2700000"/>
            </a:lightRig>
          </a:scene3d>
          <a:sp3d>
            <a:bevelT w="63500" h="50800"/>
          </a:sp3d>
        </p:spPr>
      </p:pic>
      <p:sp>
        <p:nvSpPr>
          <p:cNvPr id="5" name="TextBox 4">
            <a:extLst>
              <a:ext uri="{FF2B5EF4-FFF2-40B4-BE49-F238E27FC236}">
                <a16:creationId xmlns:a16="http://schemas.microsoft.com/office/drawing/2014/main" id="{8C1F99DF-8A53-05B2-7594-3FBB2914C833}"/>
              </a:ext>
            </a:extLst>
          </p:cNvPr>
          <p:cNvSpPr txBox="1"/>
          <p:nvPr/>
        </p:nvSpPr>
        <p:spPr>
          <a:xfrm>
            <a:off x="-559634" y="3043003"/>
            <a:ext cx="12191979" cy="1489542"/>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8000" b="1">
                <a:solidFill>
                  <a:srgbClr val="FFFFFF"/>
                </a:solidFill>
                <a:latin typeface="+mj-lt"/>
                <a:ea typeface="+mj-ea"/>
                <a:cs typeface="+mj-cs"/>
              </a:rPr>
              <a:t>EHS Policy</a:t>
            </a:r>
          </a:p>
        </p:txBody>
      </p:sp>
    </p:spTree>
    <p:extLst>
      <p:ext uri="{BB962C8B-B14F-4D97-AF65-F5344CB8AC3E}">
        <p14:creationId xmlns:p14="http://schemas.microsoft.com/office/powerpoint/2010/main" val="14488584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AD0F08E6-C5B1-2063-A750-59CB596A1CE2}"/>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31E7DE2A-5B47-46B5-3FDD-3AD11CED31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ign with a black tube&#10;&#10;Description automatically generated">
            <a:extLst>
              <a:ext uri="{FF2B5EF4-FFF2-40B4-BE49-F238E27FC236}">
                <a16:creationId xmlns:a16="http://schemas.microsoft.com/office/drawing/2014/main" id="{B65F4212-6641-8E0C-DBAD-ADC9A6A1BAF9}"/>
              </a:ext>
            </a:extLst>
          </p:cNvPr>
          <p:cNvPicPr>
            <a:picLocks noChangeAspect="1"/>
          </p:cNvPicPr>
          <p:nvPr/>
        </p:nvPicPr>
        <p:blipFill rotWithShape="1">
          <a:blip r:embed="rId2" cstate="screen">
            <a:alphaModFix amt="50000"/>
            <a:extLst>
              <a:ext uri="{28A0092B-C50C-407E-A947-70E740481C1C}">
                <a14:useLocalDpi xmlns:a14="http://schemas.microsoft.com/office/drawing/2010/main"/>
              </a:ext>
            </a:extLst>
          </a:blip>
          <a:srcRect/>
          <a:stretch>
            <a:fillRect/>
          </a:stretch>
        </p:blipFill>
        <p:spPr>
          <a:xfrm>
            <a:off x="20" y="-58418"/>
            <a:ext cx="12191980" cy="6857999"/>
          </a:xfrm>
          <a:prstGeom prst="rect">
            <a:avLst/>
          </a:prstGeom>
          <a:scene3d>
            <a:camera prst="perspectiveContrastingLeftFacing">
              <a:rot lat="300000" lon="19800000" rev="0"/>
            </a:camera>
            <a:lightRig rig="threePt" dir="t">
              <a:rot lat="0" lon="0" rev="2700000"/>
            </a:lightRig>
          </a:scene3d>
          <a:sp3d>
            <a:bevelT w="63500" h="50800"/>
          </a:sp3d>
        </p:spPr>
      </p:pic>
      <p:sp>
        <p:nvSpPr>
          <p:cNvPr id="5" name="TextBox 4">
            <a:extLst>
              <a:ext uri="{FF2B5EF4-FFF2-40B4-BE49-F238E27FC236}">
                <a16:creationId xmlns:a16="http://schemas.microsoft.com/office/drawing/2014/main" id="{18DAB151-DC52-6770-4893-4AF32852CEFA}"/>
              </a:ext>
            </a:extLst>
          </p:cNvPr>
          <p:cNvSpPr txBox="1"/>
          <p:nvPr/>
        </p:nvSpPr>
        <p:spPr>
          <a:xfrm>
            <a:off x="-202447" y="3014428"/>
            <a:ext cx="12191979" cy="1489542"/>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8000" b="1">
                <a:solidFill>
                  <a:srgbClr val="FFFFFF"/>
                </a:solidFill>
                <a:latin typeface="+mj-lt"/>
                <a:ea typeface="+mj-ea"/>
                <a:cs typeface="+mj-cs"/>
              </a:rPr>
              <a:t>Emergency Response</a:t>
            </a:r>
          </a:p>
        </p:txBody>
      </p:sp>
    </p:spTree>
    <p:extLst>
      <p:ext uri="{BB962C8B-B14F-4D97-AF65-F5344CB8AC3E}">
        <p14:creationId xmlns:p14="http://schemas.microsoft.com/office/powerpoint/2010/main" val="1804609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3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50CA6637-E206-4229-A684-E8C434C5BAAE}"/>
              </a:ext>
            </a:extLst>
          </p:cNvPr>
          <p:cNvSpPr txBox="1">
            <a:spLocks/>
          </p:cNvSpPr>
          <p:nvPr/>
        </p:nvSpPr>
        <p:spPr>
          <a:xfrm>
            <a:off x="-75669" y="948011"/>
            <a:ext cx="4694814" cy="2366703"/>
          </a:xfrm>
          <a:prstGeom prst="rect">
            <a:avLst/>
          </a:prstGeom>
        </p:spPr>
        <p:txBody>
          <a:bodyPr vert="horz" lIns="91440" tIns="45720" rIns="91440" bIns="45720" rtlCol="0"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32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The Problem Bear</a:t>
            </a:r>
            <a:endParaRPr kumimoji="0" lang="en-US" sz="3200" b="0"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p:txBody>
      </p:sp>
      <p:sp>
        <p:nvSpPr>
          <p:cNvPr id="3" name="Rectangle 2">
            <a:extLst>
              <a:ext uri="{FF2B5EF4-FFF2-40B4-BE49-F238E27FC236}">
                <a16:creationId xmlns:a16="http://schemas.microsoft.com/office/drawing/2014/main" id="{2911B4A1-D43A-4876-92ED-9182FEA5A296}"/>
              </a:ext>
            </a:extLst>
          </p:cNvPr>
          <p:cNvSpPr/>
          <p:nvPr/>
        </p:nvSpPr>
        <p:spPr>
          <a:xfrm>
            <a:off x="5073799" y="521432"/>
            <a:ext cx="6289330" cy="5012886"/>
          </a:xfrm>
          <a:prstGeom prst="rect">
            <a:avLst/>
          </a:prstGeom>
        </p:spPr>
        <p:txBody>
          <a:bodyPr vert="horz" lIns="91440" tIns="45720" rIns="91440" bIns="45720" rtlCol="0" anchor="ctr">
            <a:no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Making sure that no food is made available to bears at any time. You can do this by maintaining a clean camp and paying strict attention to your food preparation, food storage, including garbage and waste management.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Follow bear prevention program and ensure that it is strictly enforced in camp and the worksite.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Habituated bears cannot be rehabilitated and are often destroyed.</a:t>
            </a:r>
            <a:b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 FED BEAR IS A DEAD BEAR! </a:t>
            </a:r>
          </a:p>
        </p:txBody>
      </p:sp>
      <p:sp>
        <p:nvSpPr>
          <p:cNvPr id="15" name="Slide Number Placeholder 5">
            <a:extLst>
              <a:ext uri="{FF2B5EF4-FFF2-40B4-BE49-F238E27FC236}">
                <a16:creationId xmlns:a16="http://schemas.microsoft.com/office/drawing/2014/main" id="{00E9D94C-8F53-4E9D-96B2-E5B5A552D70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54593F9-36B0-4BDD-BD23-49F3E50C4A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300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6" name="Rectangle 2">
            <a:extLst>
              <a:ext uri="{FF2B5EF4-FFF2-40B4-BE49-F238E27FC236}">
                <a16:creationId xmlns:a16="http://schemas.microsoft.com/office/drawing/2014/main" id="{40122E6F-FD4F-4F43-998B-DB3CC756A993}"/>
              </a:ext>
            </a:extLst>
          </p:cNvPr>
          <p:cNvSpPr>
            <a:spLocks noChangeArrowheads="1"/>
          </p:cNvSpPr>
          <p:nvPr/>
        </p:nvSpPr>
        <p:spPr bwMode="auto">
          <a:xfrm>
            <a:off x="4744994" y="5898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1A0CC31C-C561-4F85-AA75-B5715932E70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30" y="3750651"/>
            <a:ext cx="4711990" cy="3110378"/>
          </a:xfrm>
          <a:prstGeom prst="rect">
            <a:avLst/>
          </a:prstGeom>
        </p:spPr>
      </p:pic>
      <p:pic>
        <p:nvPicPr>
          <p:cNvPr id="2" name="Image 1" descr="A black and white logo  Description automatically generated with low confidence">
            <a:extLst>
              <a:ext uri="{FF2B5EF4-FFF2-40B4-BE49-F238E27FC236}">
                <a16:creationId xmlns:a16="http://schemas.microsoft.com/office/drawing/2014/main" id="{E31219A6-010D-33F0-012F-5A2527CD2E22}"/>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9330055" y="5782945"/>
            <a:ext cx="2542540" cy="938530"/>
          </a:xfrm>
          <a:prstGeom prst="rect">
            <a:avLst/>
          </a:prstGeom>
        </p:spPr>
      </p:pic>
    </p:spTree>
    <p:extLst>
      <p:ext uri="{BB962C8B-B14F-4D97-AF65-F5344CB8AC3E}">
        <p14:creationId xmlns:p14="http://schemas.microsoft.com/office/powerpoint/2010/main" val="2839906728"/>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30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4337" name="Picture 4" descr="1 bears - Partners"/>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r="-1"/>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E03E797A-55B4-4E8C-9329-2AAB4D92C90D}"/>
              </a:ext>
            </a:extLst>
          </p:cNvPr>
          <p:cNvSpPr>
            <a:spLocks noGrp="1"/>
          </p:cNvSpPr>
          <p:nvPr>
            <p:ph type="sldNum" sz="quarter" idx="12"/>
          </p:nvPr>
        </p:nvSpPr>
        <p:spPr>
          <a:xfrm>
            <a:off x="8610600" y="651539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EC3C0FE8-D495-4404-8085-BF75A3627A81}" type="slidenum">
              <a:rPr kumimoji="0" lang="en-US" sz="1200" b="0" i="0" u="none" strike="noStrike" kern="1200" cap="none" spc="0" normalizeH="0" baseline="0" noProof="0">
                <a:ln>
                  <a:noFill/>
                </a:ln>
                <a:solidFill>
                  <a:prstClr val="white">
                    <a:tint val="75000"/>
                    <a:alpha val="8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301</a:t>
            </a:fld>
            <a:endParaRPr kumimoji="0" lang="en-US" sz="1200" b="0" i="0" u="none" strike="noStrike" kern="1200" cap="none" spc="0" normalizeH="0" baseline="0" noProof="0">
              <a:ln>
                <a:noFill/>
              </a:ln>
              <a:solidFill>
                <a:prstClr val="white">
                  <a:tint val="75000"/>
                  <a:alpha val="8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57529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30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5361" name="Picture 4" descr="3 bears - Shocke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r="-1"/>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18E36EB0-DB55-47F4-AAFD-4ED5330B04C6}"/>
              </a:ext>
            </a:extLst>
          </p:cNvPr>
          <p:cNvSpPr>
            <a:spLocks noGrp="1"/>
          </p:cNvSpPr>
          <p:nvPr>
            <p:ph type="sldNum" sz="quarter" idx="12"/>
          </p:nvPr>
        </p:nvSpPr>
        <p:spPr>
          <a:xfrm>
            <a:off x="8610600" y="651539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EC3C0FE8-D495-4404-8085-BF75A3627A81}" type="slidenum">
              <a:rPr kumimoji="0" lang="en-US" sz="1200" b="0" i="0" u="none" strike="noStrike" kern="1200" cap="none" spc="0" normalizeH="0" baseline="0" noProof="0">
                <a:ln>
                  <a:noFill/>
                </a:ln>
                <a:solidFill>
                  <a:prstClr val="white">
                    <a:tint val="75000"/>
                    <a:alpha val="8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302</a:t>
            </a:fld>
            <a:endParaRPr kumimoji="0" lang="en-US" sz="1200" b="0" i="0" u="none" strike="noStrike" kern="1200" cap="none" spc="0" normalizeH="0" baseline="0" noProof="0">
              <a:ln>
                <a:noFill/>
              </a:ln>
              <a:solidFill>
                <a:prstClr val="white">
                  <a:tint val="75000"/>
                  <a:alpha val="8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84437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3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Rectangle 71">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385" name="Picture 4" descr="2Climbingbears"/>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r="-2"/>
          <a:stretch/>
        </p:blipFill>
        <p:spPr bwMode="auto">
          <a:xfrm>
            <a:off x="6421035" y="643467"/>
            <a:ext cx="5129784" cy="55710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 name="Rectangle 73">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Hard at Work in Prudhoe Bay">
            <a:extLst>
              <a:ext uri="{FF2B5EF4-FFF2-40B4-BE49-F238E27FC236}">
                <a16:creationId xmlns:a16="http://schemas.microsoft.com/office/drawing/2014/main" id="{1A102FFF-5C4A-4DFE-825A-45E1F3E552C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41180" y="643467"/>
            <a:ext cx="5129784" cy="55710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2B148127-9858-434E-BFC4-D4242F667B3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EC3C0FE8-D495-4404-8085-BF75A3627A81}" type="slidenum">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303</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727256"/>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3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50CA6637-E206-4229-A684-E8C434C5BAAE}"/>
              </a:ext>
            </a:extLst>
          </p:cNvPr>
          <p:cNvSpPr txBox="1">
            <a:spLocks/>
          </p:cNvSpPr>
          <p:nvPr/>
        </p:nvSpPr>
        <p:spPr>
          <a:xfrm>
            <a:off x="-75669" y="948011"/>
            <a:ext cx="4694814" cy="2366703"/>
          </a:xfrm>
          <a:prstGeom prst="rect">
            <a:avLst/>
          </a:prstGeom>
        </p:spPr>
        <p:txBody>
          <a:bodyPr vert="horz" lIns="91440" tIns="45720" rIns="91440" bIns="45720" rtlCol="0"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32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The Opportunist</a:t>
            </a:r>
            <a:endParaRPr kumimoji="0" lang="en-US" sz="3200" b="0"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p:txBody>
      </p:sp>
      <p:sp>
        <p:nvSpPr>
          <p:cNvPr id="3" name="Rectangle 2">
            <a:extLst>
              <a:ext uri="{FF2B5EF4-FFF2-40B4-BE49-F238E27FC236}">
                <a16:creationId xmlns:a16="http://schemas.microsoft.com/office/drawing/2014/main" id="{2911B4A1-D43A-4876-92ED-9182FEA5A296}"/>
              </a:ext>
            </a:extLst>
          </p:cNvPr>
          <p:cNvSpPr/>
          <p:nvPr/>
        </p:nvSpPr>
        <p:spPr>
          <a:xfrm>
            <a:off x="5073799" y="521432"/>
            <a:ext cx="6289330" cy="5012886"/>
          </a:xfrm>
          <a:prstGeom prst="rect">
            <a:avLst/>
          </a:prstGeom>
        </p:spPr>
        <p:txBody>
          <a:bodyPr vert="horz" lIns="91440" tIns="45720" rIns="91440" bIns="45720" rtlCol="0" anchor="ctr">
            <a:no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5" name="Slide Number Placeholder 5">
            <a:extLst>
              <a:ext uri="{FF2B5EF4-FFF2-40B4-BE49-F238E27FC236}">
                <a16:creationId xmlns:a16="http://schemas.microsoft.com/office/drawing/2014/main" id="{00E9D94C-8F53-4E9D-96B2-E5B5A552D70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54593F9-36B0-4BDD-BD23-49F3E50C4A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304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6" name="Rectangle 2">
            <a:extLst>
              <a:ext uri="{FF2B5EF4-FFF2-40B4-BE49-F238E27FC236}">
                <a16:creationId xmlns:a16="http://schemas.microsoft.com/office/drawing/2014/main" id="{40122E6F-FD4F-4F43-998B-DB3CC756A993}"/>
              </a:ext>
            </a:extLst>
          </p:cNvPr>
          <p:cNvSpPr>
            <a:spLocks noChangeArrowheads="1"/>
          </p:cNvSpPr>
          <p:nvPr/>
        </p:nvSpPr>
        <p:spPr bwMode="auto">
          <a:xfrm>
            <a:off x="4744994" y="5898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1" name="Picture 33">
            <a:extLst>
              <a:ext uri="{FF2B5EF4-FFF2-40B4-BE49-F238E27FC236}">
                <a16:creationId xmlns:a16="http://schemas.microsoft.com/office/drawing/2014/main" id="{00167CE9-5D0D-4226-B9AF-D881412C485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09160" y="0"/>
            <a:ext cx="2797493" cy="333940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4">
            <a:extLst>
              <a:ext uri="{FF2B5EF4-FFF2-40B4-BE49-F238E27FC236}">
                <a16:creationId xmlns:a16="http://schemas.microsoft.com/office/drawing/2014/main" id="{9A3F36D8-A312-483C-895B-A893FD1D581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18017" y="0"/>
            <a:ext cx="2609684" cy="333940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5">
            <a:extLst>
              <a:ext uri="{FF2B5EF4-FFF2-40B4-BE49-F238E27FC236}">
                <a16:creationId xmlns:a16="http://schemas.microsoft.com/office/drawing/2014/main" id="{4027E717-04F6-4DD3-9AE7-770F714F67A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10668" y="3646453"/>
            <a:ext cx="2523279" cy="32004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EE1B0623-E8A2-440A-87DE-8E5BE416FFF2}"/>
              </a:ext>
            </a:extLst>
          </p:cNvPr>
          <p:cNvSpPr txBox="1"/>
          <p:nvPr/>
        </p:nvSpPr>
        <p:spPr>
          <a:xfrm>
            <a:off x="4472402" y="3940587"/>
            <a:ext cx="227664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If there is food available…</a:t>
            </a:r>
          </a:p>
        </p:txBody>
      </p:sp>
      <p:sp>
        <p:nvSpPr>
          <p:cNvPr id="19" name="TextBox 18">
            <a:extLst>
              <a:ext uri="{FF2B5EF4-FFF2-40B4-BE49-F238E27FC236}">
                <a16:creationId xmlns:a16="http://schemas.microsoft.com/office/drawing/2014/main" id="{9A260CEF-BDE9-4B8B-B9B1-5AFF09A4113F}"/>
              </a:ext>
            </a:extLst>
          </p:cNvPr>
          <p:cNvSpPr txBox="1"/>
          <p:nvPr/>
        </p:nvSpPr>
        <p:spPr>
          <a:xfrm>
            <a:off x="9349095" y="3940587"/>
            <a:ext cx="2667000" cy="16619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They will find a way to get to 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Image 1" descr="A black and white logo  Description automatically generated with low confidence">
            <a:extLst>
              <a:ext uri="{FF2B5EF4-FFF2-40B4-BE49-F238E27FC236}">
                <a16:creationId xmlns:a16="http://schemas.microsoft.com/office/drawing/2014/main" id="{97B1F027-5034-4F20-83E8-758E7420A97F}"/>
              </a:ext>
            </a:extLst>
          </p:cNvPr>
          <p:cNvPicPr>
            <a:picLocks/>
          </p:cNvPicPr>
          <p:nvPr/>
        </p:nvPicPr>
        <p:blipFill>
          <a:blip r:embed="rId5" cstate="screen">
            <a:extLst>
              <a:ext uri="{28A0092B-C50C-407E-A947-70E740481C1C}">
                <a14:useLocalDpi xmlns:a14="http://schemas.microsoft.com/office/drawing/2010/main"/>
              </a:ext>
            </a:extLst>
          </a:blip>
          <a:stretch>
            <a:fillRect/>
          </a:stretch>
        </p:blipFill>
        <p:spPr>
          <a:xfrm>
            <a:off x="9406563" y="5782945"/>
            <a:ext cx="2542540" cy="938530"/>
          </a:xfrm>
          <a:prstGeom prst="rect">
            <a:avLst/>
          </a:prstGeom>
        </p:spPr>
      </p:pic>
    </p:spTree>
    <p:extLst>
      <p:ext uri="{BB962C8B-B14F-4D97-AF65-F5344CB8AC3E}">
        <p14:creationId xmlns:p14="http://schemas.microsoft.com/office/powerpoint/2010/main" val="475200611"/>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50CA6637-E206-4229-A684-E8C434C5BAAE}"/>
              </a:ext>
            </a:extLst>
          </p:cNvPr>
          <p:cNvSpPr txBox="1">
            <a:spLocks/>
          </p:cNvSpPr>
          <p:nvPr/>
        </p:nvSpPr>
        <p:spPr>
          <a:xfrm>
            <a:off x="-75669" y="948011"/>
            <a:ext cx="4694814" cy="2366703"/>
          </a:xfrm>
          <a:prstGeom prst="rect">
            <a:avLst/>
          </a:prstGeom>
        </p:spPr>
        <p:txBody>
          <a:bodyPr vert="horz" lIns="91440" tIns="45720" rIns="91440" bIns="45720" rtlCol="0"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3200" kern="1200">
                <a:solidFill>
                  <a:schemeClr val="tx1"/>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47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Misconceptions about Bears</a:t>
            </a:r>
          </a:p>
        </p:txBody>
      </p:sp>
      <p:sp>
        <p:nvSpPr>
          <p:cNvPr id="3" name="Rectangle 2">
            <a:extLst>
              <a:ext uri="{FF2B5EF4-FFF2-40B4-BE49-F238E27FC236}">
                <a16:creationId xmlns:a16="http://schemas.microsoft.com/office/drawing/2014/main" id="{2911B4A1-D43A-4876-92ED-9182FEA5A296}"/>
              </a:ext>
            </a:extLst>
          </p:cNvPr>
          <p:cNvSpPr/>
          <p:nvPr/>
        </p:nvSpPr>
        <p:spPr>
          <a:xfrm>
            <a:off x="5073799" y="521432"/>
            <a:ext cx="6289330" cy="5012886"/>
          </a:xfrm>
          <a:prstGeom prst="rect">
            <a:avLst/>
          </a:prstGeom>
        </p:spPr>
        <p:txBody>
          <a:bodyPr vert="horz" lIns="91440" tIns="45720" rIns="91440" bIns="45720" rtlCol="0" anchor="ctr">
            <a:no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5" name="Slide Number Placeholder 5">
            <a:extLst>
              <a:ext uri="{FF2B5EF4-FFF2-40B4-BE49-F238E27FC236}">
                <a16:creationId xmlns:a16="http://schemas.microsoft.com/office/drawing/2014/main" id="{00E9D94C-8F53-4E9D-96B2-E5B5A552D70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54593F9-36B0-4BDD-BD23-49F3E50C4A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305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6" name="Rectangle 2">
            <a:extLst>
              <a:ext uri="{FF2B5EF4-FFF2-40B4-BE49-F238E27FC236}">
                <a16:creationId xmlns:a16="http://schemas.microsoft.com/office/drawing/2014/main" id="{40122E6F-FD4F-4F43-998B-DB3CC756A993}"/>
              </a:ext>
            </a:extLst>
          </p:cNvPr>
          <p:cNvSpPr>
            <a:spLocks noChangeArrowheads="1"/>
          </p:cNvSpPr>
          <p:nvPr/>
        </p:nvSpPr>
        <p:spPr bwMode="auto">
          <a:xfrm>
            <a:off x="4744994" y="5898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TextBox 19">
            <a:extLst>
              <a:ext uri="{FF2B5EF4-FFF2-40B4-BE49-F238E27FC236}">
                <a16:creationId xmlns:a16="http://schemas.microsoft.com/office/drawing/2014/main" id="{C10B3A98-8CC8-4F38-9F07-881B006CF77D}"/>
              </a:ext>
            </a:extLst>
          </p:cNvPr>
          <p:cNvSpPr txBox="1"/>
          <p:nvPr/>
        </p:nvSpPr>
        <p:spPr>
          <a:xfrm>
            <a:off x="4784829" y="1059605"/>
            <a:ext cx="6270170" cy="3051989"/>
          </a:xfrm>
          <a:prstGeom prst="rect">
            <a:avLst/>
          </a:prstGeom>
          <a:noFill/>
        </p:spPr>
        <p:txBody>
          <a:bodyPr wrap="square">
            <a:spAutoFit/>
          </a:bodyPr>
          <a:lstStyle/>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Senses:</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All bears predominantly use their sense of smell over their other senses.  Bear’s eyesight and hearing are equivalent to or better than humans.</a:t>
            </a: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They cannot run downhill.</a:t>
            </a: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Grizzlies cannot climb trees.</a:t>
            </a: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Generally solitary.</a:t>
            </a:r>
            <a:endParaRPr kumimoji="0" lang="en-CA"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128C5CF0-F8A3-4C16-8B32-29432EDF286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187734"/>
            <a:ext cx="4694813" cy="2670266"/>
          </a:xfrm>
          <a:prstGeom prst="rect">
            <a:avLst/>
          </a:prstGeom>
        </p:spPr>
      </p:pic>
      <p:sp>
        <p:nvSpPr>
          <p:cNvPr id="24" name="Rectangle 23">
            <a:extLst>
              <a:ext uri="{FF2B5EF4-FFF2-40B4-BE49-F238E27FC236}">
                <a16:creationId xmlns:a16="http://schemas.microsoft.com/office/drawing/2014/main" id="{E8ED45D1-7376-4FF1-BF4B-25DFE6CE75FD}"/>
              </a:ext>
            </a:extLst>
          </p:cNvPr>
          <p:cNvSpPr/>
          <p:nvPr/>
        </p:nvSpPr>
        <p:spPr>
          <a:xfrm>
            <a:off x="5463824" y="4471961"/>
            <a:ext cx="491217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CA" sz="2400" b="0" i="0" u="sng" strike="noStrike" kern="1200" cap="none" spc="0" normalizeH="0" baseline="0" noProof="0">
                <a:ln>
                  <a:noFill/>
                </a:ln>
                <a:solidFill>
                  <a:srgbClr val="0070C0"/>
                </a:solidFill>
                <a:effectLst/>
                <a:uLnTx/>
                <a:uFillTx/>
                <a:latin typeface="Arial" panose="020B0604020202020204" pitchFamily="34" charset="0"/>
                <a:ea typeface="Calibri" panose="020F0502020204030204" pitchFamily="34" charset="0"/>
                <a:cs typeface="+mn-cs"/>
                <a:hlinkClick r:id="rId3">
                  <a:extLst>
                    <a:ext uri="{A12FA001-AC4F-418D-AE19-62706E023703}">
                      <ahyp:hlinkClr xmlns:ahyp="http://schemas.microsoft.com/office/drawing/2018/hyperlinkcolor" val="tx"/>
                    </a:ext>
                  </a:extLst>
                </a:hlinkClick>
              </a:rPr>
              <a:t>https://youtu.be/AihvuZiDhsg</a:t>
            </a:r>
            <a:endParaRPr kumimoji="0" lang="en-CA" sz="2400" b="0"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mn-cs"/>
            </a:endParaRPr>
          </a:p>
        </p:txBody>
      </p:sp>
      <p:pic>
        <p:nvPicPr>
          <p:cNvPr id="2" name="Image 1" descr="A black and white logo  Description automatically generated with low confidence">
            <a:extLst>
              <a:ext uri="{FF2B5EF4-FFF2-40B4-BE49-F238E27FC236}">
                <a16:creationId xmlns:a16="http://schemas.microsoft.com/office/drawing/2014/main" id="{A18849E5-9A60-5942-F55A-E80F9EFEE336}"/>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9301480" y="5655393"/>
            <a:ext cx="2542540" cy="938530"/>
          </a:xfrm>
          <a:prstGeom prst="rect">
            <a:avLst/>
          </a:prstGeom>
        </p:spPr>
      </p:pic>
    </p:spTree>
    <p:extLst>
      <p:ext uri="{BB962C8B-B14F-4D97-AF65-F5344CB8AC3E}">
        <p14:creationId xmlns:p14="http://schemas.microsoft.com/office/powerpoint/2010/main" val="2293404200"/>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30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7409" name="Picture 4" descr="beardowell"/>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r="-1"/>
          <a:stretch/>
        </p:blipFill>
        <p:spPr bwMode="auto">
          <a:xfrm rot="21600000">
            <a:off x="321733" y="321733"/>
            <a:ext cx="11548534" cy="621453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FCCFD088-72EC-444A-A9D8-EAE84DB51E0A}"/>
              </a:ext>
            </a:extLst>
          </p:cNvPr>
          <p:cNvSpPr>
            <a:spLocks noGrp="1"/>
          </p:cNvSpPr>
          <p:nvPr>
            <p:ph type="sldNum" sz="quarter" idx="12"/>
          </p:nvPr>
        </p:nvSpPr>
        <p:spPr>
          <a:xfrm>
            <a:off x="8610600" y="651539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EC3C0FE8-D495-4404-8085-BF75A3627A81}" type="slidenum">
              <a:rPr kumimoji="0" lang="en-US" sz="1200" b="0" i="0" u="none" strike="noStrike" kern="1200" cap="none" spc="0" normalizeH="0" baseline="0" noProof="0">
                <a:ln>
                  <a:noFill/>
                </a:ln>
                <a:solidFill>
                  <a:prstClr val="white">
                    <a:tint val="75000"/>
                    <a:alpha val="8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306</a:t>
            </a:fld>
            <a:endParaRPr kumimoji="0" lang="en-US" sz="1200" b="0" i="0" u="none" strike="noStrike" kern="1200" cap="none" spc="0" normalizeH="0" baseline="0" noProof="0">
              <a:ln>
                <a:noFill/>
              </a:ln>
              <a:solidFill>
                <a:prstClr val="white">
                  <a:tint val="75000"/>
                  <a:alpha val="8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01765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30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8435" name="Picture 4" descr="3bears"/>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4871DC30-3EA3-4CE1-B8D5-57C7562CAC00}"/>
              </a:ext>
            </a:extLst>
          </p:cNvPr>
          <p:cNvSpPr>
            <a:spLocks noGrp="1"/>
          </p:cNvSpPr>
          <p:nvPr>
            <p:ph type="sldNum" sz="quarter" idx="12"/>
          </p:nvPr>
        </p:nvSpPr>
        <p:spPr>
          <a:xfrm>
            <a:off x="8610600" y="651539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EC3C0FE8-D495-4404-8085-BF75A3627A81}" type="slidenum">
              <a:rPr kumimoji="0" lang="en-US" sz="1200" b="0" i="0" u="none" strike="noStrike" kern="1200" cap="none" spc="0" normalizeH="0" baseline="0" noProof="0">
                <a:ln>
                  <a:noFill/>
                </a:ln>
                <a:solidFill>
                  <a:prstClr val="white">
                    <a:tint val="75000"/>
                    <a:alpha val="8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307</a:t>
            </a:fld>
            <a:endParaRPr kumimoji="0" lang="en-US" sz="1200" b="0" i="0" u="none" strike="noStrike" kern="1200" cap="none" spc="0" normalizeH="0" baseline="0" noProof="0">
              <a:ln>
                <a:noFill/>
              </a:ln>
              <a:solidFill>
                <a:prstClr val="white">
                  <a:tint val="75000"/>
                  <a:alpha val="8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23181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30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6" name="Picture 5" descr="A picture containing tree, outdoor, animal&#10;&#10;Description automatically generated">
            <a:extLst>
              <a:ext uri="{FF2B5EF4-FFF2-40B4-BE49-F238E27FC236}">
                <a16:creationId xmlns:a16="http://schemas.microsoft.com/office/drawing/2014/main" id="{824EA47B-8C93-470E-87FA-A5F164B895A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321733" y="321733"/>
            <a:ext cx="11548534" cy="6214534"/>
          </a:xfrm>
          <a:prstGeom prst="rect">
            <a:avLst/>
          </a:prstGeom>
        </p:spPr>
      </p:pic>
      <p:sp>
        <p:nvSpPr>
          <p:cNvPr id="4" name="Slide Number Placeholder 3">
            <a:extLst>
              <a:ext uri="{FF2B5EF4-FFF2-40B4-BE49-F238E27FC236}">
                <a16:creationId xmlns:a16="http://schemas.microsoft.com/office/drawing/2014/main" id="{E2ED6013-6AD9-40EC-BA86-9E3681A39520}"/>
              </a:ext>
            </a:extLst>
          </p:cNvPr>
          <p:cNvSpPr>
            <a:spLocks noGrp="1"/>
          </p:cNvSpPr>
          <p:nvPr>
            <p:ph type="sldNum" sz="quarter" idx="12"/>
          </p:nvPr>
        </p:nvSpPr>
        <p:spPr>
          <a:xfrm>
            <a:off x="8610600" y="651539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EC3C0FE8-D495-4404-8085-BF75A3627A81}" type="slidenum">
              <a:rPr kumimoji="0" lang="en-US" sz="1200" b="0" i="0" u="none" strike="noStrike" kern="1200" cap="none" spc="0" normalizeH="0" baseline="0" noProof="0">
                <a:ln>
                  <a:noFill/>
                </a:ln>
                <a:solidFill>
                  <a:prstClr val="white">
                    <a:tint val="75000"/>
                    <a:alpha val="8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308</a:t>
            </a:fld>
            <a:endParaRPr kumimoji="0" lang="en-US" sz="1200" b="0" i="0" u="none" strike="noStrike" kern="1200" cap="none" spc="0" normalizeH="0" baseline="0" noProof="0">
              <a:ln>
                <a:noFill/>
              </a:ln>
              <a:solidFill>
                <a:prstClr val="white">
                  <a:tint val="75000"/>
                  <a:alpha val="8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99866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3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50CA6637-E206-4229-A684-E8C434C5BAAE}"/>
              </a:ext>
            </a:extLst>
          </p:cNvPr>
          <p:cNvSpPr txBox="1">
            <a:spLocks/>
          </p:cNvSpPr>
          <p:nvPr/>
        </p:nvSpPr>
        <p:spPr>
          <a:xfrm>
            <a:off x="-35834" y="661172"/>
            <a:ext cx="4694814" cy="2366703"/>
          </a:xfrm>
          <a:prstGeom prst="rect">
            <a:avLst/>
          </a:prstGeom>
        </p:spPr>
        <p:txBody>
          <a:bodyPr vert="horz" lIns="91440" tIns="45720" rIns="91440" bIns="45720" rtlCol="0"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3200" kern="1200">
                <a:solidFill>
                  <a:schemeClr val="tx1"/>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CA"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Bear Spray Training</a:t>
            </a:r>
            <a:endParaRPr kumimoji="0" lang="en-US"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p:txBody>
      </p:sp>
      <p:sp>
        <p:nvSpPr>
          <p:cNvPr id="3" name="Rectangle 2">
            <a:extLst>
              <a:ext uri="{FF2B5EF4-FFF2-40B4-BE49-F238E27FC236}">
                <a16:creationId xmlns:a16="http://schemas.microsoft.com/office/drawing/2014/main" id="{2911B4A1-D43A-4876-92ED-9182FEA5A296}"/>
              </a:ext>
            </a:extLst>
          </p:cNvPr>
          <p:cNvSpPr/>
          <p:nvPr/>
        </p:nvSpPr>
        <p:spPr>
          <a:xfrm>
            <a:off x="5073799" y="521432"/>
            <a:ext cx="6289330" cy="5012886"/>
          </a:xfrm>
          <a:prstGeom prst="rect">
            <a:avLst/>
          </a:prstGeom>
        </p:spPr>
        <p:txBody>
          <a:bodyPr vert="horz" lIns="91440" tIns="45720" rIns="91440" bIns="45720" rtlCol="0" anchor="ctr">
            <a:no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5" name="Slide Number Placeholder 5">
            <a:extLst>
              <a:ext uri="{FF2B5EF4-FFF2-40B4-BE49-F238E27FC236}">
                <a16:creationId xmlns:a16="http://schemas.microsoft.com/office/drawing/2014/main" id="{00E9D94C-8F53-4E9D-96B2-E5B5A552D70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54593F9-36B0-4BDD-BD23-49F3E50C4A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309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6" name="Rectangle 2">
            <a:extLst>
              <a:ext uri="{FF2B5EF4-FFF2-40B4-BE49-F238E27FC236}">
                <a16:creationId xmlns:a16="http://schemas.microsoft.com/office/drawing/2014/main" id="{40122E6F-FD4F-4F43-998B-DB3CC756A993}"/>
              </a:ext>
            </a:extLst>
          </p:cNvPr>
          <p:cNvSpPr>
            <a:spLocks noChangeArrowheads="1"/>
          </p:cNvSpPr>
          <p:nvPr/>
        </p:nvSpPr>
        <p:spPr bwMode="auto">
          <a:xfrm>
            <a:off x="4744994" y="5898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TextBox 19">
            <a:extLst>
              <a:ext uri="{FF2B5EF4-FFF2-40B4-BE49-F238E27FC236}">
                <a16:creationId xmlns:a16="http://schemas.microsoft.com/office/drawing/2014/main" id="{C10B3A98-8CC8-4F38-9F07-881B006CF77D}"/>
              </a:ext>
            </a:extLst>
          </p:cNvPr>
          <p:cNvSpPr txBox="1"/>
          <p:nvPr/>
        </p:nvSpPr>
        <p:spPr>
          <a:xfrm>
            <a:off x="5073799" y="1778062"/>
            <a:ext cx="6270170"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a:ln>
                  <a:noFill/>
                </a:ln>
                <a:solidFill>
                  <a:prstClr val="black"/>
                </a:solidFill>
                <a:effectLst/>
                <a:uLnTx/>
                <a:uFillTx/>
                <a:latin typeface="Calibri" panose="020F0502020204030204"/>
                <a:ea typeface="+mn-ea"/>
                <a:cs typeface="+mn-cs"/>
              </a:rPr>
              <a:t>According to a study conducted by bear biologist Dr. Tom Smith at Brigham Young University, bear spray was found to be effective 92 percent of the time whereas that number was only 67 percent for firearms. </a:t>
            </a:r>
          </a:p>
        </p:txBody>
      </p:sp>
      <p:pic>
        <p:nvPicPr>
          <p:cNvPr id="4" name="Picture 3">
            <a:extLst>
              <a:ext uri="{FF2B5EF4-FFF2-40B4-BE49-F238E27FC236}">
                <a16:creationId xmlns:a16="http://schemas.microsoft.com/office/drawing/2014/main" id="{B0870A0B-DBD7-482F-B6F6-878AF4139CA7}"/>
              </a:ext>
            </a:extLst>
          </p:cNvPr>
          <p:cNvPicPr>
            <a:picLocks noChangeAspect="1"/>
          </p:cNvPicPr>
          <p:nvPr/>
        </p:nvPicPr>
        <p:blipFill>
          <a:blip r:embed="rId2"/>
          <a:stretch>
            <a:fillRect/>
          </a:stretch>
        </p:blipFill>
        <p:spPr>
          <a:xfrm>
            <a:off x="358176" y="2618090"/>
            <a:ext cx="3906794" cy="3920822"/>
          </a:xfrm>
          <a:prstGeom prst="rect">
            <a:avLst/>
          </a:prstGeom>
        </p:spPr>
      </p:pic>
      <p:pic>
        <p:nvPicPr>
          <p:cNvPr id="2" name="Image 1" descr="A black and white logo  Description automatically generated with low confidence">
            <a:extLst>
              <a:ext uri="{FF2B5EF4-FFF2-40B4-BE49-F238E27FC236}">
                <a16:creationId xmlns:a16="http://schemas.microsoft.com/office/drawing/2014/main" id="{E390DD5D-1619-63E3-649C-8E098841FD8A}"/>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9229598" y="5750560"/>
            <a:ext cx="2542540" cy="938530"/>
          </a:xfrm>
          <a:prstGeom prst="rect">
            <a:avLst/>
          </a:prstGeom>
        </p:spPr>
      </p:pic>
    </p:spTree>
    <p:extLst>
      <p:ext uri="{BB962C8B-B14F-4D97-AF65-F5344CB8AC3E}">
        <p14:creationId xmlns:p14="http://schemas.microsoft.com/office/powerpoint/2010/main" val="2025900420"/>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6EC1A-B7E4-10E0-CC6F-0E0321F8F6A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DF0B5A-77CA-D023-1D50-6002C75837F5}"/>
              </a:ext>
            </a:extLst>
          </p:cNvPr>
          <p:cNvSpPr>
            <a:spLocks noGrp="1"/>
          </p:cNvSpPr>
          <p:nvPr>
            <p:ph idx="1"/>
          </p:nvPr>
        </p:nvSpPr>
        <p:spPr>
          <a:xfrm>
            <a:off x="655320" y="4552378"/>
            <a:ext cx="10515600" cy="1896618"/>
          </a:xfrm>
        </p:spPr>
        <p:txBody>
          <a:bodyPr>
            <a:normAutofit/>
          </a:bodyPr>
          <a:lstStyle/>
          <a:p>
            <a:pPr algn="ctr">
              <a:spcBef>
                <a:spcPct val="15000"/>
              </a:spcBef>
              <a:spcAft>
                <a:spcPct val="15000"/>
              </a:spcAft>
              <a:buNone/>
              <a:defRPr/>
            </a:pPr>
            <a:endParaRPr lang="en-US" sz="800">
              <a:cs typeface="Arial" charset="0"/>
            </a:endParaRPr>
          </a:p>
          <a:p>
            <a:pPr algn="ctr">
              <a:spcBef>
                <a:spcPct val="15000"/>
              </a:spcBef>
              <a:spcAft>
                <a:spcPct val="15000"/>
              </a:spcAft>
              <a:buNone/>
              <a:defRPr/>
            </a:pPr>
            <a:r>
              <a:rPr lang="en-US" b="1">
                <a:latin typeface="Aptos" panose="020B0004020202020204" pitchFamily="34" charset="0"/>
                <a:cs typeface="Arial" charset="0"/>
              </a:rPr>
              <a:t>    “DO NOT DISTURB THE SCENE OF AN INCIDENT.”</a:t>
            </a:r>
          </a:p>
          <a:p>
            <a:pPr algn="ctr">
              <a:spcBef>
                <a:spcPct val="15000"/>
              </a:spcBef>
              <a:spcAft>
                <a:spcPct val="15000"/>
              </a:spcAft>
              <a:buNone/>
              <a:defRPr/>
            </a:pPr>
            <a:r>
              <a:rPr lang="en-US">
                <a:latin typeface="Aptos" panose="020B0004020202020204" pitchFamily="34" charset="0"/>
                <a:cs typeface="Arial" charset="0"/>
              </a:rPr>
              <a:t>Except to attend to an injured person, to prevent further injury, or to protect property.</a:t>
            </a:r>
            <a:endParaRPr lang="en-CA">
              <a:latin typeface="Aptos" panose="020B0004020202020204" pitchFamily="34" charset="0"/>
            </a:endParaRPr>
          </a:p>
          <a:p>
            <a:pPr marL="0" indent="0">
              <a:spcBef>
                <a:spcPct val="20000"/>
              </a:spcBef>
              <a:buNone/>
            </a:pPr>
            <a:endParaRPr lang="en-US"/>
          </a:p>
        </p:txBody>
      </p:sp>
      <p:sp>
        <p:nvSpPr>
          <p:cNvPr id="4" name="Slide Number Placeholder 3">
            <a:extLst>
              <a:ext uri="{FF2B5EF4-FFF2-40B4-BE49-F238E27FC236}">
                <a16:creationId xmlns:a16="http://schemas.microsoft.com/office/drawing/2014/main" id="{D3771404-2BF3-90BE-0CE9-E25DDA030F57}"/>
              </a:ext>
            </a:extLst>
          </p:cNvPr>
          <p:cNvSpPr>
            <a:spLocks noGrp="1"/>
          </p:cNvSpPr>
          <p:nvPr>
            <p:ph type="sldNum" sz="quarter" idx="12"/>
          </p:nvPr>
        </p:nvSpPr>
        <p:spPr/>
        <p:txBody>
          <a:bodyPr/>
          <a:lstStyle/>
          <a:p>
            <a:fld id="{EC3C0FE8-D495-4404-8085-BF75A3627A81}" type="slidenum">
              <a:rPr lang="en-CA" smtClean="0"/>
              <a:t>31</a:t>
            </a:fld>
            <a:endParaRPr lang="en-CA"/>
          </a:p>
        </p:txBody>
      </p:sp>
      <p:sp>
        <p:nvSpPr>
          <p:cNvPr id="5" name="Text Box 16">
            <a:extLst>
              <a:ext uri="{FF2B5EF4-FFF2-40B4-BE49-F238E27FC236}">
                <a16:creationId xmlns:a16="http://schemas.microsoft.com/office/drawing/2014/main" id="{28608AAD-384F-FCFF-3CC7-CF19D39BE80C}"/>
              </a:ext>
            </a:extLst>
          </p:cNvPr>
          <p:cNvSpPr txBox="1"/>
          <p:nvPr/>
        </p:nvSpPr>
        <p:spPr>
          <a:xfrm>
            <a:off x="655320" y="1811464"/>
            <a:ext cx="7881557" cy="2496821"/>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450215" marR="0" indent="-323215">
              <a:lnSpc>
                <a:spcPts val="1675"/>
              </a:lnSpc>
              <a:buNone/>
            </a:pPr>
            <a:r>
              <a:rPr lang="en-CA">
                <a:solidFill>
                  <a:srgbClr val="000000"/>
                </a:solidFill>
                <a:effectLst/>
                <a:latin typeface="Aptos" panose="020B0004020202020204" pitchFamily="34" charset="0"/>
                <a:ea typeface="Arial" panose="020B0604020202020204" pitchFamily="34" charset="0"/>
                <a:cs typeface="Arial" panose="020B0604020202020204" pitchFamily="34" charset="0"/>
              </a:rPr>
              <a:t>1.   </a:t>
            </a:r>
            <a:r>
              <a:rPr lang="en-CA" b="1">
                <a:solidFill>
                  <a:srgbClr val="FF0000"/>
                </a:solidFill>
                <a:effectLst/>
                <a:latin typeface="Aptos" panose="020B0004020202020204" pitchFamily="34" charset="0"/>
                <a:ea typeface="Arial" panose="020B0604020202020204" pitchFamily="34" charset="0"/>
                <a:cs typeface="Arial" panose="020B0604020202020204" pitchFamily="34" charset="0"/>
              </a:rPr>
              <a:t>Stop </a:t>
            </a:r>
            <a:r>
              <a:rPr lang="en-CA">
                <a:solidFill>
                  <a:srgbClr val="000000"/>
                </a:solidFill>
                <a:effectLst/>
                <a:latin typeface="Aptos" panose="020B0004020202020204" pitchFamily="34" charset="0"/>
                <a:ea typeface="Arial" panose="020B0604020202020204" pitchFamily="34" charset="0"/>
                <a:cs typeface="Arial" panose="020B0604020202020204" pitchFamily="34" charset="0"/>
              </a:rPr>
              <a:t>work, evacuate and secure the area.</a:t>
            </a:r>
            <a:r>
              <a:rPr lang="en-CA">
                <a:solidFill>
                  <a:srgbClr val="FF0000"/>
                </a:solidFill>
                <a:effectLst/>
                <a:latin typeface="Aptos" panose="020B0004020202020204" pitchFamily="34" charset="0"/>
                <a:ea typeface="Arial" panose="020B0604020202020204" pitchFamily="34" charset="0"/>
                <a:cs typeface="Arial" panose="020B0604020202020204" pitchFamily="34" charset="0"/>
              </a:rPr>
              <a:t> </a:t>
            </a:r>
            <a:r>
              <a:rPr lang="en-CA" u="heavy">
                <a:solidFill>
                  <a:srgbClr val="FF0000"/>
                </a:solidFill>
                <a:effectLst/>
                <a:uFill>
                  <a:solidFill>
                    <a:srgbClr val="FF0000"/>
                  </a:solidFill>
                </a:uFill>
                <a:latin typeface="Aptos" panose="020B0004020202020204" pitchFamily="34" charset="0"/>
                <a:ea typeface="Arial" panose="020B0604020202020204" pitchFamily="34" charset="0"/>
                <a:cs typeface="Arial" panose="020B0604020202020204" pitchFamily="34" charset="0"/>
              </a:rPr>
              <a:t>(Freeze the Scene)</a:t>
            </a:r>
            <a:endParaRPr lang="en-US">
              <a:effectLst/>
              <a:latin typeface="Aptos" panose="020B0004020202020204" pitchFamily="34" charset="0"/>
              <a:ea typeface="Calibri" panose="020F0502020204030204" pitchFamily="34" charset="0"/>
              <a:cs typeface="Arial" panose="020B0604020202020204" pitchFamily="34" charset="0"/>
            </a:endParaRPr>
          </a:p>
          <a:p>
            <a:pPr marL="127000" marR="0">
              <a:spcBef>
                <a:spcPts val="165"/>
              </a:spcBef>
              <a:buNone/>
            </a:pPr>
            <a:r>
              <a:rPr lang="en-CA">
                <a:solidFill>
                  <a:srgbClr val="000000"/>
                </a:solidFill>
                <a:effectLst/>
                <a:latin typeface="Aptos" panose="020B0004020202020204" pitchFamily="34" charset="0"/>
                <a:ea typeface="Arial" panose="020B0604020202020204" pitchFamily="34" charset="0"/>
                <a:cs typeface="Arial" panose="020B0604020202020204" pitchFamily="34" charset="0"/>
              </a:rPr>
              <a:t>2.   </a:t>
            </a:r>
            <a:r>
              <a:rPr lang="en-CA" b="1">
                <a:solidFill>
                  <a:srgbClr val="FF0000"/>
                </a:solidFill>
                <a:effectLst/>
                <a:latin typeface="Aptos" panose="020B0004020202020204" pitchFamily="34" charset="0"/>
                <a:ea typeface="Arial" panose="020B0604020202020204" pitchFamily="34" charset="0"/>
                <a:cs typeface="Arial" panose="020B0604020202020204" pitchFamily="34" charset="0"/>
              </a:rPr>
              <a:t>Assess </a:t>
            </a:r>
            <a:r>
              <a:rPr lang="en-CA">
                <a:solidFill>
                  <a:srgbClr val="000000"/>
                </a:solidFill>
                <a:effectLst/>
                <a:latin typeface="Aptos" panose="020B0004020202020204" pitchFamily="34" charset="0"/>
                <a:ea typeface="Arial" panose="020B0604020202020204" pitchFamily="34" charset="0"/>
                <a:cs typeface="Arial" panose="020B0604020202020204" pitchFamily="34" charset="0"/>
              </a:rPr>
              <a:t>to ensure no further danger to yourself or others.</a:t>
            </a:r>
            <a:endParaRPr lang="en-US">
              <a:effectLst/>
              <a:latin typeface="Aptos" panose="020B0004020202020204" pitchFamily="34" charset="0"/>
              <a:ea typeface="Calibri" panose="020F0502020204030204" pitchFamily="34" charset="0"/>
              <a:cs typeface="Arial" panose="020B0604020202020204" pitchFamily="34" charset="0"/>
            </a:endParaRPr>
          </a:p>
          <a:p>
            <a:pPr marL="127000" marR="0">
              <a:spcBef>
                <a:spcPts val="240"/>
              </a:spcBef>
              <a:buNone/>
            </a:pPr>
            <a:r>
              <a:rPr lang="en-CA">
                <a:solidFill>
                  <a:srgbClr val="000000"/>
                </a:solidFill>
                <a:effectLst/>
                <a:latin typeface="Aptos" panose="020B0004020202020204" pitchFamily="34" charset="0"/>
                <a:ea typeface="Arial" panose="020B0604020202020204" pitchFamily="34" charset="0"/>
                <a:cs typeface="Arial" panose="020B0604020202020204" pitchFamily="34" charset="0"/>
              </a:rPr>
              <a:t>3.   </a:t>
            </a:r>
            <a:r>
              <a:rPr lang="en-CA" b="1">
                <a:solidFill>
                  <a:srgbClr val="FF0000"/>
                </a:solidFill>
                <a:effectLst/>
                <a:latin typeface="Aptos" panose="020B0004020202020204" pitchFamily="34" charset="0"/>
                <a:ea typeface="Arial" panose="020B0604020202020204" pitchFamily="34" charset="0"/>
                <a:cs typeface="Arial" panose="020B0604020202020204" pitchFamily="34" charset="0"/>
              </a:rPr>
              <a:t>Provide </a:t>
            </a:r>
            <a:r>
              <a:rPr lang="en-CA">
                <a:solidFill>
                  <a:srgbClr val="000000"/>
                </a:solidFill>
                <a:effectLst/>
                <a:latin typeface="Aptos" panose="020B0004020202020204" pitchFamily="34" charset="0"/>
                <a:ea typeface="Arial" panose="020B0604020202020204" pitchFamily="34" charset="0"/>
                <a:cs typeface="Arial" panose="020B0604020202020204" pitchFamily="34" charset="0"/>
              </a:rPr>
              <a:t>first aid and assess requirement for medical assistance.</a:t>
            </a:r>
            <a:endParaRPr lang="en-US">
              <a:effectLst/>
              <a:latin typeface="Aptos" panose="020B0004020202020204" pitchFamily="34" charset="0"/>
              <a:ea typeface="Calibri" panose="020F0502020204030204" pitchFamily="34" charset="0"/>
              <a:cs typeface="Arial" panose="020B0604020202020204" pitchFamily="34" charset="0"/>
            </a:endParaRPr>
          </a:p>
          <a:p>
            <a:pPr marL="127000" marR="0">
              <a:spcBef>
                <a:spcPts val="235"/>
              </a:spcBef>
              <a:buNone/>
            </a:pPr>
            <a:r>
              <a:rPr lang="en-CA">
                <a:solidFill>
                  <a:srgbClr val="000000"/>
                </a:solidFill>
                <a:effectLst/>
                <a:latin typeface="Aptos" panose="020B0004020202020204" pitchFamily="34" charset="0"/>
                <a:ea typeface="Arial" panose="020B0604020202020204" pitchFamily="34" charset="0"/>
                <a:cs typeface="Arial" panose="020B0604020202020204" pitchFamily="34" charset="0"/>
              </a:rPr>
              <a:t>4.   </a:t>
            </a:r>
            <a:r>
              <a:rPr lang="en-CA" b="1">
                <a:solidFill>
                  <a:srgbClr val="FF0000"/>
                </a:solidFill>
                <a:effectLst/>
                <a:latin typeface="Aptos" panose="020B0004020202020204" pitchFamily="34" charset="0"/>
                <a:ea typeface="Arial" panose="020B0604020202020204" pitchFamily="34" charset="0"/>
                <a:cs typeface="Arial" panose="020B0604020202020204" pitchFamily="34" charset="0"/>
              </a:rPr>
              <a:t>Call </a:t>
            </a:r>
            <a:r>
              <a:rPr lang="en-CA">
                <a:solidFill>
                  <a:srgbClr val="000000"/>
                </a:solidFill>
                <a:effectLst/>
                <a:latin typeface="Aptos" panose="020B0004020202020204" pitchFamily="34" charset="0"/>
                <a:ea typeface="Arial" panose="020B0604020202020204" pitchFamily="34" charset="0"/>
                <a:cs typeface="Arial" panose="020B0604020202020204" pitchFamily="34" charset="0"/>
              </a:rPr>
              <a:t>Project Medic for additional medical assistance or 9-1-1 if needed.</a:t>
            </a:r>
            <a:endParaRPr lang="en-US">
              <a:effectLst/>
              <a:latin typeface="Aptos" panose="020B0004020202020204" pitchFamily="34" charset="0"/>
              <a:ea typeface="Calibri" panose="020F0502020204030204" pitchFamily="34" charset="0"/>
              <a:cs typeface="Arial" panose="020B0604020202020204" pitchFamily="34" charset="0"/>
            </a:endParaRPr>
          </a:p>
          <a:p>
            <a:pPr marL="127000" marR="0">
              <a:spcBef>
                <a:spcPts val="355"/>
              </a:spcBef>
              <a:buNone/>
            </a:pPr>
            <a:r>
              <a:rPr lang="en-CA">
                <a:solidFill>
                  <a:srgbClr val="000000"/>
                </a:solidFill>
                <a:effectLst/>
                <a:latin typeface="Aptos" panose="020B0004020202020204" pitchFamily="34" charset="0"/>
                <a:ea typeface="Arial" panose="020B0604020202020204" pitchFamily="34" charset="0"/>
                <a:cs typeface="Arial" panose="020B0604020202020204" pitchFamily="34" charset="0"/>
              </a:rPr>
              <a:t>5.   </a:t>
            </a:r>
            <a:r>
              <a:rPr lang="en-CA" b="1">
                <a:solidFill>
                  <a:srgbClr val="FF0000"/>
                </a:solidFill>
                <a:effectLst/>
                <a:latin typeface="Aptos" panose="020B0004020202020204" pitchFamily="34" charset="0"/>
                <a:ea typeface="Arial" panose="020B0604020202020204" pitchFamily="34" charset="0"/>
                <a:cs typeface="Arial" panose="020B0604020202020204" pitchFamily="34" charset="0"/>
              </a:rPr>
              <a:t>Notify </a:t>
            </a:r>
            <a:r>
              <a:rPr lang="en-CA">
                <a:solidFill>
                  <a:srgbClr val="000000"/>
                </a:solidFill>
                <a:effectLst/>
                <a:latin typeface="Aptos" panose="020B0004020202020204" pitchFamily="34" charset="0"/>
                <a:ea typeface="Arial" panose="020B0604020202020204" pitchFamily="34" charset="0"/>
                <a:cs typeface="Arial" panose="020B0604020202020204" pitchFamily="34" charset="0"/>
              </a:rPr>
              <a:t>Supervisor of the emergency.</a:t>
            </a:r>
            <a:endParaRPr lang="en-US">
              <a:effectLst/>
              <a:latin typeface="Aptos" panose="020B0004020202020204" pitchFamily="34" charset="0"/>
              <a:ea typeface="Calibri" panose="020F0502020204030204" pitchFamily="34" charset="0"/>
              <a:cs typeface="Arial" panose="020B0604020202020204" pitchFamily="34" charset="0"/>
            </a:endParaRPr>
          </a:p>
          <a:p>
            <a:pPr marL="127000" marR="0">
              <a:spcBef>
                <a:spcPts val="355"/>
              </a:spcBef>
              <a:buNone/>
            </a:pPr>
            <a:r>
              <a:rPr lang="en-CA">
                <a:solidFill>
                  <a:srgbClr val="000000"/>
                </a:solidFill>
                <a:effectLst/>
                <a:latin typeface="Aptos" panose="020B0004020202020204" pitchFamily="34" charset="0"/>
                <a:ea typeface="Arial" panose="020B0604020202020204" pitchFamily="34" charset="0"/>
                <a:cs typeface="Arial" panose="020B0604020202020204" pitchFamily="34" charset="0"/>
              </a:rPr>
              <a:t>6.   </a:t>
            </a:r>
            <a:r>
              <a:rPr lang="en-CA" b="1">
                <a:solidFill>
                  <a:srgbClr val="FF0000"/>
                </a:solidFill>
                <a:effectLst/>
                <a:latin typeface="Aptos" panose="020B0004020202020204" pitchFamily="34" charset="0"/>
                <a:ea typeface="Arial" panose="020B0604020202020204" pitchFamily="34" charset="0"/>
                <a:cs typeface="Arial" panose="020B0604020202020204" pitchFamily="34" charset="0"/>
              </a:rPr>
              <a:t>Incident Command </a:t>
            </a:r>
            <a:r>
              <a:rPr lang="en-CA">
                <a:solidFill>
                  <a:srgbClr val="000000"/>
                </a:solidFill>
                <a:effectLst/>
                <a:latin typeface="Aptos" panose="020B0004020202020204" pitchFamily="34" charset="0"/>
                <a:ea typeface="Arial" panose="020B0604020202020204" pitchFamily="34" charset="0"/>
                <a:cs typeface="Arial" panose="020B0604020202020204" pitchFamily="34" charset="0"/>
              </a:rPr>
              <a:t>role is assumed by Supervisor upon arrival.</a:t>
            </a:r>
            <a:endParaRPr lang="en-US">
              <a:effectLst/>
              <a:latin typeface="Aptos" panose="020B0004020202020204" pitchFamily="34" charset="0"/>
              <a:ea typeface="Calibri" panose="020F0502020204030204" pitchFamily="34" charset="0"/>
              <a:cs typeface="Arial" panose="020B0604020202020204" pitchFamily="34" charset="0"/>
            </a:endParaRPr>
          </a:p>
          <a:p>
            <a:pPr marL="127000" marR="0">
              <a:spcBef>
                <a:spcPts val="355"/>
              </a:spcBef>
              <a:buNone/>
            </a:pPr>
            <a:r>
              <a:rPr lang="en-CA">
                <a:solidFill>
                  <a:srgbClr val="000000"/>
                </a:solidFill>
                <a:effectLst/>
                <a:latin typeface="Aptos" panose="020B0004020202020204" pitchFamily="34" charset="0"/>
                <a:ea typeface="Arial" panose="020B0604020202020204" pitchFamily="34" charset="0"/>
                <a:cs typeface="Arial" panose="020B0604020202020204" pitchFamily="34" charset="0"/>
              </a:rPr>
              <a:t>7.   </a:t>
            </a:r>
            <a:r>
              <a:rPr lang="en-CA" b="1">
                <a:solidFill>
                  <a:srgbClr val="FF0000"/>
                </a:solidFill>
                <a:effectLst/>
                <a:latin typeface="Aptos" panose="020B0004020202020204" pitchFamily="34" charset="0"/>
                <a:ea typeface="Arial" panose="020B0604020202020204" pitchFamily="34" charset="0"/>
                <a:cs typeface="Arial" panose="020B0604020202020204" pitchFamily="34" charset="0"/>
              </a:rPr>
              <a:t>Dispatch</a:t>
            </a:r>
            <a:r>
              <a:rPr lang="en-CA">
                <a:solidFill>
                  <a:srgbClr val="000000"/>
                </a:solidFill>
                <a:effectLst/>
                <a:latin typeface="Aptos" panose="020B0004020202020204" pitchFamily="34" charset="0"/>
                <a:ea typeface="Arial" panose="020B0604020202020204" pitchFamily="34" charset="0"/>
                <a:cs typeface="Arial" panose="020B0604020202020204" pitchFamily="34" charset="0"/>
              </a:rPr>
              <a:t> a crew member to meet Project Medic / Emergency Services and escort them into the location.</a:t>
            </a:r>
            <a:endParaRPr lang="en-US">
              <a:effectLst/>
              <a:latin typeface="Aptos" panose="020B0004020202020204" pitchFamily="34" charset="0"/>
              <a:ea typeface="Calibri" panose="020F0502020204030204" pitchFamily="34" charset="0"/>
              <a:cs typeface="Arial" panose="020B0604020202020204" pitchFamily="34" charset="0"/>
            </a:endParaRPr>
          </a:p>
          <a:p>
            <a:pPr marL="0" marR="0">
              <a:buNone/>
            </a:pPr>
            <a:r>
              <a:rPr lang="en-CA" sz="1600">
                <a:effectLst/>
                <a:latin typeface="Calibri" panose="020F0502020204030204" pitchFamily="34" charset="0"/>
                <a:ea typeface="Calibri" panose="020F0502020204030204" pitchFamily="34" charset="0"/>
              </a:rPr>
              <a:t> </a:t>
            </a:r>
            <a:endParaRPr lang="en-US" sz="1600">
              <a:effectLst/>
              <a:latin typeface="Calibri" panose="020F0502020204030204" pitchFamily="34" charset="0"/>
              <a:ea typeface="Calibri" panose="020F0502020204030204" pitchFamily="34" charset="0"/>
            </a:endParaRPr>
          </a:p>
        </p:txBody>
      </p:sp>
      <p:pic>
        <p:nvPicPr>
          <p:cNvPr id="6" name="Picture 5">
            <a:extLst>
              <a:ext uri="{FF2B5EF4-FFF2-40B4-BE49-F238E27FC236}">
                <a16:creationId xmlns:a16="http://schemas.microsoft.com/office/drawing/2014/main" id="{D1F1EAF2-79BE-D270-5706-C19AABEAE071}"/>
              </a:ext>
            </a:extLst>
          </p:cNvPr>
          <p:cNvPicPr>
            <a:picLocks noChangeAspect="1" noChangeArrowheads="1"/>
          </p:cNvPicPr>
          <p:nvPr/>
        </p:nvPicPr>
        <p:blipFill>
          <a:blip r:embed="rId2"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E62B2AA6-FBC6-2E01-CF64-E2F6EAFA9472}"/>
              </a:ext>
            </a:extLst>
          </p:cNvPr>
          <p:cNvSpPr txBox="1"/>
          <p:nvPr/>
        </p:nvSpPr>
        <p:spPr>
          <a:xfrm>
            <a:off x="655320" y="1320086"/>
            <a:ext cx="6100762" cy="369332"/>
          </a:xfrm>
          <a:prstGeom prst="rect">
            <a:avLst/>
          </a:prstGeom>
          <a:noFill/>
        </p:spPr>
        <p:txBody>
          <a:bodyPr wrap="square" rtlCol="0">
            <a:spAutoFit/>
          </a:bodyPr>
          <a:lstStyle/>
          <a:p>
            <a:r>
              <a:rPr lang="en-US">
                <a:latin typeface="Aptos" panose="020B0004020202020204" pitchFamily="34" charset="0"/>
              </a:rPr>
              <a:t>In the event of an emergency:</a:t>
            </a:r>
          </a:p>
        </p:txBody>
      </p:sp>
    </p:spTree>
    <p:extLst>
      <p:ext uri="{BB962C8B-B14F-4D97-AF65-F5344CB8AC3E}">
        <p14:creationId xmlns:p14="http://schemas.microsoft.com/office/powerpoint/2010/main" val="1752827745"/>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3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50CA6637-E206-4229-A684-E8C434C5BAAE}"/>
              </a:ext>
            </a:extLst>
          </p:cNvPr>
          <p:cNvSpPr txBox="1">
            <a:spLocks/>
          </p:cNvSpPr>
          <p:nvPr/>
        </p:nvSpPr>
        <p:spPr>
          <a:xfrm>
            <a:off x="-35834" y="661172"/>
            <a:ext cx="4694814" cy="2366703"/>
          </a:xfrm>
          <a:prstGeom prst="rect">
            <a:avLst/>
          </a:prstGeom>
        </p:spPr>
        <p:txBody>
          <a:bodyPr vert="horz" lIns="91440" tIns="45720" rIns="91440" bIns="45720" rtlCol="0"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3200" kern="1200">
                <a:solidFill>
                  <a:schemeClr val="tx1"/>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CA"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Tips on how to effectively use bear spray</a:t>
            </a:r>
            <a:endParaRPr kumimoji="0" lang="en-US"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p:txBody>
      </p:sp>
      <p:sp>
        <p:nvSpPr>
          <p:cNvPr id="3" name="Rectangle 2">
            <a:extLst>
              <a:ext uri="{FF2B5EF4-FFF2-40B4-BE49-F238E27FC236}">
                <a16:creationId xmlns:a16="http://schemas.microsoft.com/office/drawing/2014/main" id="{2911B4A1-D43A-4876-92ED-9182FEA5A296}"/>
              </a:ext>
            </a:extLst>
          </p:cNvPr>
          <p:cNvSpPr/>
          <p:nvPr/>
        </p:nvSpPr>
        <p:spPr>
          <a:xfrm>
            <a:off x="5073799" y="521432"/>
            <a:ext cx="6289330" cy="5012886"/>
          </a:xfrm>
          <a:prstGeom prst="rect">
            <a:avLst/>
          </a:prstGeom>
        </p:spPr>
        <p:txBody>
          <a:bodyPr vert="horz" lIns="91440" tIns="45720" rIns="91440" bIns="45720" rtlCol="0" anchor="ctr">
            <a:no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5" name="Slide Number Placeholder 5">
            <a:extLst>
              <a:ext uri="{FF2B5EF4-FFF2-40B4-BE49-F238E27FC236}">
                <a16:creationId xmlns:a16="http://schemas.microsoft.com/office/drawing/2014/main" id="{00E9D94C-8F53-4E9D-96B2-E5B5A552D70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54593F9-36B0-4BDD-BD23-49F3E50C4A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310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6" name="Rectangle 2">
            <a:extLst>
              <a:ext uri="{FF2B5EF4-FFF2-40B4-BE49-F238E27FC236}">
                <a16:creationId xmlns:a16="http://schemas.microsoft.com/office/drawing/2014/main" id="{40122E6F-FD4F-4F43-998B-DB3CC756A993}"/>
              </a:ext>
            </a:extLst>
          </p:cNvPr>
          <p:cNvSpPr>
            <a:spLocks noChangeArrowheads="1"/>
          </p:cNvSpPr>
          <p:nvPr/>
        </p:nvSpPr>
        <p:spPr bwMode="auto">
          <a:xfrm>
            <a:off x="4744994" y="5898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TextBox 19">
            <a:extLst>
              <a:ext uri="{FF2B5EF4-FFF2-40B4-BE49-F238E27FC236}">
                <a16:creationId xmlns:a16="http://schemas.microsoft.com/office/drawing/2014/main" id="{C10B3A98-8CC8-4F38-9F07-881B006CF77D}"/>
              </a:ext>
            </a:extLst>
          </p:cNvPr>
          <p:cNvSpPr txBox="1"/>
          <p:nvPr/>
        </p:nvSpPr>
        <p:spPr>
          <a:xfrm>
            <a:off x="5119961" y="384907"/>
            <a:ext cx="6270170" cy="4524315"/>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Make sure it really is bear spray</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Check the expiration date</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Carry a holster</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Practice your quick draw and aim</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Hold the bear spray correctly</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just" defTabSz="914400" rtl="0" eaLnBrk="1" fontAlgn="auto" latinLnBrk="0" hangingPunct="1">
              <a:lnSpc>
                <a:spcPct val="100000"/>
              </a:lnSpc>
              <a:spcBef>
                <a:spcPts val="0"/>
              </a:spcBef>
              <a:spcAft>
                <a:spcPts val="0"/>
              </a:spcAft>
              <a:buClrTx/>
              <a:buSzTx/>
              <a:buFontTx/>
              <a:buAutoNum type="arabicPeriod"/>
              <a:tabLst/>
              <a:defRPr/>
            </a:pPr>
            <a:endParaRPr kumimoji="0" lang="en-CA" sz="2400" b="1" i="0" u="none" strike="noStrike" kern="1200" cap="none" spc="0" normalizeH="0" baseline="0" noProof="0">
              <a:ln>
                <a:noFill/>
              </a:ln>
              <a:solidFill>
                <a:srgbClr val="ED7D31">
                  <a:lumMod val="75000"/>
                </a:srgbClr>
              </a:solidFill>
              <a:effectLst/>
              <a:uLnTx/>
              <a:uFillTx/>
              <a:latin typeface="Calibri" panose="020F0502020204030204"/>
              <a:ea typeface="+mn-ea"/>
              <a:cs typeface="+mn-cs"/>
            </a:endParaRPr>
          </a:p>
          <a:p>
            <a:pPr marL="457200" marR="0" lvl="0" indent="-457200" algn="just" defTabSz="914400" rtl="0" eaLnBrk="1" fontAlgn="auto" latinLnBrk="0" hangingPunct="1">
              <a:lnSpc>
                <a:spcPct val="100000"/>
              </a:lnSpc>
              <a:spcBef>
                <a:spcPts val="0"/>
              </a:spcBef>
              <a:spcAft>
                <a:spcPts val="0"/>
              </a:spcAft>
              <a:buClrTx/>
              <a:buSzTx/>
              <a:buFontTx/>
              <a:buAutoNum type="arabicPeriod"/>
              <a:tabLst/>
              <a:defRPr/>
            </a:pPr>
            <a:endParaRPr kumimoji="0" lang="en-CA" sz="2400" b="1" i="0" u="none" strike="noStrike" kern="1200" cap="none" spc="0" normalizeH="0" baseline="0" noProof="0">
              <a:ln>
                <a:noFill/>
              </a:ln>
              <a:solidFill>
                <a:srgbClr val="ED7D31">
                  <a:lumMod val="75000"/>
                </a:srgbClr>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79E9F718-A1F4-4227-883D-AD868E4E628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296" y="2671971"/>
            <a:ext cx="1570869" cy="2316310"/>
          </a:xfrm>
          <a:prstGeom prst="rect">
            <a:avLst/>
          </a:prstGeom>
        </p:spPr>
      </p:pic>
      <p:pic>
        <p:nvPicPr>
          <p:cNvPr id="17" name="Picture 16">
            <a:extLst>
              <a:ext uri="{FF2B5EF4-FFF2-40B4-BE49-F238E27FC236}">
                <a16:creationId xmlns:a16="http://schemas.microsoft.com/office/drawing/2014/main" id="{73611369-B301-4734-9D9A-F98D78456CE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43008" y="2655194"/>
            <a:ext cx="2030077" cy="2349863"/>
          </a:xfrm>
          <a:prstGeom prst="rect">
            <a:avLst/>
          </a:prstGeom>
        </p:spPr>
      </p:pic>
      <p:pic>
        <p:nvPicPr>
          <p:cNvPr id="18" name="Picture 17">
            <a:extLst>
              <a:ext uri="{FF2B5EF4-FFF2-40B4-BE49-F238E27FC236}">
                <a16:creationId xmlns:a16="http://schemas.microsoft.com/office/drawing/2014/main" id="{C232ECEE-E052-4A03-9B22-995A3B18E70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73775" y="4083168"/>
            <a:ext cx="2660464" cy="2600642"/>
          </a:xfrm>
          <a:prstGeom prst="rect">
            <a:avLst/>
          </a:prstGeom>
        </p:spPr>
      </p:pic>
      <p:pic>
        <p:nvPicPr>
          <p:cNvPr id="2" name="Image 1" descr="A black and white logo  Description automatically generated with low confidence">
            <a:extLst>
              <a:ext uri="{FF2B5EF4-FFF2-40B4-BE49-F238E27FC236}">
                <a16:creationId xmlns:a16="http://schemas.microsoft.com/office/drawing/2014/main" id="{59A75125-01AE-84EA-6863-AC2632062953}"/>
              </a:ext>
            </a:extLst>
          </p:cNvPr>
          <p:cNvPicPr>
            <a:picLocks/>
          </p:cNvPicPr>
          <p:nvPr/>
        </p:nvPicPr>
        <p:blipFill>
          <a:blip r:embed="rId5" cstate="screen">
            <a:extLst>
              <a:ext uri="{28A0092B-C50C-407E-A947-70E740481C1C}">
                <a14:useLocalDpi xmlns:a14="http://schemas.microsoft.com/office/drawing/2010/main"/>
              </a:ext>
            </a:extLst>
          </a:blip>
          <a:stretch>
            <a:fillRect/>
          </a:stretch>
        </p:blipFill>
        <p:spPr>
          <a:xfrm>
            <a:off x="9229598" y="5750560"/>
            <a:ext cx="2542540" cy="938530"/>
          </a:xfrm>
          <a:prstGeom prst="rect">
            <a:avLst/>
          </a:prstGeom>
        </p:spPr>
      </p:pic>
    </p:spTree>
    <p:extLst>
      <p:ext uri="{BB962C8B-B14F-4D97-AF65-F5344CB8AC3E}">
        <p14:creationId xmlns:p14="http://schemas.microsoft.com/office/powerpoint/2010/main" val="1032469644"/>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3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50CA6637-E206-4229-A684-E8C434C5BAAE}"/>
              </a:ext>
            </a:extLst>
          </p:cNvPr>
          <p:cNvSpPr txBox="1">
            <a:spLocks/>
          </p:cNvSpPr>
          <p:nvPr/>
        </p:nvSpPr>
        <p:spPr>
          <a:xfrm>
            <a:off x="-35834" y="661172"/>
            <a:ext cx="4694814" cy="2366703"/>
          </a:xfrm>
          <a:prstGeom prst="rect">
            <a:avLst/>
          </a:prstGeom>
        </p:spPr>
        <p:txBody>
          <a:bodyPr vert="horz" lIns="91440" tIns="45720" rIns="91440" bIns="45720" rtlCol="0"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3200" kern="1200">
                <a:solidFill>
                  <a:schemeClr val="tx1"/>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CA"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Tips on how to effectively use bear spray</a:t>
            </a:r>
            <a:endParaRPr kumimoji="0" lang="en-US"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p:txBody>
      </p:sp>
      <p:sp>
        <p:nvSpPr>
          <p:cNvPr id="3" name="Rectangle 2">
            <a:extLst>
              <a:ext uri="{FF2B5EF4-FFF2-40B4-BE49-F238E27FC236}">
                <a16:creationId xmlns:a16="http://schemas.microsoft.com/office/drawing/2014/main" id="{2911B4A1-D43A-4876-92ED-9182FEA5A296}"/>
              </a:ext>
            </a:extLst>
          </p:cNvPr>
          <p:cNvSpPr/>
          <p:nvPr/>
        </p:nvSpPr>
        <p:spPr>
          <a:xfrm>
            <a:off x="5073799" y="521432"/>
            <a:ext cx="6289330" cy="5012886"/>
          </a:xfrm>
          <a:prstGeom prst="rect">
            <a:avLst/>
          </a:prstGeom>
        </p:spPr>
        <p:txBody>
          <a:bodyPr vert="horz" lIns="91440" tIns="45720" rIns="91440" bIns="45720" rtlCol="0" anchor="ctr">
            <a:no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5" name="Slide Number Placeholder 5">
            <a:extLst>
              <a:ext uri="{FF2B5EF4-FFF2-40B4-BE49-F238E27FC236}">
                <a16:creationId xmlns:a16="http://schemas.microsoft.com/office/drawing/2014/main" id="{00E9D94C-8F53-4E9D-96B2-E5B5A552D70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54593F9-36B0-4BDD-BD23-49F3E50C4A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311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6" name="Rectangle 2">
            <a:extLst>
              <a:ext uri="{FF2B5EF4-FFF2-40B4-BE49-F238E27FC236}">
                <a16:creationId xmlns:a16="http://schemas.microsoft.com/office/drawing/2014/main" id="{40122E6F-FD4F-4F43-998B-DB3CC756A993}"/>
              </a:ext>
            </a:extLst>
          </p:cNvPr>
          <p:cNvSpPr>
            <a:spLocks noChangeArrowheads="1"/>
          </p:cNvSpPr>
          <p:nvPr/>
        </p:nvSpPr>
        <p:spPr bwMode="auto">
          <a:xfrm>
            <a:off x="4744994" y="5898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TextBox 19">
            <a:extLst>
              <a:ext uri="{FF2B5EF4-FFF2-40B4-BE49-F238E27FC236}">
                <a16:creationId xmlns:a16="http://schemas.microsoft.com/office/drawing/2014/main" id="{C10B3A98-8CC8-4F38-9F07-881B006CF77D}"/>
              </a:ext>
            </a:extLst>
          </p:cNvPr>
          <p:cNvSpPr txBox="1"/>
          <p:nvPr/>
        </p:nvSpPr>
        <p:spPr>
          <a:xfrm>
            <a:off x="5092959" y="1323682"/>
            <a:ext cx="6270170" cy="5632311"/>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Don’t run!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Use short bursts</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CA"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Be sure to use only short bursts.  Depending on the size of the canister, bear repellent only has 6 to 10 seconds of spray duration.</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CA"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You may need to use it more than once.</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CA"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225 grams: small canister = 6 sec</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CA"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380 grams: large canister = 10 sec</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CA"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just" defTabSz="914400" rtl="0" eaLnBrk="1" fontAlgn="auto" latinLnBrk="0" hangingPunct="1">
              <a:lnSpc>
                <a:spcPct val="100000"/>
              </a:lnSpc>
              <a:spcBef>
                <a:spcPts val="0"/>
              </a:spcBef>
              <a:spcAft>
                <a:spcPts val="0"/>
              </a:spcAft>
              <a:buClrTx/>
              <a:buSzTx/>
              <a:buFontTx/>
              <a:buAutoNum type="arabicPeriod"/>
              <a:tabLst/>
              <a:defRPr/>
            </a:pPr>
            <a:endParaRPr kumimoji="0" lang="en-CA" sz="2400" b="1" i="0" u="none" strike="noStrike" kern="1200" cap="none" spc="0" normalizeH="0" baseline="0" noProof="0">
              <a:ln>
                <a:noFill/>
              </a:ln>
              <a:solidFill>
                <a:srgbClr val="ED7D31">
                  <a:lumMod val="75000"/>
                </a:srgbClr>
              </a:solidFill>
              <a:effectLst/>
              <a:uLnTx/>
              <a:uFillTx/>
              <a:latin typeface="Calibri" panose="020F0502020204030204"/>
              <a:ea typeface="+mn-ea"/>
              <a:cs typeface="+mn-cs"/>
            </a:endParaRPr>
          </a:p>
          <a:p>
            <a:pPr marL="457200" marR="0" lvl="0" indent="-457200" algn="just" defTabSz="914400" rtl="0" eaLnBrk="1" fontAlgn="auto" latinLnBrk="0" hangingPunct="1">
              <a:lnSpc>
                <a:spcPct val="100000"/>
              </a:lnSpc>
              <a:spcBef>
                <a:spcPts val="0"/>
              </a:spcBef>
              <a:spcAft>
                <a:spcPts val="0"/>
              </a:spcAft>
              <a:buClrTx/>
              <a:buSzTx/>
              <a:buFontTx/>
              <a:buAutoNum type="arabicPeriod"/>
              <a:tabLst/>
              <a:defRPr/>
            </a:pPr>
            <a:endParaRPr kumimoji="0" lang="en-CA" sz="2400" b="1" i="0" u="none" strike="noStrike" kern="1200" cap="none" spc="0" normalizeH="0" baseline="0" noProof="0">
              <a:ln>
                <a:noFill/>
              </a:ln>
              <a:solidFill>
                <a:srgbClr val="ED7D31">
                  <a:lumMod val="75000"/>
                </a:srgbClr>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2D4412FA-0BDB-40A8-8664-D3F47776256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716" y="2775372"/>
            <a:ext cx="1829994" cy="2449771"/>
          </a:xfrm>
          <a:prstGeom prst="rect">
            <a:avLst/>
          </a:prstGeom>
        </p:spPr>
      </p:pic>
      <p:pic>
        <p:nvPicPr>
          <p:cNvPr id="22" name="Picture 21">
            <a:extLst>
              <a:ext uri="{FF2B5EF4-FFF2-40B4-BE49-F238E27FC236}">
                <a16:creationId xmlns:a16="http://schemas.microsoft.com/office/drawing/2014/main" id="{D85F9304-6A9D-4961-8E74-C8F2D68A07E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61509" y="3086958"/>
            <a:ext cx="2537967" cy="2138185"/>
          </a:xfrm>
          <a:prstGeom prst="rect">
            <a:avLst/>
          </a:prstGeom>
        </p:spPr>
      </p:pic>
      <p:pic>
        <p:nvPicPr>
          <p:cNvPr id="2" name="Image 1" descr="A black and white logo  Description automatically generated with low confidence">
            <a:extLst>
              <a:ext uri="{FF2B5EF4-FFF2-40B4-BE49-F238E27FC236}">
                <a16:creationId xmlns:a16="http://schemas.microsoft.com/office/drawing/2014/main" id="{E900270A-56ED-E048-5191-91E05006065D}"/>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9101455" y="5750560"/>
            <a:ext cx="2542540" cy="938530"/>
          </a:xfrm>
          <a:prstGeom prst="rect">
            <a:avLst/>
          </a:prstGeom>
        </p:spPr>
      </p:pic>
    </p:spTree>
    <p:extLst>
      <p:ext uri="{BB962C8B-B14F-4D97-AF65-F5344CB8AC3E}">
        <p14:creationId xmlns:p14="http://schemas.microsoft.com/office/powerpoint/2010/main" val="2948328378"/>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3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50CA6637-E206-4229-A684-E8C434C5BAAE}"/>
              </a:ext>
            </a:extLst>
          </p:cNvPr>
          <p:cNvSpPr txBox="1">
            <a:spLocks/>
          </p:cNvSpPr>
          <p:nvPr/>
        </p:nvSpPr>
        <p:spPr>
          <a:xfrm>
            <a:off x="-35834" y="661172"/>
            <a:ext cx="4694814" cy="2366703"/>
          </a:xfrm>
          <a:prstGeom prst="rect">
            <a:avLst/>
          </a:prstGeom>
        </p:spPr>
        <p:txBody>
          <a:bodyPr vert="horz" lIns="91440" tIns="45720" rIns="91440" bIns="45720" rtlCol="0"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3200" kern="1200">
                <a:solidFill>
                  <a:schemeClr val="tx1"/>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CA"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Tips on how to effectively use bear spray</a:t>
            </a:r>
            <a:endParaRPr kumimoji="0" lang="en-US"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p:txBody>
      </p:sp>
      <p:sp>
        <p:nvSpPr>
          <p:cNvPr id="3" name="Rectangle 2">
            <a:extLst>
              <a:ext uri="{FF2B5EF4-FFF2-40B4-BE49-F238E27FC236}">
                <a16:creationId xmlns:a16="http://schemas.microsoft.com/office/drawing/2014/main" id="{2911B4A1-D43A-4876-92ED-9182FEA5A296}"/>
              </a:ext>
            </a:extLst>
          </p:cNvPr>
          <p:cNvSpPr/>
          <p:nvPr/>
        </p:nvSpPr>
        <p:spPr>
          <a:xfrm>
            <a:off x="5073799" y="521432"/>
            <a:ext cx="6289330" cy="5012886"/>
          </a:xfrm>
          <a:prstGeom prst="rect">
            <a:avLst/>
          </a:prstGeom>
        </p:spPr>
        <p:txBody>
          <a:bodyPr vert="horz" lIns="91440" tIns="45720" rIns="91440" bIns="45720" rtlCol="0" anchor="ctr">
            <a:no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5" name="Slide Number Placeholder 5">
            <a:extLst>
              <a:ext uri="{FF2B5EF4-FFF2-40B4-BE49-F238E27FC236}">
                <a16:creationId xmlns:a16="http://schemas.microsoft.com/office/drawing/2014/main" id="{00E9D94C-8F53-4E9D-96B2-E5B5A552D70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54593F9-36B0-4BDD-BD23-49F3E50C4A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312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6" name="Rectangle 2">
            <a:extLst>
              <a:ext uri="{FF2B5EF4-FFF2-40B4-BE49-F238E27FC236}">
                <a16:creationId xmlns:a16="http://schemas.microsoft.com/office/drawing/2014/main" id="{40122E6F-FD4F-4F43-998B-DB3CC756A993}"/>
              </a:ext>
            </a:extLst>
          </p:cNvPr>
          <p:cNvSpPr>
            <a:spLocks noChangeArrowheads="1"/>
          </p:cNvSpPr>
          <p:nvPr/>
        </p:nvSpPr>
        <p:spPr bwMode="auto">
          <a:xfrm>
            <a:off x="4744994" y="5898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TextBox 19">
            <a:extLst>
              <a:ext uri="{FF2B5EF4-FFF2-40B4-BE49-F238E27FC236}">
                <a16:creationId xmlns:a16="http://schemas.microsoft.com/office/drawing/2014/main" id="{C10B3A98-8CC8-4F38-9F07-881B006CF77D}"/>
              </a:ext>
            </a:extLst>
          </p:cNvPr>
          <p:cNvSpPr txBox="1"/>
          <p:nvPr/>
        </p:nvSpPr>
        <p:spPr>
          <a:xfrm>
            <a:off x="5073799" y="639125"/>
            <a:ext cx="6270170" cy="7478970"/>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Spray at a range of approx. 15 feet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Use effective body language</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CA"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Using a firm stance will show the bear that you are taking a stand. Bears react to body language and presenting yourself in a battle like position will notify the bear that you are not intimidated.  Loudly yelling “STOP” can shock the animal and in addition to the bear spray, could force it to retreat.</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CA"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If on the other hand you encounter a passive bear you’ll want to remain calm and gently go back to the direction you came from.</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just" defTabSz="914400" rtl="0" eaLnBrk="1" fontAlgn="auto" latinLnBrk="0" hangingPunct="1">
              <a:lnSpc>
                <a:spcPct val="100000"/>
              </a:lnSpc>
              <a:spcBef>
                <a:spcPts val="0"/>
              </a:spcBef>
              <a:spcAft>
                <a:spcPts val="0"/>
              </a:spcAft>
              <a:buClrTx/>
              <a:buSzTx/>
              <a:buFontTx/>
              <a:buAutoNum type="arabicPeriod"/>
              <a:tabLst/>
              <a:defRPr/>
            </a:pPr>
            <a:endParaRPr kumimoji="0" lang="en-CA" sz="2400" b="1" i="0" u="none" strike="noStrike" kern="1200" cap="none" spc="0" normalizeH="0" baseline="0" noProof="0">
              <a:ln>
                <a:noFill/>
              </a:ln>
              <a:solidFill>
                <a:srgbClr val="ED7D31">
                  <a:lumMod val="75000"/>
                </a:srgbClr>
              </a:solidFill>
              <a:effectLst/>
              <a:uLnTx/>
              <a:uFillTx/>
              <a:latin typeface="Calibri" panose="020F0502020204030204"/>
              <a:ea typeface="+mn-ea"/>
              <a:cs typeface="+mn-cs"/>
            </a:endParaRPr>
          </a:p>
          <a:p>
            <a:pPr marL="457200" marR="0" lvl="0" indent="-457200" algn="just" defTabSz="914400" rtl="0" eaLnBrk="1" fontAlgn="auto" latinLnBrk="0" hangingPunct="1">
              <a:lnSpc>
                <a:spcPct val="100000"/>
              </a:lnSpc>
              <a:spcBef>
                <a:spcPts val="0"/>
              </a:spcBef>
              <a:spcAft>
                <a:spcPts val="0"/>
              </a:spcAft>
              <a:buClrTx/>
              <a:buSzTx/>
              <a:buFontTx/>
              <a:buAutoNum type="arabicPeriod"/>
              <a:tabLst/>
              <a:defRPr/>
            </a:pPr>
            <a:endParaRPr kumimoji="0" lang="en-CA" sz="2400" b="1" i="0" u="none" strike="noStrike" kern="1200" cap="none" spc="0" normalizeH="0" baseline="0" noProof="0">
              <a:ln>
                <a:noFill/>
              </a:ln>
              <a:solidFill>
                <a:srgbClr val="ED7D31">
                  <a:lumMod val="75000"/>
                </a:srgbClr>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750E2C0A-08B0-4D91-85F3-1BC0D5EE517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414" y="3689047"/>
            <a:ext cx="2060550" cy="2747400"/>
          </a:xfrm>
          <a:prstGeom prst="rect">
            <a:avLst/>
          </a:prstGeom>
        </p:spPr>
      </p:pic>
      <p:pic>
        <p:nvPicPr>
          <p:cNvPr id="2" name="Image 1" descr="A black and white logo  Description automatically generated with low confidence">
            <a:extLst>
              <a:ext uri="{FF2B5EF4-FFF2-40B4-BE49-F238E27FC236}">
                <a16:creationId xmlns:a16="http://schemas.microsoft.com/office/drawing/2014/main" id="{B39433AD-5208-48B3-49C8-7749182D4D4B}"/>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9229598" y="5798701"/>
            <a:ext cx="2542540" cy="938530"/>
          </a:xfrm>
          <a:prstGeom prst="rect">
            <a:avLst/>
          </a:prstGeom>
        </p:spPr>
      </p:pic>
    </p:spTree>
    <p:extLst>
      <p:ext uri="{BB962C8B-B14F-4D97-AF65-F5344CB8AC3E}">
        <p14:creationId xmlns:p14="http://schemas.microsoft.com/office/powerpoint/2010/main" val="3764875869"/>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3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50CA6637-E206-4229-A684-E8C434C5BAAE}"/>
              </a:ext>
            </a:extLst>
          </p:cNvPr>
          <p:cNvSpPr txBox="1">
            <a:spLocks/>
          </p:cNvSpPr>
          <p:nvPr/>
        </p:nvSpPr>
        <p:spPr>
          <a:xfrm>
            <a:off x="-35834" y="661172"/>
            <a:ext cx="4694814" cy="2366703"/>
          </a:xfrm>
          <a:prstGeom prst="rect">
            <a:avLst/>
          </a:prstGeom>
        </p:spPr>
        <p:txBody>
          <a:bodyPr vert="horz" lIns="91440" tIns="45720" rIns="91440" bIns="45720" rtlCol="0"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3200" kern="1200">
                <a:solidFill>
                  <a:schemeClr val="tx1"/>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CA"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Tips on how to effectively use bear spray</a:t>
            </a:r>
            <a:endParaRPr kumimoji="0" lang="en-US"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p:txBody>
      </p:sp>
      <p:sp>
        <p:nvSpPr>
          <p:cNvPr id="3" name="Rectangle 2">
            <a:extLst>
              <a:ext uri="{FF2B5EF4-FFF2-40B4-BE49-F238E27FC236}">
                <a16:creationId xmlns:a16="http://schemas.microsoft.com/office/drawing/2014/main" id="{2911B4A1-D43A-4876-92ED-9182FEA5A296}"/>
              </a:ext>
            </a:extLst>
          </p:cNvPr>
          <p:cNvSpPr/>
          <p:nvPr/>
        </p:nvSpPr>
        <p:spPr>
          <a:xfrm>
            <a:off x="5073799" y="521432"/>
            <a:ext cx="6289330" cy="5012886"/>
          </a:xfrm>
          <a:prstGeom prst="rect">
            <a:avLst/>
          </a:prstGeom>
        </p:spPr>
        <p:txBody>
          <a:bodyPr vert="horz" lIns="91440" tIns="45720" rIns="91440" bIns="45720" rtlCol="0" anchor="ctr">
            <a:no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5" name="Slide Number Placeholder 5">
            <a:extLst>
              <a:ext uri="{FF2B5EF4-FFF2-40B4-BE49-F238E27FC236}">
                <a16:creationId xmlns:a16="http://schemas.microsoft.com/office/drawing/2014/main" id="{00E9D94C-8F53-4E9D-96B2-E5B5A552D70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54593F9-36B0-4BDD-BD23-49F3E50C4A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313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6" name="Rectangle 2">
            <a:extLst>
              <a:ext uri="{FF2B5EF4-FFF2-40B4-BE49-F238E27FC236}">
                <a16:creationId xmlns:a16="http://schemas.microsoft.com/office/drawing/2014/main" id="{40122E6F-FD4F-4F43-998B-DB3CC756A993}"/>
              </a:ext>
            </a:extLst>
          </p:cNvPr>
          <p:cNvSpPr>
            <a:spLocks noChangeArrowheads="1"/>
          </p:cNvSpPr>
          <p:nvPr/>
        </p:nvSpPr>
        <p:spPr bwMode="auto">
          <a:xfrm>
            <a:off x="4744994" y="5898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TextBox 19">
            <a:extLst>
              <a:ext uri="{FF2B5EF4-FFF2-40B4-BE49-F238E27FC236}">
                <a16:creationId xmlns:a16="http://schemas.microsoft.com/office/drawing/2014/main" id="{C10B3A98-8CC8-4F38-9F07-881B006CF77D}"/>
              </a:ext>
            </a:extLst>
          </p:cNvPr>
          <p:cNvSpPr txBox="1"/>
          <p:nvPr/>
        </p:nvSpPr>
        <p:spPr>
          <a:xfrm>
            <a:off x="5073799" y="639125"/>
            <a:ext cx="6270170" cy="6740307"/>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Leave the area immediately</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Once you have effectively used the bear spray to deter an attack it’s time for you to leave the area immediately.  Remember the effects of bear spray will only last up to around 15 to 30 minutes and if you don’t leave the area promptly, you could end up facing a retaliation attack.</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Remember, bear spray can be used on larger animals such as elks, moose, cougars, wolves and coyotes.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just" defTabSz="914400" rtl="0" eaLnBrk="1" fontAlgn="auto" latinLnBrk="0" hangingPunct="1">
              <a:lnSpc>
                <a:spcPct val="100000"/>
              </a:lnSpc>
              <a:spcBef>
                <a:spcPts val="0"/>
              </a:spcBef>
              <a:spcAft>
                <a:spcPts val="0"/>
              </a:spcAft>
              <a:buClrTx/>
              <a:buSzTx/>
              <a:buFontTx/>
              <a:buAutoNum type="arabicPeriod"/>
              <a:tabLst/>
              <a:defRPr/>
            </a:pPr>
            <a:endParaRPr kumimoji="0" lang="en-CA" sz="2400" b="1" i="0" u="none" strike="noStrike" kern="1200" cap="none" spc="0" normalizeH="0" baseline="0" noProof="0">
              <a:ln>
                <a:noFill/>
              </a:ln>
              <a:solidFill>
                <a:srgbClr val="ED7D31">
                  <a:lumMod val="75000"/>
                </a:srgbClr>
              </a:solidFill>
              <a:effectLst/>
              <a:uLnTx/>
              <a:uFillTx/>
              <a:latin typeface="Calibri" panose="020F0502020204030204"/>
              <a:ea typeface="+mn-ea"/>
              <a:cs typeface="+mn-cs"/>
            </a:endParaRPr>
          </a:p>
          <a:p>
            <a:pPr marL="457200" marR="0" lvl="0" indent="-457200" algn="just" defTabSz="914400" rtl="0" eaLnBrk="1" fontAlgn="auto" latinLnBrk="0" hangingPunct="1">
              <a:lnSpc>
                <a:spcPct val="100000"/>
              </a:lnSpc>
              <a:spcBef>
                <a:spcPts val="0"/>
              </a:spcBef>
              <a:spcAft>
                <a:spcPts val="0"/>
              </a:spcAft>
              <a:buClrTx/>
              <a:buSzTx/>
              <a:buFontTx/>
              <a:buAutoNum type="arabicPeriod"/>
              <a:tabLst/>
              <a:defRPr/>
            </a:pPr>
            <a:endParaRPr kumimoji="0" lang="en-CA" sz="2400" b="1" i="0" u="none" strike="noStrike" kern="1200" cap="none" spc="0" normalizeH="0" baseline="0" noProof="0">
              <a:ln>
                <a:noFill/>
              </a:ln>
              <a:solidFill>
                <a:srgbClr val="ED7D31">
                  <a:lumMod val="75000"/>
                </a:srgbClr>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E74C9AB3-19E5-4DB2-94BB-3B22702795E9}"/>
              </a:ext>
            </a:extLst>
          </p:cNvPr>
          <p:cNvPicPr>
            <a:picLocks noChangeAspect="1"/>
          </p:cNvPicPr>
          <p:nvPr/>
        </p:nvPicPr>
        <p:blipFill>
          <a:blip r:embed="rId2"/>
          <a:stretch>
            <a:fillRect/>
          </a:stretch>
        </p:blipFill>
        <p:spPr>
          <a:xfrm>
            <a:off x="-19160" y="3684891"/>
            <a:ext cx="4723298" cy="2998919"/>
          </a:xfrm>
          <a:prstGeom prst="rect">
            <a:avLst/>
          </a:prstGeom>
        </p:spPr>
      </p:pic>
      <p:pic>
        <p:nvPicPr>
          <p:cNvPr id="2" name="Image 1" descr="A black and white logo  Description automatically generated with low confidence">
            <a:extLst>
              <a:ext uri="{FF2B5EF4-FFF2-40B4-BE49-F238E27FC236}">
                <a16:creationId xmlns:a16="http://schemas.microsoft.com/office/drawing/2014/main" id="{FD27C6D8-A387-EFC5-89EF-78E37AEB1F8A}"/>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9044305" y="5726894"/>
            <a:ext cx="2542540" cy="938530"/>
          </a:xfrm>
          <a:prstGeom prst="rect">
            <a:avLst/>
          </a:prstGeom>
        </p:spPr>
      </p:pic>
    </p:spTree>
    <p:extLst>
      <p:ext uri="{BB962C8B-B14F-4D97-AF65-F5344CB8AC3E}">
        <p14:creationId xmlns:p14="http://schemas.microsoft.com/office/powerpoint/2010/main" val="2194765191"/>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3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50CA6637-E206-4229-A684-E8C434C5BAAE}"/>
              </a:ext>
            </a:extLst>
          </p:cNvPr>
          <p:cNvSpPr txBox="1">
            <a:spLocks/>
          </p:cNvSpPr>
          <p:nvPr/>
        </p:nvSpPr>
        <p:spPr>
          <a:xfrm>
            <a:off x="-35834" y="661172"/>
            <a:ext cx="4694814" cy="2366703"/>
          </a:xfrm>
          <a:prstGeom prst="rect">
            <a:avLst/>
          </a:prstGeom>
        </p:spPr>
        <p:txBody>
          <a:bodyPr vert="horz" lIns="91440" tIns="45720" rIns="91440" bIns="45720" rtlCol="0"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3200" kern="1200">
                <a:solidFill>
                  <a:schemeClr val="tx1"/>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CA"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Tips on how to effectively use bear spray</a:t>
            </a:r>
            <a:endParaRPr kumimoji="0" lang="en-US"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p:txBody>
      </p:sp>
      <p:sp>
        <p:nvSpPr>
          <p:cNvPr id="3" name="Rectangle 2">
            <a:extLst>
              <a:ext uri="{FF2B5EF4-FFF2-40B4-BE49-F238E27FC236}">
                <a16:creationId xmlns:a16="http://schemas.microsoft.com/office/drawing/2014/main" id="{2911B4A1-D43A-4876-92ED-9182FEA5A296}"/>
              </a:ext>
            </a:extLst>
          </p:cNvPr>
          <p:cNvSpPr/>
          <p:nvPr/>
        </p:nvSpPr>
        <p:spPr>
          <a:xfrm>
            <a:off x="5073799" y="521432"/>
            <a:ext cx="6289330" cy="5012886"/>
          </a:xfrm>
          <a:prstGeom prst="rect">
            <a:avLst/>
          </a:prstGeom>
        </p:spPr>
        <p:txBody>
          <a:bodyPr vert="horz" lIns="91440" tIns="45720" rIns="91440" bIns="45720" rtlCol="0" anchor="ctr">
            <a:no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5" name="Slide Number Placeholder 5">
            <a:extLst>
              <a:ext uri="{FF2B5EF4-FFF2-40B4-BE49-F238E27FC236}">
                <a16:creationId xmlns:a16="http://schemas.microsoft.com/office/drawing/2014/main" id="{00E9D94C-8F53-4E9D-96B2-E5B5A552D70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54593F9-36B0-4BDD-BD23-49F3E50C4A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314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6" name="Rectangle 2">
            <a:extLst>
              <a:ext uri="{FF2B5EF4-FFF2-40B4-BE49-F238E27FC236}">
                <a16:creationId xmlns:a16="http://schemas.microsoft.com/office/drawing/2014/main" id="{40122E6F-FD4F-4F43-998B-DB3CC756A993}"/>
              </a:ext>
            </a:extLst>
          </p:cNvPr>
          <p:cNvSpPr>
            <a:spLocks noChangeArrowheads="1"/>
          </p:cNvSpPr>
          <p:nvPr/>
        </p:nvSpPr>
        <p:spPr bwMode="auto">
          <a:xfrm>
            <a:off x="4744994" y="5898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TextBox 19">
            <a:extLst>
              <a:ext uri="{FF2B5EF4-FFF2-40B4-BE49-F238E27FC236}">
                <a16:creationId xmlns:a16="http://schemas.microsoft.com/office/drawing/2014/main" id="{C10B3A98-8CC8-4F38-9F07-881B006CF77D}"/>
              </a:ext>
            </a:extLst>
          </p:cNvPr>
          <p:cNvSpPr txBox="1"/>
          <p:nvPr/>
        </p:nvSpPr>
        <p:spPr>
          <a:xfrm>
            <a:off x="5073799" y="639125"/>
            <a:ext cx="6270170" cy="7109639"/>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Remember that wind direction is important. If the wind is blowing towards you there is a chance that you could get contaminated by your own spray.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Do not “pre spray” your clothing or equipment as this is not a deterrent. It may attract bears.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Using bear spray is no guarantee that the bear will stop, you may only deter it for a short period of time. You must leave the area immediately.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just" defTabSz="914400" rtl="0" eaLnBrk="1" fontAlgn="auto" latinLnBrk="0" hangingPunct="1">
              <a:lnSpc>
                <a:spcPct val="100000"/>
              </a:lnSpc>
              <a:spcBef>
                <a:spcPts val="0"/>
              </a:spcBef>
              <a:spcAft>
                <a:spcPts val="0"/>
              </a:spcAft>
              <a:buClrTx/>
              <a:buSzTx/>
              <a:buFontTx/>
              <a:buAutoNum type="arabicPeriod"/>
              <a:tabLst/>
              <a:defRPr/>
            </a:pPr>
            <a:endParaRPr kumimoji="0" lang="en-CA" sz="2400" b="1" i="0" u="none" strike="noStrike" kern="1200" cap="none" spc="0" normalizeH="0" baseline="0" noProof="0">
              <a:ln>
                <a:noFill/>
              </a:ln>
              <a:solidFill>
                <a:srgbClr val="ED7D31">
                  <a:lumMod val="75000"/>
                </a:srgbClr>
              </a:solidFill>
              <a:effectLst/>
              <a:uLnTx/>
              <a:uFillTx/>
              <a:latin typeface="Calibri" panose="020F0502020204030204"/>
              <a:ea typeface="+mn-ea"/>
              <a:cs typeface="+mn-cs"/>
            </a:endParaRPr>
          </a:p>
          <a:p>
            <a:pPr marL="457200" marR="0" lvl="0" indent="-457200" algn="just" defTabSz="914400" rtl="0" eaLnBrk="1" fontAlgn="auto" latinLnBrk="0" hangingPunct="1">
              <a:lnSpc>
                <a:spcPct val="100000"/>
              </a:lnSpc>
              <a:spcBef>
                <a:spcPts val="0"/>
              </a:spcBef>
              <a:spcAft>
                <a:spcPts val="0"/>
              </a:spcAft>
              <a:buClrTx/>
              <a:buSzTx/>
              <a:buFontTx/>
              <a:buAutoNum type="arabicPeriod"/>
              <a:tabLst/>
              <a:defRPr/>
            </a:pPr>
            <a:endParaRPr kumimoji="0" lang="en-CA" sz="2400" b="1" i="0" u="none" strike="noStrike" kern="1200" cap="none" spc="0" normalizeH="0" baseline="0" noProof="0">
              <a:ln>
                <a:noFill/>
              </a:ln>
              <a:solidFill>
                <a:srgbClr val="ED7D31">
                  <a:lumMod val="75000"/>
                </a:srgbClr>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E74C9AB3-19E5-4DB2-94BB-3B22702795E9}"/>
              </a:ext>
            </a:extLst>
          </p:cNvPr>
          <p:cNvPicPr>
            <a:picLocks noChangeAspect="1"/>
          </p:cNvPicPr>
          <p:nvPr/>
        </p:nvPicPr>
        <p:blipFill>
          <a:blip r:embed="rId2"/>
          <a:stretch>
            <a:fillRect/>
          </a:stretch>
        </p:blipFill>
        <p:spPr>
          <a:xfrm>
            <a:off x="-19160" y="3684891"/>
            <a:ext cx="4723298" cy="2998919"/>
          </a:xfrm>
          <a:prstGeom prst="rect">
            <a:avLst/>
          </a:prstGeom>
        </p:spPr>
      </p:pic>
      <p:pic>
        <p:nvPicPr>
          <p:cNvPr id="2" name="Image 1" descr="A black and white logo  Description automatically generated with low confidence">
            <a:extLst>
              <a:ext uri="{FF2B5EF4-FFF2-40B4-BE49-F238E27FC236}">
                <a16:creationId xmlns:a16="http://schemas.microsoft.com/office/drawing/2014/main" id="{2E1D7E53-4947-8206-C6B3-D20E59BE41D9}"/>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9166068" y="5759062"/>
            <a:ext cx="2542540" cy="938530"/>
          </a:xfrm>
          <a:prstGeom prst="rect">
            <a:avLst/>
          </a:prstGeom>
        </p:spPr>
      </p:pic>
    </p:spTree>
    <p:extLst>
      <p:ext uri="{BB962C8B-B14F-4D97-AF65-F5344CB8AC3E}">
        <p14:creationId xmlns:p14="http://schemas.microsoft.com/office/powerpoint/2010/main" val="880040637"/>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3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50CA6637-E206-4229-A684-E8C434C5BAAE}"/>
              </a:ext>
            </a:extLst>
          </p:cNvPr>
          <p:cNvSpPr txBox="1">
            <a:spLocks/>
          </p:cNvSpPr>
          <p:nvPr/>
        </p:nvSpPr>
        <p:spPr>
          <a:xfrm>
            <a:off x="-217510" y="1642575"/>
            <a:ext cx="4694814" cy="2366703"/>
          </a:xfrm>
          <a:prstGeom prst="rect">
            <a:avLst/>
          </a:prstGeom>
        </p:spPr>
        <p:txBody>
          <a:bodyPr vert="horz" lIns="91440" tIns="45720" rIns="91440" bIns="45720" rtlCol="0"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32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Conclusion</a:t>
            </a:r>
          </a:p>
        </p:txBody>
      </p:sp>
      <p:sp>
        <p:nvSpPr>
          <p:cNvPr id="3" name="Rectangle 2">
            <a:extLst>
              <a:ext uri="{FF2B5EF4-FFF2-40B4-BE49-F238E27FC236}">
                <a16:creationId xmlns:a16="http://schemas.microsoft.com/office/drawing/2014/main" id="{2911B4A1-D43A-4876-92ED-9182FEA5A296}"/>
              </a:ext>
            </a:extLst>
          </p:cNvPr>
          <p:cNvSpPr/>
          <p:nvPr/>
        </p:nvSpPr>
        <p:spPr>
          <a:xfrm>
            <a:off x="5073799" y="521432"/>
            <a:ext cx="6289330" cy="5012886"/>
          </a:xfrm>
          <a:prstGeom prst="rect">
            <a:avLst/>
          </a:prstGeom>
        </p:spPr>
        <p:txBody>
          <a:bodyPr vert="horz" lIns="91440" tIns="45720" rIns="91440" bIns="45720" rtlCol="0" anchor="ctr">
            <a:no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5" name="Slide Number Placeholder 5">
            <a:extLst>
              <a:ext uri="{FF2B5EF4-FFF2-40B4-BE49-F238E27FC236}">
                <a16:creationId xmlns:a16="http://schemas.microsoft.com/office/drawing/2014/main" id="{00E9D94C-8F53-4E9D-96B2-E5B5A552D70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54593F9-36B0-4BDD-BD23-49F3E50C4A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315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6" name="Rectangle 2">
            <a:extLst>
              <a:ext uri="{FF2B5EF4-FFF2-40B4-BE49-F238E27FC236}">
                <a16:creationId xmlns:a16="http://schemas.microsoft.com/office/drawing/2014/main" id="{40122E6F-FD4F-4F43-998B-DB3CC756A993}"/>
              </a:ext>
            </a:extLst>
          </p:cNvPr>
          <p:cNvSpPr>
            <a:spLocks noChangeArrowheads="1"/>
          </p:cNvSpPr>
          <p:nvPr/>
        </p:nvSpPr>
        <p:spPr bwMode="auto">
          <a:xfrm>
            <a:off x="4744994" y="5898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TextBox 19">
            <a:extLst>
              <a:ext uri="{FF2B5EF4-FFF2-40B4-BE49-F238E27FC236}">
                <a16:creationId xmlns:a16="http://schemas.microsoft.com/office/drawing/2014/main" id="{C10B3A98-8CC8-4F38-9F07-881B006CF77D}"/>
              </a:ext>
            </a:extLst>
          </p:cNvPr>
          <p:cNvSpPr txBox="1"/>
          <p:nvPr/>
        </p:nvSpPr>
        <p:spPr>
          <a:xfrm>
            <a:off x="5073799" y="639125"/>
            <a:ext cx="6270170" cy="6740307"/>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 person’s best defense against bears is to avoid them. If this is not possible, then being heard, smelled, or seen may lessen your chances of surprising a bear and/or provoking an attack.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Keeping the worksite free of garbage, debris, and good housekeeping practices.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Avoidance of providing an easily obtainable food source, will be the best action for You and the Bears.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just" defTabSz="914400" rtl="0" eaLnBrk="1" fontAlgn="auto" latinLnBrk="0" hangingPunct="1">
              <a:lnSpc>
                <a:spcPct val="100000"/>
              </a:lnSpc>
              <a:spcBef>
                <a:spcPts val="0"/>
              </a:spcBef>
              <a:spcAft>
                <a:spcPts val="0"/>
              </a:spcAft>
              <a:buClrTx/>
              <a:buSzTx/>
              <a:buFontTx/>
              <a:buAutoNum type="arabicPeriod"/>
              <a:tabLst/>
              <a:defRPr/>
            </a:pPr>
            <a:endParaRPr kumimoji="0" lang="en-CA" sz="2400" b="1" i="0" u="none" strike="noStrike" kern="1200" cap="none" spc="0" normalizeH="0" baseline="0" noProof="0">
              <a:ln>
                <a:noFill/>
              </a:ln>
              <a:solidFill>
                <a:srgbClr val="ED7D31">
                  <a:lumMod val="75000"/>
                </a:srgbClr>
              </a:solidFill>
              <a:effectLst/>
              <a:uLnTx/>
              <a:uFillTx/>
              <a:latin typeface="Calibri" panose="020F0502020204030204"/>
              <a:ea typeface="+mn-ea"/>
              <a:cs typeface="+mn-cs"/>
            </a:endParaRPr>
          </a:p>
          <a:p>
            <a:pPr marL="457200" marR="0" lvl="0" indent="-457200" algn="just" defTabSz="914400" rtl="0" eaLnBrk="1" fontAlgn="auto" latinLnBrk="0" hangingPunct="1">
              <a:lnSpc>
                <a:spcPct val="100000"/>
              </a:lnSpc>
              <a:spcBef>
                <a:spcPts val="0"/>
              </a:spcBef>
              <a:spcAft>
                <a:spcPts val="0"/>
              </a:spcAft>
              <a:buClrTx/>
              <a:buSzTx/>
              <a:buFontTx/>
              <a:buAutoNum type="arabicPeriod"/>
              <a:tabLst/>
              <a:defRPr/>
            </a:pPr>
            <a:endParaRPr kumimoji="0" lang="en-CA" sz="2400" b="1" i="0" u="none" strike="noStrike" kern="1200" cap="none" spc="0" normalizeH="0" baseline="0" noProof="0">
              <a:ln>
                <a:noFill/>
              </a:ln>
              <a:solidFill>
                <a:srgbClr val="ED7D31">
                  <a:lumMod val="75000"/>
                </a:srgbClr>
              </a:solidFill>
              <a:effectLst/>
              <a:uLnTx/>
              <a:uFillTx/>
              <a:latin typeface="Calibri" panose="020F0502020204030204"/>
              <a:ea typeface="+mn-ea"/>
              <a:cs typeface="+mn-cs"/>
            </a:endParaRPr>
          </a:p>
        </p:txBody>
      </p:sp>
      <p:pic>
        <p:nvPicPr>
          <p:cNvPr id="2" name="Image 1" descr="A black and white logo  Description automatically generated with low confidence">
            <a:extLst>
              <a:ext uri="{FF2B5EF4-FFF2-40B4-BE49-F238E27FC236}">
                <a16:creationId xmlns:a16="http://schemas.microsoft.com/office/drawing/2014/main" id="{9669E76C-0937-0C14-831C-165E220D64CB}"/>
              </a:ext>
            </a:extLst>
          </p:cNvPr>
          <p:cNvPicPr>
            <a:picLocks/>
          </p:cNvPicPr>
          <p:nvPr/>
        </p:nvPicPr>
        <p:blipFill>
          <a:blip r:embed="rId2" cstate="screen">
            <a:extLst>
              <a:ext uri="{28A0092B-C50C-407E-A947-70E740481C1C}">
                <a14:useLocalDpi xmlns:a14="http://schemas.microsoft.com/office/drawing/2010/main"/>
              </a:ext>
            </a:extLst>
          </a:blip>
          <a:stretch>
            <a:fillRect/>
          </a:stretch>
        </p:blipFill>
        <p:spPr>
          <a:xfrm>
            <a:off x="9166068" y="5726894"/>
            <a:ext cx="2542540" cy="938530"/>
          </a:xfrm>
          <a:prstGeom prst="rect">
            <a:avLst/>
          </a:prstGeom>
        </p:spPr>
      </p:pic>
    </p:spTree>
    <p:extLst>
      <p:ext uri="{BB962C8B-B14F-4D97-AF65-F5344CB8AC3E}">
        <p14:creationId xmlns:p14="http://schemas.microsoft.com/office/powerpoint/2010/main" val="1783823308"/>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3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50CA6637-E206-4229-A684-E8C434C5BAAE}"/>
              </a:ext>
            </a:extLst>
          </p:cNvPr>
          <p:cNvSpPr txBox="1">
            <a:spLocks/>
          </p:cNvSpPr>
          <p:nvPr/>
        </p:nvSpPr>
        <p:spPr>
          <a:xfrm>
            <a:off x="0" y="1642575"/>
            <a:ext cx="4709160" cy="2366703"/>
          </a:xfrm>
          <a:prstGeom prst="rect">
            <a:avLst/>
          </a:prstGeom>
        </p:spPr>
        <p:txBody>
          <a:bodyPr vert="horz" lIns="91440" tIns="45720" rIns="91440" bIns="45720" rtlCol="0"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32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How to use bear spray</a:t>
            </a:r>
          </a:p>
        </p:txBody>
      </p:sp>
      <p:sp>
        <p:nvSpPr>
          <p:cNvPr id="3" name="Rectangle 2">
            <a:extLst>
              <a:ext uri="{FF2B5EF4-FFF2-40B4-BE49-F238E27FC236}">
                <a16:creationId xmlns:a16="http://schemas.microsoft.com/office/drawing/2014/main" id="{2911B4A1-D43A-4876-92ED-9182FEA5A296}"/>
              </a:ext>
            </a:extLst>
          </p:cNvPr>
          <p:cNvSpPr/>
          <p:nvPr/>
        </p:nvSpPr>
        <p:spPr>
          <a:xfrm>
            <a:off x="5073799" y="521432"/>
            <a:ext cx="6289330" cy="5012886"/>
          </a:xfrm>
          <a:prstGeom prst="rect">
            <a:avLst/>
          </a:prstGeom>
        </p:spPr>
        <p:txBody>
          <a:bodyPr vert="horz" lIns="91440" tIns="45720" rIns="91440" bIns="45720" rtlCol="0" anchor="ctr">
            <a:no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5" name="Slide Number Placeholder 5">
            <a:extLst>
              <a:ext uri="{FF2B5EF4-FFF2-40B4-BE49-F238E27FC236}">
                <a16:creationId xmlns:a16="http://schemas.microsoft.com/office/drawing/2014/main" id="{00E9D94C-8F53-4E9D-96B2-E5B5A552D70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54593F9-36B0-4BDD-BD23-49F3E50C4A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316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6" name="Rectangle 2">
            <a:extLst>
              <a:ext uri="{FF2B5EF4-FFF2-40B4-BE49-F238E27FC236}">
                <a16:creationId xmlns:a16="http://schemas.microsoft.com/office/drawing/2014/main" id="{40122E6F-FD4F-4F43-998B-DB3CC756A993}"/>
              </a:ext>
            </a:extLst>
          </p:cNvPr>
          <p:cNvSpPr>
            <a:spLocks noChangeArrowheads="1"/>
          </p:cNvSpPr>
          <p:nvPr/>
        </p:nvSpPr>
        <p:spPr bwMode="auto">
          <a:xfrm>
            <a:off x="4744994" y="5898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Image 1" descr="A black and white logo  Description automatically generated with low confidence">
            <a:extLst>
              <a:ext uri="{FF2B5EF4-FFF2-40B4-BE49-F238E27FC236}">
                <a16:creationId xmlns:a16="http://schemas.microsoft.com/office/drawing/2014/main" id="{F9281853-6B30-E7ED-10AA-A23605C7EE55}"/>
              </a:ext>
            </a:extLst>
          </p:cNvPr>
          <p:cNvPicPr>
            <a:picLocks/>
          </p:cNvPicPr>
          <p:nvPr/>
        </p:nvPicPr>
        <p:blipFill>
          <a:blip r:embed="rId2" cstate="screen">
            <a:extLst>
              <a:ext uri="{28A0092B-C50C-407E-A947-70E740481C1C}">
                <a14:useLocalDpi xmlns:a14="http://schemas.microsoft.com/office/drawing/2010/main"/>
              </a:ext>
            </a:extLst>
          </a:blip>
          <a:stretch>
            <a:fillRect/>
          </a:stretch>
        </p:blipFill>
        <p:spPr>
          <a:xfrm>
            <a:off x="9044305" y="5726894"/>
            <a:ext cx="2542540" cy="938530"/>
          </a:xfrm>
          <a:prstGeom prst="rect">
            <a:avLst/>
          </a:prstGeom>
        </p:spPr>
      </p:pic>
      <p:sp>
        <p:nvSpPr>
          <p:cNvPr id="5" name="TextBox 4">
            <a:extLst>
              <a:ext uri="{FF2B5EF4-FFF2-40B4-BE49-F238E27FC236}">
                <a16:creationId xmlns:a16="http://schemas.microsoft.com/office/drawing/2014/main" id="{B32F2CE7-C001-A95A-3621-E6B234278888}"/>
              </a:ext>
            </a:extLst>
          </p:cNvPr>
          <p:cNvSpPr txBox="1"/>
          <p:nvPr/>
        </p:nvSpPr>
        <p:spPr>
          <a:xfrm>
            <a:off x="5401016" y="2641260"/>
            <a:ext cx="6097604" cy="369332"/>
          </a:xfrm>
          <a:prstGeom prst="rect">
            <a:avLst/>
          </a:prstGeom>
          <a:noFill/>
        </p:spPr>
        <p:txBody>
          <a:bodyPr wrap="square">
            <a:spAutoFit/>
          </a:bodyPr>
          <a:lstStyle/>
          <a:p>
            <a:r>
              <a:rPr lang="en-US" dirty="0"/>
              <a:t>https://www.youtube.com/watch?v=TZ5HJHZ8Mfw</a:t>
            </a:r>
          </a:p>
        </p:txBody>
      </p:sp>
    </p:spTree>
    <p:extLst>
      <p:ext uri="{BB962C8B-B14F-4D97-AF65-F5344CB8AC3E}">
        <p14:creationId xmlns:p14="http://schemas.microsoft.com/office/powerpoint/2010/main" val="77815672"/>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3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16241E3B-0B96-E217-C464-8A27E63C4A6C}"/>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D5B7920F-CAB2-9DDD-BAEB-2412992520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ign with a black tube&#10;&#10;Description automatically generated">
            <a:extLst>
              <a:ext uri="{FF2B5EF4-FFF2-40B4-BE49-F238E27FC236}">
                <a16:creationId xmlns:a16="http://schemas.microsoft.com/office/drawing/2014/main" id="{1C827EC7-0143-D1E1-E2CD-80969E8DD863}"/>
              </a:ext>
            </a:extLst>
          </p:cNvPr>
          <p:cNvPicPr>
            <a:picLocks noChangeAspect="1"/>
          </p:cNvPicPr>
          <p:nvPr/>
        </p:nvPicPr>
        <p:blipFill rotWithShape="1">
          <a:blip r:embed="rId2" cstate="screen">
            <a:alphaModFix amt="50000"/>
            <a:extLst>
              <a:ext uri="{28A0092B-C50C-407E-A947-70E740481C1C}">
                <a14:useLocalDpi xmlns:a14="http://schemas.microsoft.com/office/drawing/2010/main"/>
              </a:ext>
            </a:extLst>
          </a:blip>
          <a:srcRect/>
          <a:stretch>
            <a:fillRect/>
          </a:stretch>
        </p:blipFill>
        <p:spPr>
          <a:xfrm>
            <a:off x="-1" y="-71671"/>
            <a:ext cx="12191980" cy="6857999"/>
          </a:xfrm>
          <a:prstGeom prst="rect">
            <a:avLst/>
          </a:prstGeom>
          <a:scene3d>
            <a:camera prst="perspectiveContrastingLeftFacing">
              <a:rot lat="300000" lon="19800000" rev="0"/>
            </a:camera>
            <a:lightRig rig="threePt" dir="t">
              <a:rot lat="0" lon="0" rev="2700000"/>
            </a:lightRig>
          </a:scene3d>
          <a:sp3d>
            <a:bevelT w="63500" h="50800"/>
          </a:sp3d>
        </p:spPr>
      </p:pic>
      <p:sp>
        <p:nvSpPr>
          <p:cNvPr id="5" name="TextBox 4">
            <a:extLst>
              <a:ext uri="{FF2B5EF4-FFF2-40B4-BE49-F238E27FC236}">
                <a16:creationId xmlns:a16="http://schemas.microsoft.com/office/drawing/2014/main" id="{B430DB4D-BF87-F309-1379-A26DD2E65756}"/>
              </a:ext>
            </a:extLst>
          </p:cNvPr>
          <p:cNvSpPr txBox="1"/>
          <p:nvPr/>
        </p:nvSpPr>
        <p:spPr>
          <a:xfrm>
            <a:off x="-202447" y="3014428"/>
            <a:ext cx="12191979" cy="1489542"/>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8000" b="1">
                <a:solidFill>
                  <a:srgbClr val="FFFFFF"/>
                </a:solidFill>
                <a:latin typeface="+mj-lt"/>
                <a:ea typeface="+mj-ea"/>
                <a:cs typeface="+mj-cs"/>
              </a:rPr>
              <a:t>Gas Monitoring </a:t>
            </a:r>
          </a:p>
        </p:txBody>
      </p:sp>
    </p:spTree>
    <p:extLst>
      <p:ext uri="{BB962C8B-B14F-4D97-AF65-F5344CB8AC3E}">
        <p14:creationId xmlns:p14="http://schemas.microsoft.com/office/powerpoint/2010/main" val="39033324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61045-E4FC-FB1E-960D-B42A7CC4B93E}"/>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660AEF72-48AE-2B1C-17F9-637FFA1C736B}"/>
              </a:ext>
            </a:extLst>
          </p:cNvPr>
          <p:cNvPicPr>
            <a:picLocks noChangeAspect="1" noChangeArrowheads="1"/>
          </p:cNvPicPr>
          <p:nvPr/>
        </p:nvPicPr>
        <p:blipFill>
          <a:blip r:embed="rId2"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9382E9E2-1529-7DA2-5B29-61B3AAF31329}"/>
              </a:ext>
            </a:extLst>
          </p:cNvPr>
          <p:cNvSpPr txBox="1"/>
          <p:nvPr/>
        </p:nvSpPr>
        <p:spPr>
          <a:xfrm>
            <a:off x="576072" y="1014984"/>
            <a:ext cx="5897880" cy="4524315"/>
          </a:xfrm>
          <a:prstGeom prst="rect">
            <a:avLst/>
          </a:prstGeom>
          <a:noFill/>
        </p:spPr>
        <p:txBody>
          <a:bodyPr wrap="square" rtlCol="0">
            <a:spAutoFit/>
          </a:bodyPr>
          <a:lstStyle/>
          <a:p>
            <a:pPr algn="just"/>
            <a:r>
              <a:rPr lang="en-US">
                <a:latin typeface="Aptos" panose="020B0004020202020204" pitchFamily="34" charset="0"/>
              </a:rPr>
              <a:t>The GX-3R is the worlds smallest 4 gas monitor weighing only 3.52 ounces and can comfortably be clipped within a worker’s breathing zone (2.2” W x 2.55” H x 1.02” D). It simultaneously monitors and displays LEL combustibles, O2, CO (Hydrogen compensated CO also available), and H2S.</a:t>
            </a:r>
          </a:p>
          <a:p>
            <a:pPr algn="just"/>
            <a:endParaRPr lang="en-US">
              <a:latin typeface="Aptos" panose="020B0004020202020204" pitchFamily="34" charset="0"/>
            </a:endParaRPr>
          </a:p>
          <a:p>
            <a:pPr algn="just"/>
            <a:r>
              <a:rPr lang="en-US">
                <a:latin typeface="Aptos" panose="020B0004020202020204" pitchFamily="34" charset="0"/>
              </a:rPr>
              <a:t>The GX-3R represents the latest evolution of gas detection technology utilizing a new generation of micro sensors. The LEL sensor has a unique design with two active filaments in one sensor to increase it’s resistance to silicone poisoning. If one filament gets poisoned the second filament takes over. The new O2 sensor is electrochemical with a 3 to 5 year life span.  H2S and CO are now available in a combo micro sensor.  </a:t>
            </a:r>
          </a:p>
          <a:p>
            <a:endParaRPr lang="en-US"/>
          </a:p>
        </p:txBody>
      </p:sp>
      <p:pic>
        <p:nvPicPr>
          <p:cNvPr id="8" name="Picture 7">
            <a:extLst>
              <a:ext uri="{FF2B5EF4-FFF2-40B4-BE49-F238E27FC236}">
                <a16:creationId xmlns:a16="http://schemas.microsoft.com/office/drawing/2014/main" id="{3633CD43-60CF-7E04-D853-839AA9BD8ED4}"/>
              </a:ext>
            </a:extLst>
          </p:cNvPr>
          <p:cNvPicPr>
            <a:picLocks noChangeAspect="1"/>
          </p:cNvPicPr>
          <p:nvPr/>
        </p:nvPicPr>
        <p:blipFill>
          <a:blip r:embed="rId3"/>
          <a:stretch>
            <a:fillRect/>
          </a:stretch>
        </p:blipFill>
        <p:spPr>
          <a:xfrm>
            <a:off x="6676921" y="0"/>
            <a:ext cx="5515079" cy="5715000"/>
          </a:xfrm>
          <a:prstGeom prst="rect">
            <a:avLst/>
          </a:prstGeom>
        </p:spPr>
      </p:pic>
      <p:sp>
        <p:nvSpPr>
          <p:cNvPr id="9" name="TextBox 8">
            <a:extLst>
              <a:ext uri="{FF2B5EF4-FFF2-40B4-BE49-F238E27FC236}">
                <a16:creationId xmlns:a16="http://schemas.microsoft.com/office/drawing/2014/main" id="{8D6586D2-8E26-E3C3-0BE9-21DF0FFA1A75}"/>
              </a:ext>
            </a:extLst>
          </p:cNvPr>
          <p:cNvSpPr txBox="1"/>
          <p:nvPr/>
        </p:nvSpPr>
        <p:spPr>
          <a:xfrm>
            <a:off x="731520" y="5632704"/>
            <a:ext cx="10963656" cy="1200329"/>
          </a:xfrm>
          <a:prstGeom prst="rect">
            <a:avLst/>
          </a:prstGeom>
          <a:noFill/>
        </p:spPr>
        <p:txBody>
          <a:bodyPr wrap="square" rtlCol="0">
            <a:spAutoFit/>
          </a:bodyPr>
          <a:lstStyle/>
          <a:p>
            <a:r>
              <a:rPr lang="en-US">
                <a:hlinkClick r:id="rId4"/>
              </a:rPr>
              <a:t>https://www.youtube.com/watch?v=lR_9Of_Iqf8</a:t>
            </a:r>
            <a:r>
              <a:rPr lang="en-US"/>
              <a:t> </a:t>
            </a:r>
            <a:r>
              <a:rPr lang="en-US">
                <a:latin typeface="Aptos" panose="020B0004020202020204" pitchFamily="34" charset="0"/>
              </a:rPr>
              <a:t>– Start Up</a:t>
            </a:r>
          </a:p>
          <a:p>
            <a:r>
              <a:rPr lang="en-US">
                <a:hlinkClick r:id="rId5"/>
              </a:rPr>
              <a:t>https://www.youtube.com/watch?v=eKYreBVH0y4&amp;t=72s</a:t>
            </a:r>
            <a:r>
              <a:rPr lang="en-US"/>
              <a:t> </a:t>
            </a:r>
            <a:r>
              <a:rPr lang="en-US">
                <a:latin typeface="Aptos" panose="020B0004020202020204" pitchFamily="34" charset="0"/>
              </a:rPr>
              <a:t>– Manual Calibration and Bump Test</a:t>
            </a:r>
          </a:p>
          <a:p>
            <a:r>
              <a:rPr lang="en-US">
                <a:hlinkClick r:id="rId6"/>
              </a:rPr>
              <a:t>https://www.youtube.com/watch?v=lA6NwJuHWZU&amp;t=1s</a:t>
            </a:r>
            <a:r>
              <a:rPr lang="en-US"/>
              <a:t> </a:t>
            </a:r>
            <a:r>
              <a:rPr lang="en-US">
                <a:latin typeface="Aptos" panose="020B0004020202020204" pitchFamily="34" charset="0"/>
              </a:rPr>
              <a:t>- SDM-3R Docking Station for GX-3R Bump Test</a:t>
            </a:r>
          </a:p>
          <a:p>
            <a:endParaRPr lang="en-US"/>
          </a:p>
        </p:txBody>
      </p:sp>
    </p:spTree>
    <p:extLst>
      <p:ext uri="{BB962C8B-B14F-4D97-AF65-F5344CB8AC3E}">
        <p14:creationId xmlns:p14="http://schemas.microsoft.com/office/powerpoint/2010/main" val="2898525264"/>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3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138B29E5-C44F-FBD7-A69D-FCB3CA1FA111}"/>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00405942-9FA6-E805-60CA-2EDBA4F3E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ign with a black tube&#10;&#10;Description automatically generated">
            <a:extLst>
              <a:ext uri="{FF2B5EF4-FFF2-40B4-BE49-F238E27FC236}">
                <a16:creationId xmlns:a16="http://schemas.microsoft.com/office/drawing/2014/main" id="{81A69B3F-F2FB-CAD8-E8B7-4F7449F3A694}"/>
              </a:ext>
            </a:extLst>
          </p:cNvPr>
          <p:cNvPicPr>
            <a:picLocks noChangeAspect="1"/>
          </p:cNvPicPr>
          <p:nvPr/>
        </p:nvPicPr>
        <p:blipFill rotWithShape="1">
          <a:blip r:embed="rId2" cstate="screen">
            <a:alphaModFix amt="50000"/>
            <a:extLst>
              <a:ext uri="{28A0092B-C50C-407E-A947-70E740481C1C}">
                <a14:useLocalDpi xmlns:a14="http://schemas.microsoft.com/office/drawing/2010/main"/>
              </a:ext>
            </a:extLst>
          </a:blip>
          <a:srcRect/>
          <a:stretch>
            <a:fillRect/>
          </a:stretch>
        </p:blipFill>
        <p:spPr>
          <a:xfrm>
            <a:off x="-1" y="-71671"/>
            <a:ext cx="12191980" cy="6857999"/>
          </a:xfrm>
          <a:prstGeom prst="rect">
            <a:avLst/>
          </a:prstGeom>
          <a:scene3d>
            <a:camera prst="perspectiveContrastingLeftFacing">
              <a:rot lat="300000" lon="19800000" rev="0"/>
            </a:camera>
            <a:lightRig rig="threePt" dir="t">
              <a:rot lat="0" lon="0" rev="2700000"/>
            </a:lightRig>
          </a:scene3d>
          <a:sp3d>
            <a:bevelT w="63500" h="50800"/>
          </a:sp3d>
        </p:spPr>
      </p:pic>
      <p:sp>
        <p:nvSpPr>
          <p:cNvPr id="5" name="TextBox 4">
            <a:extLst>
              <a:ext uri="{FF2B5EF4-FFF2-40B4-BE49-F238E27FC236}">
                <a16:creationId xmlns:a16="http://schemas.microsoft.com/office/drawing/2014/main" id="{2D16A043-19F2-FAFE-B201-7E785F3ACE84}"/>
              </a:ext>
            </a:extLst>
          </p:cNvPr>
          <p:cNvSpPr txBox="1"/>
          <p:nvPr/>
        </p:nvSpPr>
        <p:spPr>
          <a:xfrm>
            <a:off x="-202447" y="3014428"/>
            <a:ext cx="12191979" cy="1489542"/>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8000" b="1">
                <a:solidFill>
                  <a:srgbClr val="FFFFFF"/>
                </a:solidFill>
                <a:latin typeface="+mj-lt"/>
                <a:ea typeface="+mj-ea"/>
                <a:cs typeface="+mj-cs"/>
              </a:rPr>
              <a:t>Conclusion </a:t>
            </a:r>
          </a:p>
        </p:txBody>
      </p:sp>
    </p:spTree>
    <p:extLst>
      <p:ext uri="{BB962C8B-B14F-4D97-AF65-F5344CB8AC3E}">
        <p14:creationId xmlns:p14="http://schemas.microsoft.com/office/powerpoint/2010/main" val="1635289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3EE14C75-5B13-7149-6B24-92F45D81C82B}"/>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CC3254AD-0E05-7B53-FF33-60DDD83A9B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ign with a black tube&#10;&#10;Description automatically generated">
            <a:extLst>
              <a:ext uri="{FF2B5EF4-FFF2-40B4-BE49-F238E27FC236}">
                <a16:creationId xmlns:a16="http://schemas.microsoft.com/office/drawing/2014/main" id="{58EB39D8-68B2-EBB3-3D84-0E0DC69C959E}"/>
              </a:ext>
            </a:extLst>
          </p:cNvPr>
          <p:cNvPicPr>
            <a:picLocks noChangeAspect="1"/>
          </p:cNvPicPr>
          <p:nvPr/>
        </p:nvPicPr>
        <p:blipFill rotWithShape="1">
          <a:blip r:embed="rId2" cstate="screen">
            <a:alphaModFix amt="50000"/>
            <a:extLst>
              <a:ext uri="{28A0092B-C50C-407E-A947-70E740481C1C}">
                <a14:useLocalDpi xmlns:a14="http://schemas.microsoft.com/office/drawing/2010/main"/>
              </a:ext>
            </a:extLst>
          </a:blip>
          <a:srcRect/>
          <a:stretch>
            <a:fillRect/>
          </a:stretch>
        </p:blipFill>
        <p:spPr>
          <a:xfrm>
            <a:off x="20" y="-71671"/>
            <a:ext cx="12191980" cy="6857999"/>
          </a:xfrm>
          <a:prstGeom prst="rect">
            <a:avLst/>
          </a:prstGeom>
          <a:scene3d>
            <a:camera prst="perspectiveContrastingLeftFacing">
              <a:rot lat="300000" lon="19800000" rev="0"/>
            </a:camera>
            <a:lightRig rig="threePt" dir="t">
              <a:rot lat="0" lon="0" rev="2700000"/>
            </a:lightRig>
          </a:scene3d>
          <a:sp3d>
            <a:bevelT w="63500" h="50800"/>
          </a:sp3d>
        </p:spPr>
      </p:pic>
      <p:sp>
        <p:nvSpPr>
          <p:cNvPr id="5" name="TextBox 4">
            <a:extLst>
              <a:ext uri="{FF2B5EF4-FFF2-40B4-BE49-F238E27FC236}">
                <a16:creationId xmlns:a16="http://schemas.microsoft.com/office/drawing/2014/main" id="{0487176E-65CF-EA27-F8A4-6A4C77F3B087}"/>
              </a:ext>
            </a:extLst>
          </p:cNvPr>
          <p:cNvSpPr txBox="1"/>
          <p:nvPr/>
        </p:nvSpPr>
        <p:spPr>
          <a:xfrm>
            <a:off x="-202447" y="3014428"/>
            <a:ext cx="12191979" cy="1489542"/>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8000" b="1">
                <a:solidFill>
                  <a:srgbClr val="FFFFFF"/>
                </a:solidFill>
                <a:latin typeface="+mj-lt"/>
                <a:ea typeface="+mj-ea"/>
                <a:cs typeface="+mj-cs"/>
              </a:rPr>
              <a:t>Environmental</a:t>
            </a:r>
          </a:p>
        </p:txBody>
      </p:sp>
    </p:spTree>
    <p:extLst>
      <p:ext uri="{BB962C8B-B14F-4D97-AF65-F5344CB8AC3E}">
        <p14:creationId xmlns:p14="http://schemas.microsoft.com/office/powerpoint/2010/main" val="524840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0DED640-36BB-999D-9501-5E79D9E95218}"/>
              </a:ext>
            </a:extLst>
          </p:cNvPr>
          <p:cNvSpPr>
            <a:spLocks noGrp="1"/>
          </p:cNvSpPr>
          <p:nvPr>
            <p:ph type="title"/>
          </p:nvPr>
        </p:nvSpPr>
        <p:spPr>
          <a:xfrm>
            <a:off x="3793139" y="312469"/>
            <a:ext cx="6475573" cy="374478"/>
          </a:xfrm>
        </p:spPr>
        <p:txBody>
          <a:bodyPr>
            <a:normAutofit fontScale="90000"/>
          </a:bodyPr>
          <a:lstStyle/>
          <a:p>
            <a:r>
              <a:rPr lang="en-US" sz="4000">
                <a:latin typeface="Aptos" panose="020B0004020202020204" pitchFamily="34" charset="0"/>
                <a:ea typeface="Calibri"/>
                <a:cs typeface="Gill Sans"/>
              </a:rPr>
              <a:t>Documents</a:t>
            </a:r>
          </a:p>
        </p:txBody>
      </p:sp>
      <p:sp>
        <p:nvSpPr>
          <p:cNvPr id="9" name="Text Placeholder 8">
            <a:extLst>
              <a:ext uri="{FF2B5EF4-FFF2-40B4-BE49-F238E27FC236}">
                <a16:creationId xmlns:a16="http://schemas.microsoft.com/office/drawing/2014/main" id="{B16D595A-CB9D-CCF0-8B62-63017411E035}"/>
              </a:ext>
            </a:extLst>
          </p:cNvPr>
          <p:cNvSpPr>
            <a:spLocks noGrp="1"/>
          </p:cNvSpPr>
          <p:nvPr>
            <p:ph type="body" sz="quarter" idx="11"/>
          </p:nvPr>
        </p:nvSpPr>
        <p:spPr>
          <a:xfrm>
            <a:off x="440325" y="948943"/>
            <a:ext cx="11176159" cy="1887286"/>
          </a:xfrm>
        </p:spPr>
        <p:txBody>
          <a:bodyPr vert="horz" lIns="0" tIns="45720" rIns="91440" bIns="45720" rtlCol="0" anchor="t">
            <a:noAutofit/>
          </a:bodyPr>
          <a:lstStyle/>
          <a:p>
            <a:pPr marL="0" indent="0" algn="just">
              <a:lnSpc>
                <a:spcPct val="100000"/>
              </a:lnSpc>
              <a:buNone/>
            </a:pPr>
            <a:r>
              <a:rPr lang="en-US" sz="1800">
                <a:solidFill>
                  <a:schemeClr val="tx1"/>
                </a:solidFill>
                <a:latin typeface="Aptos" panose="020B0004020202020204" pitchFamily="34" charset="0"/>
                <a:ea typeface="Calibri"/>
              </a:rPr>
              <a:t>OMH sites often present specific environmental risks, including working in extreme weather, dealing with wildlife, or ensuring environmental protection during site operations. Follow all environmental protocols and be prepared for changes in weather conditions.</a:t>
            </a:r>
          </a:p>
          <a:p>
            <a:pPr marL="0" indent="0" algn="just">
              <a:lnSpc>
                <a:spcPct val="100000"/>
              </a:lnSpc>
              <a:buNone/>
            </a:pPr>
            <a:r>
              <a:rPr lang="en-US" sz="1800">
                <a:solidFill>
                  <a:schemeClr val="tx1"/>
                </a:solidFill>
                <a:latin typeface="Aptos" panose="020B0004020202020204" pitchFamily="34" charset="0"/>
                <a:ea typeface="Calibri"/>
              </a:rPr>
              <a:t>Enbridge required daily environmental paperwork includes:</a:t>
            </a:r>
          </a:p>
          <a:p>
            <a:pPr lvl="1" algn="just">
              <a:lnSpc>
                <a:spcPct val="100000"/>
              </a:lnSpc>
              <a:buFont typeface="Wingdings" panose="05000000000000000000" pitchFamily="2" charset="2"/>
              <a:buChar char="Ø"/>
            </a:pPr>
            <a:r>
              <a:rPr lang="en-US" sz="1800">
                <a:solidFill>
                  <a:schemeClr val="tx1"/>
                </a:solidFill>
                <a:latin typeface="Aptos" panose="020B0004020202020204" pitchFamily="34" charset="0"/>
                <a:ea typeface="Calibri"/>
              </a:rPr>
              <a:t>Before you pump checklist</a:t>
            </a:r>
          </a:p>
          <a:p>
            <a:pPr lvl="1" algn="just">
              <a:lnSpc>
                <a:spcPct val="100000"/>
              </a:lnSpc>
              <a:buFont typeface="Wingdings" panose="05000000000000000000" pitchFamily="2" charset="2"/>
              <a:buChar char="Ø"/>
            </a:pPr>
            <a:r>
              <a:rPr lang="en-US" sz="1800">
                <a:solidFill>
                  <a:schemeClr val="tx1"/>
                </a:solidFill>
                <a:latin typeface="Aptos" panose="020B0004020202020204" pitchFamily="34" charset="0"/>
                <a:ea typeface="Calibri"/>
              </a:rPr>
              <a:t>Environmental Hazard Assessment (EHA)</a:t>
            </a:r>
          </a:p>
        </p:txBody>
      </p:sp>
      <p:pic>
        <p:nvPicPr>
          <p:cNvPr id="5" name="Picture 4">
            <a:extLst>
              <a:ext uri="{FF2B5EF4-FFF2-40B4-BE49-F238E27FC236}">
                <a16:creationId xmlns:a16="http://schemas.microsoft.com/office/drawing/2014/main" id="{91476622-C289-86EC-1F5C-0DC7258C4265}"/>
              </a:ext>
            </a:extLst>
          </p:cNvPr>
          <p:cNvPicPr>
            <a:picLocks noChangeAspect="1"/>
          </p:cNvPicPr>
          <p:nvPr/>
        </p:nvPicPr>
        <p:blipFill>
          <a:blip r:embed="rId2"/>
          <a:stretch>
            <a:fillRect/>
          </a:stretch>
        </p:blipFill>
        <p:spPr>
          <a:xfrm>
            <a:off x="277845" y="3048641"/>
            <a:ext cx="2626273" cy="3396190"/>
          </a:xfrm>
          <a:prstGeom prst="rect">
            <a:avLst/>
          </a:prstGeom>
        </p:spPr>
      </p:pic>
      <p:pic>
        <p:nvPicPr>
          <p:cNvPr id="8" name="Picture 7">
            <a:extLst>
              <a:ext uri="{FF2B5EF4-FFF2-40B4-BE49-F238E27FC236}">
                <a16:creationId xmlns:a16="http://schemas.microsoft.com/office/drawing/2014/main" id="{EB252241-89D8-AC57-2A62-0B138A42A2FC}"/>
              </a:ext>
            </a:extLst>
          </p:cNvPr>
          <p:cNvPicPr>
            <a:picLocks noChangeAspect="1"/>
          </p:cNvPicPr>
          <p:nvPr/>
        </p:nvPicPr>
        <p:blipFill>
          <a:blip r:embed="rId3"/>
          <a:stretch>
            <a:fillRect/>
          </a:stretch>
        </p:blipFill>
        <p:spPr>
          <a:xfrm>
            <a:off x="3320334" y="3111683"/>
            <a:ext cx="2644062" cy="3433848"/>
          </a:xfrm>
          <a:prstGeom prst="rect">
            <a:avLst/>
          </a:prstGeom>
        </p:spPr>
      </p:pic>
      <p:pic>
        <p:nvPicPr>
          <p:cNvPr id="11" name="Picture 10">
            <a:extLst>
              <a:ext uri="{FF2B5EF4-FFF2-40B4-BE49-F238E27FC236}">
                <a16:creationId xmlns:a16="http://schemas.microsoft.com/office/drawing/2014/main" id="{0C1268F1-6021-82DD-B30B-2DD750F580E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18232" y="2224410"/>
            <a:ext cx="3038523" cy="3971925"/>
          </a:xfrm>
          <a:prstGeom prst="rect">
            <a:avLst/>
          </a:prstGeom>
        </p:spPr>
      </p:pic>
      <p:pic>
        <p:nvPicPr>
          <p:cNvPr id="13" name="Picture 12">
            <a:extLst>
              <a:ext uri="{FF2B5EF4-FFF2-40B4-BE49-F238E27FC236}">
                <a16:creationId xmlns:a16="http://schemas.microsoft.com/office/drawing/2014/main" id="{39491069-61AC-49A1-2FEC-85B2F2C91447}"/>
              </a:ext>
            </a:extLst>
          </p:cNvPr>
          <p:cNvPicPr>
            <a:picLocks noChangeAspect="1" noChangeArrowheads="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7328153"/>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BCB9F-B0D7-A3B6-307B-1BC15FA4868D}"/>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5B03A2B1-8E1A-64CC-37AF-BEA146B49AB2}"/>
              </a:ext>
            </a:extLst>
          </p:cNvPr>
          <p:cNvSpPr>
            <a:spLocks noGrp="1"/>
          </p:cNvSpPr>
          <p:nvPr>
            <p:ph type="title"/>
          </p:nvPr>
        </p:nvSpPr>
        <p:spPr>
          <a:xfrm>
            <a:off x="2014537" y="130061"/>
            <a:ext cx="7266623" cy="785958"/>
          </a:xfrm>
        </p:spPr>
        <p:txBody>
          <a:bodyPr>
            <a:normAutofit/>
          </a:bodyPr>
          <a:lstStyle/>
          <a:p>
            <a:r>
              <a:rPr lang="en-US" sz="4000" dirty="0">
                <a:latin typeface="Aptos" panose="020B0004020202020204" pitchFamily="34" charset="0"/>
                <a:ea typeface="Calibri"/>
                <a:cs typeface="Gill Sans"/>
              </a:rPr>
              <a:t>Spill Response</a:t>
            </a:r>
          </a:p>
        </p:txBody>
      </p:sp>
      <p:sp>
        <p:nvSpPr>
          <p:cNvPr id="3" name="Text Placeholder 2">
            <a:extLst>
              <a:ext uri="{FF2B5EF4-FFF2-40B4-BE49-F238E27FC236}">
                <a16:creationId xmlns:a16="http://schemas.microsoft.com/office/drawing/2014/main" id="{791518BB-82F3-5316-D491-85900D5937DE}"/>
              </a:ext>
            </a:extLst>
          </p:cNvPr>
          <p:cNvSpPr>
            <a:spLocks noGrp="1"/>
          </p:cNvSpPr>
          <p:nvPr>
            <p:ph type="body" sz="quarter" idx="11"/>
          </p:nvPr>
        </p:nvSpPr>
        <p:spPr>
          <a:xfrm>
            <a:off x="184293" y="1029842"/>
            <a:ext cx="7460362" cy="5378495"/>
          </a:xfrm>
        </p:spPr>
        <p:txBody>
          <a:bodyPr>
            <a:normAutofit fontScale="25000" lnSpcReduction="20000"/>
          </a:bodyPr>
          <a:lstStyle/>
          <a:p>
            <a:pPr lvl="1" indent="-257175">
              <a:spcAft>
                <a:spcPts val="450"/>
              </a:spcAft>
              <a:buClr>
                <a:schemeClr val="accent1">
                  <a:lumMod val="75000"/>
                </a:schemeClr>
              </a:buClr>
              <a:buFont typeface="Wingdings" panose="05000000000000000000" pitchFamily="2" charset="2"/>
              <a:buChar char="Ø"/>
            </a:pPr>
            <a:r>
              <a:rPr lang="en-US" sz="6400" dirty="0">
                <a:solidFill>
                  <a:schemeClr val="tx1"/>
                </a:solidFill>
                <a:latin typeface="Aptos" panose="020B0004020202020204" pitchFamily="34" charset="0"/>
                <a:cs typeface="Century Gothic"/>
              </a:rPr>
              <a:t>Immediately </a:t>
            </a:r>
            <a:r>
              <a:rPr lang="en-US" sz="6400" u="sng" dirty="0">
                <a:solidFill>
                  <a:schemeClr val="tx1"/>
                </a:solidFill>
                <a:latin typeface="Aptos" panose="020B0004020202020204" pitchFamily="34" charset="0"/>
                <a:cs typeface="Century Gothic"/>
              </a:rPr>
              <a:t>inform</a:t>
            </a:r>
            <a:r>
              <a:rPr lang="en-US" sz="6400" dirty="0">
                <a:solidFill>
                  <a:schemeClr val="tx1"/>
                </a:solidFill>
                <a:latin typeface="Aptos" panose="020B0004020202020204" pitchFamily="34" charset="0"/>
                <a:cs typeface="Century Gothic"/>
              </a:rPr>
              <a:t> Supervisor and HSE of all spills – </a:t>
            </a:r>
            <a:r>
              <a:rPr lang="en-US" sz="6400" u="sng" dirty="0">
                <a:solidFill>
                  <a:schemeClr val="tx1"/>
                </a:solidFill>
                <a:latin typeface="Aptos" panose="020B0004020202020204" pitchFamily="34" charset="0"/>
                <a:cs typeface="Century Gothic"/>
              </a:rPr>
              <a:t>document</a:t>
            </a:r>
            <a:r>
              <a:rPr lang="en-US" sz="6400" dirty="0">
                <a:solidFill>
                  <a:schemeClr val="tx1"/>
                </a:solidFill>
                <a:latin typeface="Aptos" panose="020B0004020202020204" pitchFamily="34" charset="0"/>
                <a:cs typeface="Century Gothic"/>
              </a:rPr>
              <a:t>, including photos before and after clean-up.</a:t>
            </a:r>
          </a:p>
          <a:p>
            <a:pPr lvl="1" indent="-257175">
              <a:spcAft>
                <a:spcPts val="450"/>
              </a:spcAft>
              <a:buClr>
                <a:schemeClr val="accent1">
                  <a:lumMod val="75000"/>
                </a:schemeClr>
              </a:buClr>
              <a:buFont typeface="Wingdings" panose="05000000000000000000" pitchFamily="2" charset="2"/>
              <a:buChar char="Ø"/>
            </a:pPr>
            <a:r>
              <a:rPr lang="en-US" sz="6400" dirty="0">
                <a:solidFill>
                  <a:schemeClr val="tx1"/>
                </a:solidFill>
                <a:latin typeface="Aptos" panose="020B0004020202020204" pitchFamily="34" charset="0"/>
                <a:cs typeface="Century Gothic"/>
              </a:rPr>
              <a:t>Ensure equipment is in good working order and inspect daily for leaks or excess grease prior to starting work, even if not in use.</a:t>
            </a:r>
          </a:p>
          <a:p>
            <a:pPr lvl="1" indent="-257175">
              <a:spcAft>
                <a:spcPts val="450"/>
              </a:spcAft>
              <a:buClr>
                <a:schemeClr val="accent1">
                  <a:lumMod val="75000"/>
                </a:schemeClr>
              </a:buClr>
              <a:buFont typeface="Wingdings" panose="05000000000000000000" pitchFamily="2" charset="2"/>
              <a:buChar char="Ø"/>
            </a:pPr>
            <a:r>
              <a:rPr lang="en-US" sz="6400" dirty="0">
                <a:solidFill>
                  <a:schemeClr val="tx1"/>
                </a:solidFill>
                <a:latin typeface="Aptos" panose="020B0004020202020204" pitchFamily="34" charset="0"/>
                <a:cs typeface="Century Gothic"/>
              </a:rPr>
              <a:t>No refueling or servicing of equipment within 30 m of a watercourse/wetland.</a:t>
            </a:r>
          </a:p>
          <a:p>
            <a:pPr lvl="1" indent="-257175">
              <a:spcAft>
                <a:spcPts val="450"/>
              </a:spcAft>
              <a:buClr>
                <a:schemeClr val="accent1">
                  <a:lumMod val="75000"/>
                </a:schemeClr>
              </a:buClr>
              <a:buFont typeface="Wingdings" panose="05000000000000000000" pitchFamily="2" charset="2"/>
              <a:buChar char="Ø"/>
            </a:pPr>
            <a:r>
              <a:rPr lang="en-US" sz="6400" dirty="0">
                <a:solidFill>
                  <a:schemeClr val="tx1"/>
                </a:solidFill>
                <a:latin typeface="Aptos" panose="020B0004020202020204" pitchFamily="34" charset="0"/>
                <a:cs typeface="Century Gothic"/>
              </a:rPr>
              <a:t>Don’t leave refueling unattended or fill tanks to capacity (80% recommended). 2 person fueling is recommended. </a:t>
            </a:r>
          </a:p>
          <a:p>
            <a:pPr lvl="1" indent="-257175">
              <a:spcAft>
                <a:spcPts val="450"/>
              </a:spcAft>
              <a:buClr>
                <a:schemeClr val="accent1">
                  <a:lumMod val="75000"/>
                </a:schemeClr>
              </a:buClr>
              <a:buFont typeface="Wingdings" panose="05000000000000000000" pitchFamily="2" charset="2"/>
              <a:buChar char="Ø"/>
            </a:pPr>
            <a:r>
              <a:rPr lang="en-US" sz="6400" dirty="0">
                <a:solidFill>
                  <a:schemeClr val="tx1"/>
                </a:solidFill>
                <a:latin typeface="Aptos" panose="020B0004020202020204" pitchFamily="34" charset="0"/>
                <a:cs typeface="Century Gothic"/>
              </a:rPr>
              <a:t>Use drip trays during refueling and maintenance.</a:t>
            </a:r>
          </a:p>
          <a:p>
            <a:pPr lvl="1" indent="-257175">
              <a:spcAft>
                <a:spcPts val="450"/>
              </a:spcAft>
              <a:buClr>
                <a:schemeClr val="accent1">
                  <a:lumMod val="75000"/>
                </a:schemeClr>
              </a:buClr>
              <a:buFont typeface="Wingdings" panose="05000000000000000000" pitchFamily="2" charset="2"/>
              <a:buChar char="Ø"/>
            </a:pPr>
            <a:r>
              <a:rPr lang="en-US" sz="6400" dirty="0">
                <a:solidFill>
                  <a:schemeClr val="tx1"/>
                </a:solidFill>
                <a:latin typeface="Aptos" panose="020B0004020202020204" pitchFamily="34" charset="0"/>
                <a:cs typeface="Century Gothic"/>
              </a:rPr>
              <a:t>Adequate spill kits must be present on all machinery.</a:t>
            </a:r>
          </a:p>
          <a:p>
            <a:pPr lvl="1" indent="-257175">
              <a:spcAft>
                <a:spcPts val="450"/>
              </a:spcAft>
              <a:buClr>
                <a:schemeClr val="accent1">
                  <a:lumMod val="75000"/>
                </a:schemeClr>
              </a:buClr>
              <a:buFont typeface="Wingdings" panose="05000000000000000000" pitchFamily="2" charset="2"/>
              <a:buChar char="Ø"/>
            </a:pPr>
            <a:r>
              <a:rPr lang="en-US" sz="6400" dirty="0">
                <a:solidFill>
                  <a:schemeClr val="tx1"/>
                </a:solidFill>
                <a:latin typeface="Aptos" panose="020B0004020202020204" pitchFamily="34" charset="0"/>
                <a:cs typeface="Century Gothic"/>
              </a:rPr>
              <a:t>Secondary containment for all stationary equipment (e.g., gensets, pumps).</a:t>
            </a:r>
          </a:p>
          <a:p>
            <a:pPr lvl="1" indent="-257175">
              <a:spcAft>
                <a:spcPts val="450"/>
              </a:spcAft>
              <a:buClr>
                <a:schemeClr val="accent1">
                  <a:lumMod val="75000"/>
                </a:schemeClr>
              </a:buClr>
              <a:buFont typeface="Wingdings" panose="05000000000000000000" pitchFamily="2" charset="2"/>
              <a:buChar char="Ø"/>
            </a:pPr>
            <a:r>
              <a:rPr lang="en-US" sz="6400" dirty="0">
                <a:solidFill>
                  <a:schemeClr val="tx1"/>
                </a:solidFill>
                <a:latin typeface="Aptos" panose="020B0004020202020204" pitchFamily="34" charset="0"/>
                <a:cs typeface="Century Gothic"/>
              </a:rPr>
              <a:t>Store jerry cans in pickups or designated storage area on-site, and NOT left unattended on the ground.</a:t>
            </a:r>
          </a:p>
          <a:p>
            <a:pPr lvl="1" indent="-257175">
              <a:spcAft>
                <a:spcPts val="450"/>
              </a:spcAft>
              <a:buClr>
                <a:schemeClr val="accent1">
                  <a:lumMod val="75000"/>
                </a:schemeClr>
              </a:buClr>
              <a:buFont typeface="Wingdings" panose="05000000000000000000" pitchFamily="2" charset="2"/>
              <a:buChar char="Ø"/>
            </a:pPr>
            <a:r>
              <a:rPr lang="en-US" sz="6400" dirty="0">
                <a:solidFill>
                  <a:schemeClr val="tx1"/>
                </a:solidFill>
                <a:latin typeface="Aptos" panose="020B0004020202020204" pitchFamily="34" charset="0"/>
                <a:cs typeface="Century Gothic"/>
              </a:rPr>
              <a:t>On-site fuel storage areas must be &gt;100 m from a watercourse / wetland and within secondary containment.</a:t>
            </a:r>
          </a:p>
          <a:p>
            <a:endParaRPr lang="en-US" dirty="0"/>
          </a:p>
        </p:txBody>
      </p:sp>
      <p:pic>
        <p:nvPicPr>
          <p:cNvPr id="4" name="Picture 3">
            <a:extLst>
              <a:ext uri="{FF2B5EF4-FFF2-40B4-BE49-F238E27FC236}">
                <a16:creationId xmlns:a16="http://schemas.microsoft.com/office/drawing/2014/main" id="{CEDC4CDD-8ABC-CCFC-CA58-7AAFD2867BC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auto">
          <a:xfrm>
            <a:off x="7873919" y="736532"/>
            <a:ext cx="3949518" cy="4688987"/>
          </a:xfrm>
          <a:prstGeom prst="rect">
            <a:avLst/>
          </a:prstGeom>
          <a:noFill/>
        </p:spPr>
      </p:pic>
      <p:pic>
        <p:nvPicPr>
          <p:cNvPr id="6" name="Picture 5">
            <a:extLst>
              <a:ext uri="{FF2B5EF4-FFF2-40B4-BE49-F238E27FC236}">
                <a16:creationId xmlns:a16="http://schemas.microsoft.com/office/drawing/2014/main" id="{66299F4F-4435-235C-3E16-BB5FE2A5999D}"/>
              </a:ext>
            </a:extLst>
          </p:cNvPr>
          <p:cNvPicPr>
            <a:picLocks noChangeAspect="1" noChangeArrowheads="1"/>
          </p:cNvPicPr>
          <p:nvPr/>
        </p:nvPicPr>
        <p:blipFill>
          <a:blip r:embed="rId3"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3252287"/>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1BB25-1551-2F39-6104-0D13542073C2}"/>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EFE4E3D5-996D-3796-BA67-4EA2D2C666FB}"/>
              </a:ext>
            </a:extLst>
          </p:cNvPr>
          <p:cNvSpPr>
            <a:spLocks noGrp="1"/>
          </p:cNvSpPr>
          <p:nvPr>
            <p:ph type="body" sz="quarter" idx="11"/>
          </p:nvPr>
        </p:nvSpPr>
        <p:spPr>
          <a:xfrm>
            <a:off x="184293" y="1038760"/>
            <a:ext cx="6754558" cy="5459444"/>
          </a:xfrm>
        </p:spPr>
        <p:txBody>
          <a:bodyPr>
            <a:normAutofit lnSpcReduction="10000"/>
          </a:bodyPr>
          <a:lstStyle/>
          <a:p>
            <a:pPr marL="257175" indent="-257175">
              <a:spcBef>
                <a:spcPct val="20000"/>
              </a:spcBef>
            </a:pPr>
            <a:r>
              <a:rPr lang="en-CA" dirty="0">
                <a:solidFill>
                  <a:schemeClr val="tx1"/>
                </a:solidFill>
                <a:latin typeface="Aptos" panose="020B0004020202020204" pitchFamily="34" charset="0"/>
              </a:rPr>
              <a:t>Vehicles and Equipment must be equipped with a spill kit.</a:t>
            </a:r>
          </a:p>
          <a:p>
            <a:pPr marL="257175" indent="-257175">
              <a:spcBef>
                <a:spcPct val="20000"/>
              </a:spcBef>
            </a:pPr>
            <a:r>
              <a:rPr lang="en-CA" dirty="0">
                <a:solidFill>
                  <a:schemeClr val="tx1"/>
                </a:solidFill>
                <a:latin typeface="Aptos" panose="020B0004020202020204" pitchFamily="34" charset="0"/>
              </a:rPr>
              <a:t>No re-fueling within 100 meters of any creek / body of water. </a:t>
            </a:r>
          </a:p>
          <a:p>
            <a:pPr marL="257175" indent="-257175">
              <a:spcBef>
                <a:spcPct val="20000"/>
              </a:spcBef>
            </a:pPr>
            <a:r>
              <a:rPr lang="en-CA" dirty="0">
                <a:solidFill>
                  <a:schemeClr val="tx1"/>
                </a:solidFill>
                <a:latin typeface="Aptos" panose="020B0004020202020204" pitchFamily="34" charset="0"/>
              </a:rPr>
              <a:t>Soil handling to coincide with all EPP practices.</a:t>
            </a:r>
          </a:p>
          <a:p>
            <a:pPr marL="257175" indent="-257175">
              <a:spcBef>
                <a:spcPct val="20000"/>
              </a:spcBef>
            </a:pPr>
            <a:r>
              <a:rPr lang="en-CA" dirty="0">
                <a:solidFill>
                  <a:schemeClr val="tx1"/>
                </a:solidFill>
                <a:latin typeface="Aptos" panose="020B0004020202020204" pitchFamily="34" charset="0"/>
              </a:rPr>
              <a:t>All debris and garbage to be disposed of in yard bins.</a:t>
            </a:r>
          </a:p>
          <a:p>
            <a:pPr marL="257175" indent="-257175">
              <a:spcBef>
                <a:spcPct val="20000"/>
              </a:spcBef>
            </a:pPr>
            <a:r>
              <a:rPr lang="en-CA" dirty="0">
                <a:solidFill>
                  <a:schemeClr val="tx1"/>
                </a:solidFill>
                <a:latin typeface="Aptos" panose="020B0004020202020204" pitchFamily="34" charset="0"/>
              </a:rPr>
              <a:t>Feeding or harassment of wildlife is prohibited.</a:t>
            </a:r>
          </a:p>
          <a:p>
            <a:pPr marL="257175" indent="-257175">
              <a:spcBef>
                <a:spcPct val="20000"/>
              </a:spcBef>
            </a:pPr>
            <a:r>
              <a:rPr lang="en-CA" dirty="0">
                <a:solidFill>
                  <a:schemeClr val="tx1"/>
                </a:solidFill>
                <a:latin typeface="Aptos" panose="020B0004020202020204" pitchFamily="34" charset="0"/>
              </a:rPr>
              <a:t>Field personnel are not permitted to have pets on-site or in project vehicles.</a:t>
            </a:r>
          </a:p>
          <a:p>
            <a:pPr marL="257175" indent="-257175">
              <a:spcBef>
                <a:spcPct val="20000"/>
              </a:spcBef>
            </a:pPr>
            <a:r>
              <a:rPr lang="en-US" dirty="0">
                <a:solidFill>
                  <a:schemeClr val="tx1"/>
                </a:solidFill>
                <a:latin typeface="Aptos" panose="020B0004020202020204" pitchFamily="34" charset="0"/>
                <a:cs typeface="Arial" panose="020B0604020202020204" pitchFamily="34" charset="0"/>
              </a:rPr>
              <a:t>Store and dispose of all waste appropriately for the safety of workers and wildlife.</a:t>
            </a:r>
          </a:p>
          <a:p>
            <a:pPr marL="257175" indent="-257175">
              <a:spcBef>
                <a:spcPct val="20000"/>
              </a:spcBef>
            </a:pPr>
            <a:r>
              <a:rPr lang="en-CA" dirty="0">
                <a:solidFill>
                  <a:schemeClr val="tx1"/>
                </a:solidFill>
                <a:latin typeface="Aptos" panose="020B0004020202020204" pitchFamily="34" charset="0"/>
              </a:rPr>
              <a:t>Immediately report any wildlife concerns (e.g., aggressive behavior, conflict animals) or the presence of trapped, injured or dead animals.</a:t>
            </a:r>
          </a:p>
          <a:p>
            <a:pPr marL="257175" indent="-257175">
              <a:spcBef>
                <a:spcPct val="20000"/>
              </a:spcBef>
            </a:pPr>
            <a:r>
              <a:rPr lang="en-CA" dirty="0">
                <a:solidFill>
                  <a:schemeClr val="tx1"/>
                </a:solidFill>
                <a:latin typeface="Aptos" panose="020B0004020202020204" pitchFamily="34" charset="0"/>
              </a:rPr>
              <a:t>Do not approach injured wildlife.</a:t>
            </a:r>
          </a:p>
          <a:p>
            <a:pPr marL="257175" indent="-257175">
              <a:spcBef>
                <a:spcPct val="20000"/>
              </a:spcBef>
            </a:pPr>
            <a:r>
              <a:rPr lang="en-CA" dirty="0">
                <a:solidFill>
                  <a:schemeClr val="tx1"/>
                </a:solidFill>
                <a:latin typeface="Aptos" panose="020B0004020202020204" pitchFamily="34" charset="0"/>
              </a:rPr>
              <a:t>If any wildlife habitat features (e.g., dens, nests) are discovered, notify the Chief Inspector or Environment Lead.</a:t>
            </a:r>
          </a:p>
          <a:p>
            <a:endParaRPr lang="en-US" dirty="0"/>
          </a:p>
        </p:txBody>
      </p:sp>
      <p:pic>
        <p:nvPicPr>
          <p:cNvPr id="6" name="Picture 5">
            <a:extLst>
              <a:ext uri="{FF2B5EF4-FFF2-40B4-BE49-F238E27FC236}">
                <a16:creationId xmlns:a16="http://schemas.microsoft.com/office/drawing/2014/main" id="{8D8C5F75-D579-41BE-8390-BDC6226AE8B4}"/>
              </a:ext>
            </a:extLst>
          </p:cNvPr>
          <p:cNvPicPr>
            <a:picLocks noChangeAspect="1"/>
          </p:cNvPicPr>
          <p:nvPr/>
        </p:nvPicPr>
        <p:blipFill>
          <a:blip r:embed="rId2"/>
          <a:stretch>
            <a:fillRect/>
          </a:stretch>
        </p:blipFill>
        <p:spPr>
          <a:xfrm flipH="1">
            <a:off x="6938851" y="81405"/>
            <a:ext cx="4478694" cy="3347595"/>
          </a:xfrm>
          <a:prstGeom prst="rect">
            <a:avLst/>
          </a:prstGeom>
        </p:spPr>
      </p:pic>
      <p:sp>
        <p:nvSpPr>
          <p:cNvPr id="8" name="Content Placeholder 1">
            <a:extLst>
              <a:ext uri="{FF2B5EF4-FFF2-40B4-BE49-F238E27FC236}">
                <a16:creationId xmlns:a16="http://schemas.microsoft.com/office/drawing/2014/main" id="{0092300B-2AFB-18EE-8B66-3A1D7C19E767}"/>
              </a:ext>
            </a:extLst>
          </p:cNvPr>
          <p:cNvSpPr txBox="1">
            <a:spLocks/>
          </p:cNvSpPr>
          <p:nvPr/>
        </p:nvSpPr>
        <p:spPr>
          <a:xfrm>
            <a:off x="7196328" y="3914550"/>
            <a:ext cx="4783494" cy="258365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lvl="1" indent="0" algn="ctr">
              <a:spcBef>
                <a:spcPts val="450"/>
              </a:spcBef>
              <a:spcAft>
                <a:spcPts val="450"/>
              </a:spcAft>
              <a:buClr>
                <a:schemeClr val="accent1">
                  <a:lumMod val="75000"/>
                </a:schemeClr>
              </a:buClr>
              <a:buNone/>
            </a:pPr>
            <a:r>
              <a:rPr lang="en-US" sz="1600" b="1">
                <a:latin typeface="Aptos" panose="020B0004020202020204" pitchFamily="34" charset="0"/>
              </a:rPr>
              <a:t>Chance finds and archaeological discoveries</a:t>
            </a:r>
          </a:p>
          <a:p>
            <a:pPr marL="400050" lvl="1" indent="-285750">
              <a:spcBef>
                <a:spcPts val="450"/>
              </a:spcBef>
              <a:spcAft>
                <a:spcPts val="450"/>
              </a:spcAft>
              <a:buClr>
                <a:schemeClr val="accent1">
                  <a:lumMod val="75000"/>
                </a:schemeClr>
              </a:buClr>
            </a:pPr>
            <a:r>
              <a:rPr lang="en-US" sz="1600">
                <a:latin typeface="Aptos" panose="020B0004020202020204" pitchFamily="34" charset="0"/>
              </a:rPr>
              <a:t>Due to the proximity of some OMH projects to historical lands, there is a chance that archaeological resources could be encountered.</a:t>
            </a:r>
          </a:p>
          <a:p>
            <a:pPr marL="400050" lvl="1" indent="-285750">
              <a:spcBef>
                <a:spcPts val="450"/>
              </a:spcBef>
              <a:spcAft>
                <a:spcPts val="450"/>
              </a:spcAft>
              <a:buClr>
                <a:schemeClr val="accent1">
                  <a:lumMod val="75000"/>
                </a:schemeClr>
              </a:buClr>
            </a:pPr>
            <a:r>
              <a:rPr lang="en-US" sz="1600">
                <a:latin typeface="Aptos" panose="020B0004020202020204" pitchFamily="34" charset="0"/>
              </a:rPr>
              <a:t>If discovered during construction, suspend work immediately and notify the on-site owner representative.</a:t>
            </a:r>
          </a:p>
          <a:p>
            <a:pPr marL="400050" lvl="1" indent="-285750">
              <a:spcBef>
                <a:spcPts val="450"/>
              </a:spcBef>
              <a:spcAft>
                <a:spcPts val="450"/>
              </a:spcAft>
              <a:buClr>
                <a:schemeClr val="accent1">
                  <a:lumMod val="75000"/>
                </a:schemeClr>
              </a:buClr>
            </a:pPr>
            <a:r>
              <a:rPr lang="en-US" sz="1600">
                <a:latin typeface="Aptos" panose="020B0004020202020204" pitchFamily="34" charset="0"/>
              </a:rPr>
              <a:t>Do not resume work until approval is received</a:t>
            </a:r>
            <a:r>
              <a:rPr lang="en-US" sz="1600">
                <a:solidFill>
                  <a:schemeClr val="bg1"/>
                </a:solidFill>
                <a:latin typeface="Aptos" panose="020B0004020202020204" pitchFamily="34" charset="0"/>
              </a:rPr>
              <a:t>.</a:t>
            </a:r>
          </a:p>
        </p:txBody>
      </p:sp>
      <p:pic>
        <p:nvPicPr>
          <p:cNvPr id="9" name="Picture 8">
            <a:extLst>
              <a:ext uri="{FF2B5EF4-FFF2-40B4-BE49-F238E27FC236}">
                <a16:creationId xmlns:a16="http://schemas.microsoft.com/office/drawing/2014/main" id="{846AB062-8761-94EB-8834-B53DE9F274F7}"/>
              </a:ext>
            </a:extLst>
          </p:cNvPr>
          <p:cNvPicPr>
            <a:picLocks noChangeAspect="1" noChangeArrowheads="1"/>
          </p:cNvPicPr>
          <p:nvPr/>
        </p:nvPicPr>
        <p:blipFill>
          <a:blip r:embed="rId3"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41A66FC-45CE-0FBB-40F6-5A34E29ABE55}"/>
              </a:ext>
            </a:extLst>
          </p:cNvPr>
          <p:cNvSpPr txBox="1"/>
          <p:nvPr/>
        </p:nvSpPr>
        <p:spPr>
          <a:xfrm>
            <a:off x="1860694" y="179760"/>
            <a:ext cx="8796528" cy="707886"/>
          </a:xfrm>
          <a:prstGeom prst="rect">
            <a:avLst/>
          </a:prstGeom>
          <a:noFill/>
        </p:spPr>
        <p:txBody>
          <a:bodyPr wrap="square" rtlCol="0">
            <a:spAutoFit/>
          </a:bodyPr>
          <a:lstStyle/>
          <a:p>
            <a:r>
              <a:rPr lang="en-US" sz="4000" dirty="0">
                <a:latin typeface="Aptos" panose="020B0004020202020204" pitchFamily="34" charset="0"/>
              </a:rPr>
              <a:t>General Environmental Information</a:t>
            </a:r>
          </a:p>
        </p:txBody>
      </p:sp>
    </p:spTree>
    <p:extLst>
      <p:ext uri="{BB962C8B-B14F-4D97-AF65-F5344CB8AC3E}">
        <p14:creationId xmlns:p14="http://schemas.microsoft.com/office/powerpoint/2010/main" val="2783832156"/>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EAD87F01-56FD-2891-79E7-6BD17BBE01C9}"/>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8CE4C3B2-FDAD-1DB4-5EA2-3FF08077A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ign with a black tube&#10;&#10;Description automatically generated">
            <a:extLst>
              <a:ext uri="{FF2B5EF4-FFF2-40B4-BE49-F238E27FC236}">
                <a16:creationId xmlns:a16="http://schemas.microsoft.com/office/drawing/2014/main" id="{40C2153E-BCAD-FE45-D80E-0A2E9036D4BE}"/>
              </a:ext>
            </a:extLst>
          </p:cNvPr>
          <p:cNvPicPr>
            <a:picLocks noChangeAspect="1"/>
          </p:cNvPicPr>
          <p:nvPr/>
        </p:nvPicPr>
        <p:blipFill rotWithShape="1">
          <a:blip r:embed="rId2" cstate="screen">
            <a:alphaModFix amt="50000"/>
            <a:extLst>
              <a:ext uri="{28A0092B-C50C-407E-A947-70E740481C1C}">
                <a14:useLocalDpi xmlns:a14="http://schemas.microsoft.com/office/drawing/2010/main"/>
              </a:ext>
            </a:extLst>
          </a:blip>
          <a:srcRect/>
          <a:stretch>
            <a:fillRect/>
          </a:stretch>
        </p:blipFill>
        <p:spPr>
          <a:xfrm>
            <a:off x="0" y="-91549"/>
            <a:ext cx="12191980" cy="6857999"/>
          </a:xfrm>
          <a:prstGeom prst="rect">
            <a:avLst/>
          </a:prstGeom>
          <a:scene3d>
            <a:camera prst="perspectiveContrastingLeftFacing">
              <a:rot lat="300000" lon="19800000" rev="0"/>
            </a:camera>
            <a:lightRig rig="threePt" dir="t">
              <a:rot lat="0" lon="0" rev="2700000"/>
            </a:lightRig>
          </a:scene3d>
          <a:sp3d>
            <a:bevelT w="63500" h="50800"/>
          </a:sp3d>
        </p:spPr>
      </p:pic>
      <p:sp>
        <p:nvSpPr>
          <p:cNvPr id="5" name="TextBox 4">
            <a:extLst>
              <a:ext uri="{FF2B5EF4-FFF2-40B4-BE49-F238E27FC236}">
                <a16:creationId xmlns:a16="http://schemas.microsoft.com/office/drawing/2014/main" id="{C1260236-2696-C030-1EE0-9FCE8644217C}"/>
              </a:ext>
            </a:extLst>
          </p:cNvPr>
          <p:cNvSpPr txBox="1"/>
          <p:nvPr/>
        </p:nvSpPr>
        <p:spPr>
          <a:xfrm>
            <a:off x="-202447" y="3014428"/>
            <a:ext cx="12191979" cy="1489542"/>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8000" b="1">
                <a:solidFill>
                  <a:srgbClr val="FFFFFF"/>
                </a:solidFill>
                <a:latin typeface="+mj-lt"/>
                <a:ea typeface="+mj-ea"/>
                <a:cs typeface="+mj-cs"/>
              </a:rPr>
              <a:t>Ergonomics</a:t>
            </a:r>
          </a:p>
        </p:txBody>
      </p:sp>
    </p:spTree>
    <p:extLst>
      <p:ext uri="{BB962C8B-B14F-4D97-AF65-F5344CB8AC3E}">
        <p14:creationId xmlns:p14="http://schemas.microsoft.com/office/powerpoint/2010/main" val="5565971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B0D40F-E9DE-90C6-969C-817F48CA13A1}"/>
              </a:ext>
            </a:extLst>
          </p:cNvPr>
          <p:cNvSpPr>
            <a:spLocks noGrp="1"/>
          </p:cNvSpPr>
          <p:nvPr>
            <p:ph idx="1"/>
          </p:nvPr>
        </p:nvSpPr>
        <p:spPr>
          <a:xfrm>
            <a:off x="192024" y="1175756"/>
            <a:ext cx="3057144" cy="3996979"/>
          </a:xfrm>
        </p:spPr>
        <p:txBody>
          <a:bodyPr>
            <a:noAutofit/>
          </a:bodyPr>
          <a:lstStyle/>
          <a:p>
            <a:pPr marL="0" indent="0">
              <a:buNone/>
            </a:pPr>
            <a:r>
              <a:rPr lang="en-US" sz="1200" b="1" dirty="0">
                <a:latin typeface="Aptos" panose="020B0004020202020204" pitchFamily="34" charset="0"/>
              </a:rPr>
              <a:t>Risk Identification</a:t>
            </a:r>
          </a:p>
          <a:p>
            <a:pPr marL="0" indent="0">
              <a:buNone/>
            </a:pPr>
            <a:r>
              <a:rPr lang="en-US" sz="1200" dirty="0">
                <a:latin typeface="Aptos" panose="020B0004020202020204" pitchFamily="34" charset="0"/>
              </a:rPr>
              <a:t>1. There are several areas in the workplace that can expose workers to musculoskeletal disorders (MSD) including:</a:t>
            </a:r>
          </a:p>
          <a:p>
            <a:pPr marL="457200" lvl="1" indent="0">
              <a:buNone/>
            </a:pPr>
            <a:r>
              <a:rPr lang="en-US" sz="1200" dirty="0">
                <a:latin typeface="Aptos" panose="020B0004020202020204" pitchFamily="34" charset="0"/>
              </a:rPr>
              <a:t>a. Prolonged awkward procedures</a:t>
            </a:r>
          </a:p>
          <a:p>
            <a:pPr marL="457200" lvl="1" indent="0">
              <a:buNone/>
            </a:pPr>
            <a:r>
              <a:rPr lang="en-US" sz="1200" dirty="0">
                <a:latin typeface="Aptos" panose="020B0004020202020204" pitchFamily="34" charset="0"/>
              </a:rPr>
              <a:t>b. Repetitive, forceful or prolonged excursions involving the arms, shoulders, neck or back.</a:t>
            </a:r>
          </a:p>
          <a:p>
            <a:pPr marL="457200" lvl="1" indent="0">
              <a:buNone/>
            </a:pPr>
            <a:r>
              <a:rPr lang="en-US" sz="1200" dirty="0">
                <a:latin typeface="Aptos" panose="020B0004020202020204" pitchFamily="34" charset="0"/>
              </a:rPr>
              <a:t>c. Frequent and or heavy lifting, carrying, pulling or pushing</a:t>
            </a:r>
          </a:p>
          <a:p>
            <a:pPr marL="457200" lvl="1" indent="0">
              <a:buNone/>
            </a:pPr>
            <a:r>
              <a:rPr lang="en-US" sz="1200" dirty="0">
                <a:latin typeface="Aptos" panose="020B0004020202020204" pitchFamily="34" charset="0"/>
              </a:rPr>
              <a:t>d. Vibration</a:t>
            </a:r>
          </a:p>
          <a:p>
            <a:pPr marL="457200" lvl="1" indent="0">
              <a:buNone/>
            </a:pPr>
            <a:r>
              <a:rPr lang="en-US" sz="1200" dirty="0">
                <a:latin typeface="Aptos" panose="020B0004020202020204" pitchFamily="34" charset="0"/>
              </a:rPr>
              <a:t>e. Psychosocial factors</a:t>
            </a:r>
          </a:p>
          <a:p>
            <a:r>
              <a:rPr lang="en-US" sz="1200" b="1" dirty="0">
                <a:latin typeface="Aptos" panose="020B0004020202020204" pitchFamily="34" charset="0"/>
              </a:rPr>
              <a:t>Signs and Symptoms</a:t>
            </a:r>
          </a:p>
          <a:p>
            <a:pPr marL="0" indent="0">
              <a:buNone/>
            </a:pPr>
            <a:r>
              <a:rPr lang="en-US" sz="1200" dirty="0">
                <a:latin typeface="Aptos" panose="020B0004020202020204" pitchFamily="34" charset="0"/>
              </a:rPr>
              <a:t>1. The following are signs and symptoms of musculoskeletal disorders:</a:t>
            </a:r>
          </a:p>
          <a:p>
            <a:pPr marL="457200" lvl="1" indent="0">
              <a:buNone/>
            </a:pPr>
            <a:r>
              <a:rPr lang="en-US" sz="1200" dirty="0">
                <a:latin typeface="Aptos" panose="020B0004020202020204" pitchFamily="34" charset="0"/>
              </a:rPr>
              <a:t>a. Sharp Pains</a:t>
            </a:r>
          </a:p>
          <a:p>
            <a:pPr marL="457200" lvl="1" indent="0">
              <a:buNone/>
            </a:pPr>
            <a:r>
              <a:rPr lang="en-US" sz="1200" dirty="0">
                <a:latin typeface="Aptos" panose="020B0004020202020204" pitchFamily="34" charset="0"/>
              </a:rPr>
              <a:t>b. Dull aches</a:t>
            </a:r>
          </a:p>
          <a:p>
            <a:pPr marL="457200" lvl="1" indent="0">
              <a:buNone/>
            </a:pPr>
            <a:r>
              <a:rPr lang="en-US" sz="1200" dirty="0">
                <a:latin typeface="Aptos" panose="020B0004020202020204" pitchFamily="34" charset="0"/>
              </a:rPr>
              <a:t>c. Tingling</a:t>
            </a:r>
          </a:p>
          <a:p>
            <a:pPr marL="457200" lvl="1" indent="0">
              <a:buNone/>
            </a:pPr>
            <a:r>
              <a:rPr lang="en-US" sz="1200" dirty="0">
                <a:latin typeface="Aptos" panose="020B0004020202020204" pitchFamily="34" charset="0"/>
              </a:rPr>
              <a:t>d. Numbness</a:t>
            </a:r>
          </a:p>
          <a:p>
            <a:r>
              <a:rPr lang="en-US" sz="1200" dirty="0">
                <a:latin typeface="Aptos" panose="020B0004020202020204" pitchFamily="34" charset="0"/>
              </a:rPr>
              <a:t>Most workers affected by MSD’s go through the following three stages of increasing discomfort and disability. It is very important that workers and employers recognize the signs and symptoms of injury and make changes long before Stage 3 is reached.</a:t>
            </a:r>
          </a:p>
        </p:txBody>
      </p:sp>
      <p:sp>
        <p:nvSpPr>
          <p:cNvPr id="4" name="Slide Number Placeholder 3">
            <a:extLst>
              <a:ext uri="{FF2B5EF4-FFF2-40B4-BE49-F238E27FC236}">
                <a16:creationId xmlns:a16="http://schemas.microsoft.com/office/drawing/2014/main" id="{0F91DD9B-800E-B5E9-B497-F3A3F4E2974D}"/>
              </a:ext>
            </a:extLst>
          </p:cNvPr>
          <p:cNvSpPr>
            <a:spLocks noGrp="1"/>
          </p:cNvSpPr>
          <p:nvPr>
            <p:ph type="sldNum" sz="quarter" idx="12"/>
          </p:nvPr>
        </p:nvSpPr>
        <p:spPr/>
        <p:txBody>
          <a:bodyPr/>
          <a:lstStyle/>
          <a:p>
            <a:fld id="{EC3C0FE8-D495-4404-8085-BF75A3627A81}" type="slidenum">
              <a:rPr lang="en-CA" smtClean="0"/>
              <a:t>37</a:t>
            </a:fld>
            <a:endParaRPr lang="en-CA"/>
          </a:p>
        </p:txBody>
      </p:sp>
      <p:sp>
        <p:nvSpPr>
          <p:cNvPr id="5" name="TextBox 4">
            <a:extLst>
              <a:ext uri="{FF2B5EF4-FFF2-40B4-BE49-F238E27FC236}">
                <a16:creationId xmlns:a16="http://schemas.microsoft.com/office/drawing/2014/main" id="{E6390BA5-7F4D-02CF-FA5B-2D3E2A4D0988}"/>
              </a:ext>
            </a:extLst>
          </p:cNvPr>
          <p:cNvSpPr txBox="1"/>
          <p:nvPr/>
        </p:nvSpPr>
        <p:spPr>
          <a:xfrm>
            <a:off x="3499104" y="281146"/>
            <a:ext cx="8500872" cy="2893100"/>
          </a:xfrm>
          <a:prstGeom prst="rect">
            <a:avLst/>
          </a:prstGeom>
          <a:noFill/>
        </p:spPr>
        <p:txBody>
          <a:bodyPr wrap="square" lIns="91440" tIns="45720" rIns="91440" bIns="45720" rtlCol="0" anchor="t">
            <a:spAutoFit/>
          </a:bodyPr>
          <a:lstStyle/>
          <a:p>
            <a:r>
              <a:rPr lang="en-US" sz="1400" b="1" dirty="0">
                <a:latin typeface="Aptos"/>
              </a:rPr>
              <a:t>Stage 1</a:t>
            </a:r>
          </a:p>
          <a:p>
            <a:r>
              <a:rPr lang="en-US" sz="1400" dirty="0">
                <a:latin typeface="Aptos"/>
              </a:rPr>
              <a:t>▪ Discomfort may persist for weeks or months but is reversible</a:t>
            </a:r>
          </a:p>
          <a:p>
            <a:r>
              <a:rPr lang="en-US" sz="1400" dirty="0">
                <a:latin typeface="Aptos"/>
              </a:rPr>
              <a:t>▪ Most workers experience aching and weakness during work activities, but improve on days away from work</a:t>
            </a:r>
          </a:p>
          <a:p>
            <a:r>
              <a:rPr lang="en-US" sz="1400" dirty="0">
                <a:latin typeface="Aptos"/>
              </a:rPr>
              <a:t>▪ Interference with work tasks is minimal</a:t>
            </a:r>
          </a:p>
          <a:p>
            <a:r>
              <a:rPr lang="en-US" sz="1400" b="1" dirty="0">
                <a:latin typeface="Aptos"/>
              </a:rPr>
              <a:t>Stage 2</a:t>
            </a:r>
          </a:p>
          <a:p>
            <a:r>
              <a:rPr lang="en-US" sz="1400" dirty="0">
                <a:latin typeface="Aptos"/>
              </a:rPr>
              <a:t>▪ Discomfort may persist for months</a:t>
            </a:r>
          </a:p>
          <a:p>
            <a:r>
              <a:rPr lang="en-US" sz="1400" dirty="0">
                <a:latin typeface="Aptos"/>
              </a:rPr>
              <a:t>▪ Symptoms begin more quickly and last longer</a:t>
            </a:r>
          </a:p>
          <a:p>
            <a:r>
              <a:rPr lang="en-US" sz="1400" dirty="0">
                <a:latin typeface="Aptos"/>
              </a:rPr>
              <a:t>▪ Physical signs may be present, sleep may be disturbed</a:t>
            </a:r>
          </a:p>
          <a:p>
            <a:r>
              <a:rPr lang="en-US" sz="1400" dirty="0">
                <a:latin typeface="Aptos"/>
              </a:rPr>
              <a:t>▪ Work tasks may be difficult to perform</a:t>
            </a:r>
          </a:p>
          <a:p>
            <a:r>
              <a:rPr lang="en-US" sz="1400" b="1" dirty="0">
                <a:latin typeface="Aptos"/>
              </a:rPr>
              <a:t>Stage 3</a:t>
            </a:r>
          </a:p>
          <a:p>
            <a:r>
              <a:rPr lang="en-US" sz="1400" dirty="0">
                <a:latin typeface="Aptos"/>
              </a:rPr>
              <a:t>▪ Discomfort may persist for months or years</a:t>
            </a:r>
          </a:p>
          <a:p>
            <a:r>
              <a:rPr lang="en-US" sz="1400" dirty="0">
                <a:latin typeface="Aptos"/>
              </a:rPr>
              <a:t>▪ Symptoms are present even at rest</a:t>
            </a:r>
          </a:p>
          <a:p>
            <a:r>
              <a:rPr lang="en-US" sz="1400" dirty="0">
                <a:latin typeface="Aptos"/>
              </a:rPr>
              <a:t>▪ Activities of daily living are disrupted</a:t>
            </a:r>
          </a:p>
        </p:txBody>
      </p:sp>
      <p:sp>
        <p:nvSpPr>
          <p:cNvPr id="6" name="TextBox 5">
            <a:extLst>
              <a:ext uri="{FF2B5EF4-FFF2-40B4-BE49-F238E27FC236}">
                <a16:creationId xmlns:a16="http://schemas.microsoft.com/office/drawing/2014/main" id="{D07AAE00-F3CC-46B9-0D3A-5879649D7272}"/>
              </a:ext>
            </a:extLst>
          </p:cNvPr>
          <p:cNvSpPr txBox="1"/>
          <p:nvPr/>
        </p:nvSpPr>
        <p:spPr>
          <a:xfrm>
            <a:off x="3499104" y="3429000"/>
            <a:ext cx="8500872" cy="2492990"/>
          </a:xfrm>
          <a:prstGeom prst="rect">
            <a:avLst/>
          </a:prstGeom>
          <a:noFill/>
        </p:spPr>
        <p:txBody>
          <a:bodyPr wrap="square" rtlCol="0">
            <a:spAutoFit/>
          </a:bodyPr>
          <a:lstStyle/>
          <a:p>
            <a:r>
              <a:rPr lang="en-US" sz="1200" b="1" dirty="0">
                <a:latin typeface="Aptos" panose="020B0004020202020204" pitchFamily="34" charset="0"/>
              </a:rPr>
              <a:t>Employer’s Responsibility</a:t>
            </a:r>
          </a:p>
          <a:p>
            <a:r>
              <a:rPr lang="en-US" sz="1200" dirty="0">
                <a:latin typeface="Aptos" panose="020B0004020202020204" pitchFamily="34" charset="0"/>
              </a:rPr>
              <a:t>1. Employer must ensure that a worker to be assigned to work which requires specific measures to control the risk of MSD is trained in the use of those measures, including:</a:t>
            </a:r>
          </a:p>
          <a:p>
            <a:pPr lvl="1"/>
            <a:r>
              <a:rPr lang="en-US" sz="1200" dirty="0">
                <a:latin typeface="Aptos" panose="020B0004020202020204" pitchFamily="34" charset="0"/>
              </a:rPr>
              <a:t>a. Work procedures</a:t>
            </a:r>
          </a:p>
          <a:p>
            <a:pPr lvl="1"/>
            <a:r>
              <a:rPr lang="en-US" sz="1200" dirty="0">
                <a:latin typeface="Aptos" panose="020B0004020202020204" pitchFamily="34" charset="0"/>
              </a:rPr>
              <a:t>b. Mechanical aids</a:t>
            </a:r>
          </a:p>
          <a:p>
            <a:pPr lvl="1"/>
            <a:r>
              <a:rPr lang="en-US" sz="1200" dirty="0">
                <a:latin typeface="Aptos" panose="020B0004020202020204" pitchFamily="34" charset="0"/>
              </a:rPr>
              <a:t>c. Personal protective equipment</a:t>
            </a:r>
          </a:p>
          <a:p>
            <a:r>
              <a:rPr lang="en-US" sz="1200" dirty="0">
                <a:latin typeface="Aptos" panose="020B0004020202020204" pitchFamily="34" charset="0"/>
              </a:rPr>
              <a:t>2. Employers must evaluate the effectiveness of the measures taken to eliminate or minimize MSD in the workplace on an annual basis. If measure have been deemed as ineffective, they must promptly make efforts to correct these measures.</a:t>
            </a:r>
          </a:p>
          <a:p>
            <a:r>
              <a:rPr lang="en-US" sz="1200" dirty="0">
                <a:latin typeface="Aptos" panose="020B0004020202020204" pitchFamily="34" charset="0"/>
              </a:rPr>
              <a:t>3. The employer must, when performing a risk assessment, consult with workers with signs or symptoms of MSD, and a representative sample of the workers who are required to carry out the work being assessed.</a:t>
            </a:r>
          </a:p>
          <a:p>
            <a:r>
              <a:rPr lang="en-US" sz="1200" dirty="0">
                <a:latin typeface="Aptos" panose="020B0004020202020204" pitchFamily="34" charset="0"/>
              </a:rPr>
              <a:t>4. OMH will ensure that workers whom may be at risk of developing musculoskeletal injury are instructed in the safe performance of the workers work, including the use of appropriate work practices and procedures, equipment and personal protective equipment.</a:t>
            </a:r>
          </a:p>
        </p:txBody>
      </p:sp>
      <p:pic>
        <p:nvPicPr>
          <p:cNvPr id="7" name="Picture 6">
            <a:extLst>
              <a:ext uri="{FF2B5EF4-FFF2-40B4-BE49-F238E27FC236}">
                <a16:creationId xmlns:a16="http://schemas.microsoft.com/office/drawing/2014/main" id="{1731B782-F9C2-6EE0-5789-9C8BF0188DF1}"/>
              </a:ext>
            </a:extLst>
          </p:cNvPr>
          <p:cNvPicPr>
            <a:picLocks noChangeAspect="1" noChangeArrowheads="1"/>
          </p:cNvPicPr>
          <p:nvPr/>
        </p:nvPicPr>
        <p:blipFill>
          <a:blip r:embed="rId2"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2176603"/>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94DDC6D3-D598-2DA6-4CA4-3B3517367D84}"/>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8BE93F13-84F4-5A84-37EE-F061C0185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ign with a black tube&#10;&#10;Description automatically generated">
            <a:extLst>
              <a:ext uri="{FF2B5EF4-FFF2-40B4-BE49-F238E27FC236}">
                <a16:creationId xmlns:a16="http://schemas.microsoft.com/office/drawing/2014/main" id="{6B72846B-94D3-BB58-2638-B85C9A60F339}"/>
              </a:ext>
            </a:extLst>
          </p:cNvPr>
          <p:cNvPicPr>
            <a:picLocks noChangeAspect="1"/>
          </p:cNvPicPr>
          <p:nvPr/>
        </p:nvPicPr>
        <p:blipFill rotWithShape="1">
          <a:blip r:embed="rId2" cstate="screen">
            <a:alphaModFix amt="50000"/>
            <a:extLst>
              <a:ext uri="{28A0092B-C50C-407E-A947-70E740481C1C}">
                <a14:useLocalDpi xmlns:a14="http://schemas.microsoft.com/office/drawing/2010/main"/>
              </a:ext>
            </a:extLst>
          </a:blip>
          <a:srcRect/>
          <a:stretch>
            <a:fillRect/>
          </a:stretch>
        </p:blipFill>
        <p:spPr>
          <a:xfrm>
            <a:off x="-1" y="-71671"/>
            <a:ext cx="12191980" cy="6857999"/>
          </a:xfrm>
          <a:prstGeom prst="rect">
            <a:avLst/>
          </a:prstGeom>
          <a:scene3d>
            <a:camera prst="perspectiveContrastingLeftFacing">
              <a:rot lat="300000" lon="19800000" rev="0"/>
            </a:camera>
            <a:lightRig rig="threePt" dir="t">
              <a:rot lat="0" lon="0" rev="2700000"/>
            </a:lightRig>
          </a:scene3d>
          <a:sp3d>
            <a:bevelT w="63500" h="50800"/>
          </a:sp3d>
        </p:spPr>
      </p:pic>
      <p:sp>
        <p:nvSpPr>
          <p:cNvPr id="5" name="TextBox 4">
            <a:extLst>
              <a:ext uri="{FF2B5EF4-FFF2-40B4-BE49-F238E27FC236}">
                <a16:creationId xmlns:a16="http://schemas.microsoft.com/office/drawing/2014/main" id="{A10B7606-2650-875E-5F15-1B22EA6FFD88}"/>
              </a:ext>
            </a:extLst>
          </p:cNvPr>
          <p:cNvSpPr txBox="1"/>
          <p:nvPr/>
        </p:nvSpPr>
        <p:spPr>
          <a:xfrm>
            <a:off x="-202447" y="3014428"/>
            <a:ext cx="12191979" cy="1489542"/>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8000" b="1">
                <a:solidFill>
                  <a:srgbClr val="FFFFFF"/>
                </a:solidFill>
                <a:latin typeface="+mj-lt"/>
                <a:ea typeface="+mj-ea"/>
                <a:cs typeface="+mj-cs"/>
              </a:rPr>
              <a:t>Work Site Observations</a:t>
            </a:r>
          </a:p>
        </p:txBody>
      </p:sp>
    </p:spTree>
    <p:extLst>
      <p:ext uri="{BB962C8B-B14F-4D97-AF65-F5344CB8AC3E}">
        <p14:creationId xmlns:p14="http://schemas.microsoft.com/office/powerpoint/2010/main" val="1798730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723F9E-6B7D-0AF7-219F-CCD976AEBA11}"/>
              </a:ext>
            </a:extLst>
          </p:cNvPr>
          <p:cNvSpPr>
            <a:spLocks noGrp="1"/>
          </p:cNvSpPr>
          <p:nvPr>
            <p:ph idx="1"/>
          </p:nvPr>
        </p:nvSpPr>
        <p:spPr>
          <a:xfrm>
            <a:off x="694944" y="4407489"/>
            <a:ext cx="10658856" cy="1883029"/>
          </a:xfrm>
        </p:spPr>
        <p:txBody>
          <a:bodyPr>
            <a:normAutofit fontScale="70000" lnSpcReduction="20000"/>
          </a:bodyPr>
          <a:lstStyle/>
          <a:p>
            <a:pPr marL="0" indent="0" algn="just">
              <a:spcBef>
                <a:spcPct val="20000"/>
              </a:spcBef>
              <a:buNone/>
            </a:pPr>
            <a:r>
              <a:rPr lang="en-CA" b="1" dirty="0">
                <a:ln>
                  <a:solidFill>
                    <a:schemeClr val="bg1"/>
                  </a:solidFill>
                </a:ln>
                <a:latin typeface="Aptos" panose="020B0004020202020204" pitchFamily="34" charset="0"/>
              </a:rPr>
              <a:t>OMH uses a Work Site Observation card to report hazards, near misses, unsafe acts, practices, and/or observations. WSO’s are also used to identify positive behaviors.</a:t>
            </a:r>
          </a:p>
          <a:p>
            <a:pPr marL="0" indent="0" algn="just">
              <a:spcBef>
                <a:spcPct val="20000"/>
              </a:spcBef>
              <a:buNone/>
            </a:pPr>
            <a:r>
              <a:rPr lang="en-CA" b="1" dirty="0">
                <a:ln>
                  <a:solidFill>
                    <a:schemeClr val="bg1"/>
                  </a:solidFill>
                </a:ln>
                <a:latin typeface="Aptos" panose="020B0004020202020204" pitchFamily="34" charset="0"/>
              </a:rPr>
              <a:t>An incentive program is established to promote participation and help create a proactive safety culture. </a:t>
            </a:r>
          </a:p>
          <a:p>
            <a:pPr marL="0" indent="0" algn="just">
              <a:spcBef>
                <a:spcPct val="20000"/>
              </a:spcBef>
              <a:buNone/>
            </a:pPr>
            <a:r>
              <a:rPr lang="en-CA" b="1" dirty="0">
                <a:ln>
                  <a:solidFill>
                    <a:schemeClr val="bg1"/>
                  </a:solidFill>
                </a:ln>
                <a:latin typeface="Aptos" panose="020B0004020202020204" pitchFamily="34" charset="0"/>
              </a:rPr>
              <a:t>The expectation is that each worker will complete at minimum 1 WSO card per week.</a:t>
            </a:r>
          </a:p>
          <a:p>
            <a:pPr marL="0" indent="0" algn="just">
              <a:spcBef>
                <a:spcPct val="20000"/>
              </a:spcBef>
              <a:buNone/>
            </a:pPr>
            <a:r>
              <a:rPr lang="en-CA" b="1" dirty="0">
                <a:ln>
                  <a:solidFill>
                    <a:schemeClr val="bg1"/>
                  </a:solidFill>
                </a:ln>
                <a:latin typeface="Aptos" panose="020B0004020202020204" pitchFamily="34" charset="0"/>
              </a:rPr>
              <a:t>These are to be completed in Salus.</a:t>
            </a:r>
          </a:p>
          <a:p>
            <a:pPr marL="0" indent="0" algn="just">
              <a:spcBef>
                <a:spcPct val="20000"/>
              </a:spcBef>
              <a:buNone/>
            </a:pPr>
            <a:endParaRPr lang="en-CA" b="1" dirty="0">
              <a:ln>
                <a:solidFill>
                  <a:schemeClr val="bg1"/>
                </a:solidFill>
              </a:ln>
              <a:latin typeface="Aptos" panose="020B0004020202020204" pitchFamily="34" charset="0"/>
            </a:endParaRPr>
          </a:p>
          <a:p>
            <a:pPr marL="0" indent="0" algn="just">
              <a:spcBef>
                <a:spcPct val="20000"/>
              </a:spcBef>
              <a:buNone/>
            </a:pPr>
            <a:endParaRPr lang="en-CA" b="1" dirty="0">
              <a:ln>
                <a:solidFill>
                  <a:schemeClr val="bg1"/>
                </a:solidFill>
              </a:ln>
              <a:latin typeface="Aptos" panose="020B0004020202020204" pitchFamily="34" charset="0"/>
            </a:endParaRPr>
          </a:p>
          <a:p>
            <a:endParaRPr lang="en-US" dirty="0"/>
          </a:p>
        </p:txBody>
      </p:sp>
      <p:sp>
        <p:nvSpPr>
          <p:cNvPr id="4" name="Slide Number Placeholder 3">
            <a:extLst>
              <a:ext uri="{FF2B5EF4-FFF2-40B4-BE49-F238E27FC236}">
                <a16:creationId xmlns:a16="http://schemas.microsoft.com/office/drawing/2014/main" id="{C1EA7C2E-1138-E374-6F61-D14A8A801F35}"/>
              </a:ext>
            </a:extLst>
          </p:cNvPr>
          <p:cNvSpPr>
            <a:spLocks noGrp="1"/>
          </p:cNvSpPr>
          <p:nvPr>
            <p:ph type="sldNum" sz="quarter" idx="12"/>
          </p:nvPr>
        </p:nvSpPr>
        <p:spPr/>
        <p:txBody>
          <a:bodyPr/>
          <a:lstStyle/>
          <a:p>
            <a:fld id="{EC3C0FE8-D495-4404-8085-BF75A3627A81}" type="slidenum">
              <a:rPr lang="en-CA" smtClean="0"/>
              <a:t>39</a:t>
            </a:fld>
            <a:endParaRPr lang="en-CA"/>
          </a:p>
        </p:txBody>
      </p:sp>
      <p:pic>
        <p:nvPicPr>
          <p:cNvPr id="5" name="Picture 4" descr="A construction site with excavators and trees&#10;&#10;Description automatically generated">
            <a:extLst>
              <a:ext uri="{FF2B5EF4-FFF2-40B4-BE49-F238E27FC236}">
                <a16:creationId xmlns:a16="http://schemas.microsoft.com/office/drawing/2014/main" id="{EC6E51D0-208A-96FA-2C66-7C695E5A8F0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199" y="1252728"/>
            <a:ext cx="4261789" cy="2587752"/>
          </a:xfrm>
          <a:prstGeom prst="rect">
            <a:avLst/>
          </a:prstGeom>
        </p:spPr>
      </p:pic>
      <p:pic>
        <p:nvPicPr>
          <p:cNvPr id="6" name="Picture 5" descr="A screenshot of a computer&#10;&#10;Description automatically generated">
            <a:extLst>
              <a:ext uri="{FF2B5EF4-FFF2-40B4-BE49-F238E27FC236}">
                <a16:creationId xmlns:a16="http://schemas.microsoft.com/office/drawing/2014/main" id="{6FAE5FEA-5A38-1941-C4F7-CE42C6DF09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25539" y="1158032"/>
            <a:ext cx="4437335" cy="2682448"/>
          </a:xfrm>
          <a:prstGeom prst="rect">
            <a:avLst/>
          </a:prstGeom>
        </p:spPr>
      </p:pic>
      <p:pic>
        <p:nvPicPr>
          <p:cNvPr id="7" name="Picture 6">
            <a:extLst>
              <a:ext uri="{FF2B5EF4-FFF2-40B4-BE49-F238E27FC236}">
                <a16:creationId xmlns:a16="http://schemas.microsoft.com/office/drawing/2014/main" id="{8D25BE1A-56D6-11C1-EDE2-8CD96A804BF9}"/>
              </a:ext>
            </a:extLst>
          </p:cNvPr>
          <p:cNvPicPr>
            <a:picLocks noChangeAspect="1" noChangeArrowheads="1"/>
          </p:cNvPicPr>
          <p:nvPr/>
        </p:nvPicPr>
        <p:blipFill>
          <a:blip r:embed="rId4"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587230"/>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44D5146-4AB3-082A-0A19-A1671994EB37}"/>
              </a:ext>
            </a:extLst>
          </p:cNvPr>
          <p:cNvPicPr>
            <a:picLocks noChangeAspect="1"/>
          </p:cNvPicPr>
          <p:nvPr/>
        </p:nvPicPr>
        <p:blipFill>
          <a:blip r:embed="rId2"/>
          <a:stretch>
            <a:fillRect/>
          </a:stretch>
        </p:blipFill>
        <p:spPr>
          <a:xfrm rot="489827">
            <a:off x="7461815" y="966128"/>
            <a:ext cx="4084956" cy="50634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Content Placeholder 7">
            <a:extLst>
              <a:ext uri="{FF2B5EF4-FFF2-40B4-BE49-F238E27FC236}">
                <a16:creationId xmlns:a16="http://schemas.microsoft.com/office/drawing/2014/main" id="{1B675237-69A1-106D-4902-D7620333A0B3}"/>
              </a:ext>
            </a:extLst>
          </p:cNvPr>
          <p:cNvSpPr txBox="1">
            <a:spLocks/>
          </p:cNvSpPr>
          <p:nvPr/>
        </p:nvSpPr>
        <p:spPr>
          <a:xfrm>
            <a:off x="1002942" y="1538082"/>
            <a:ext cx="5591175" cy="3386137"/>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1600">
                <a:solidFill>
                  <a:schemeClr val="tx1"/>
                </a:solidFill>
                <a:latin typeface="Calibri"/>
                <a:ea typeface="Calibri"/>
                <a:cs typeface="Gill Sans" panose="020B0502020104020203"/>
              </a:rPr>
              <a:t>Ogilvie Mtn Holdings is committed to providing a safe and healthy work environment and meeting or exceeding the health and safety standards set by our clients and provincial legislation. </a:t>
            </a:r>
          </a:p>
          <a:p>
            <a:pPr algn="just"/>
            <a:endParaRPr lang="en-US" sz="1600">
              <a:solidFill>
                <a:schemeClr val="tx1"/>
              </a:solidFill>
              <a:latin typeface="Calibri"/>
              <a:ea typeface="Calibri"/>
              <a:cs typeface="Gill Sans" panose="020B0502020104020203"/>
            </a:endParaRPr>
          </a:p>
          <a:p>
            <a:pPr algn="just"/>
            <a:r>
              <a:rPr lang="en-US" sz="1600">
                <a:solidFill>
                  <a:schemeClr val="tx1"/>
                </a:solidFill>
                <a:latin typeface="Calibri"/>
                <a:ea typeface="Calibri"/>
                <a:cs typeface="Gill Sans" panose="020B0502020104020203"/>
              </a:rPr>
              <a:t>Management is committed to supporting supervisors and workers with a safety program that is designed to prevent injuries and disease in the workplace. Our Health and Safety Polices are an integral part of our economic and social performance and are designed to provide a safe and healthy work environment for our employees, customers, and property in all aspects of our operations.</a:t>
            </a:r>
          </a:p>
          <a:p>
            <a:endParaRPr lang="en-US" sz="1800">
              <a:cs typeface="Gill Sans" panose="020B0502020104020203"/>
            </a:endParaRPr>
          </a:p>
        </p:txBody>
      </p:sp>
      <p:pic>
        <p:nvPicPr>
          <p:cNvPr id="2" name="Picture 1">
            <a:extLst>
              <a:ext uri="{FF2B5EF4-FFF2-40B4-BE49-F238E27FC236}">
                <a16:creationId xmlns:a16="http://schemas.microsoft.com/office/drawing/2014/main" id="{C51F1B48-E526-E805-8750-B29A967FC454}"/>
              </a:ext>
            </a:extLst>
          </p:cNvPr>
          <p:cNvPicPr>
            <a:picLocks noChangeAspect="1" noChangeArrowheads="1"/>
          </p:cNvPicPr>
          <p:nvPr/>
        </p:nvPicPr>
        <p:blipFill>
          <a:blip r:embed="rId3"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640143"/>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AA18676A-33A0-0253-EEE9-2A9046A4C7B5}"/>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59FEAB02-0E2A-9CA2-C2AF-94764A6F9A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ign with a black tube&#10;&#10;Description automatically generated">
            <a:extLst>
              <a:ext uri="{FF2B5EF4-FFF2-40B4-BE49-F238E27FC236}">
                <a16:creationId xmlns:a16="http://schemas.microsoft.com/office/drawing/2014/main" id="{B4675671-9619-A038-5222-0BADD4EFBF7A}"/>
              </a:ext>
            </a:extLst>
          </p:cNvPr>
          <p:cNvPicPr>
            <a:picLocks noChangeAspect="1"/>
          </p:cNvPicPr>
          <p:nvPr/>
        </p:nvPicPr>
        <p:blipFill rotWithShape="1">
          <a:blip r:embed="rId2" cstate="screen">
            <a:alphaModFix amt="50000"/>
            <a:extLst>
              <a:ext uri="{28A0092B-C50C-407E-A947-70E740481C1C}">
                <a14:useLocalDpi xmlns:a14="http://schemas.microsoft.com/office/drawing/2010/main"/>
              </a:ext>
            </a:extLst>
          </a:blip>
          <a:srcRect/>
          <a:stretch>
            <a:fillRect/>
          </a:stretch>
        </p:blipFill>
        <p:spPr>
          <a:xfrm>
            <a:off x="-1" y="-71671"/>
            <a:ext cx="12191980" cy="6857999"/>
          </a:xfrm>
          <a:prstGeom prst="rect">
            <a:avLst/>
          </a:prstGeom>
          <a:scene3d>
            <a:camera prst="perspectiveContrastingLeftFacing">
              <a:rot lat="300000" lon="19800000" rev="0"/>
            </a:camera>
            <a:lightRig rig="threePt" dir="t">
              <a:rot lat="0" lon="0" rev="2700000"/>
            </a:lightRig>
          </a:scene3d>
          <a:sp3d>
            <a:bevelT w="63500" h="50800"/>
          </a:sp3d>
        </p:spPr>
      </p:pic>
      <p:sp>
        <p:nvSpPr>
          <p:cNvPr id="5" name="TextBox 4">
            <a:extLst>
              <a:ext uri="{FF2B5EF4-FFF2-40B4-BE49-F238E27FC236}">
                <a16:creationId xmlns:a16="http://schemas.microsoft.com/office/drawing/2014/main" id="{AFD5F3EE-01EC-FA5D-10E4-6B443F9B2DB2}"/>
              </a:ext>
            </a:extLst>
          </p:cNvPr>
          <p:cNvSpPr txBox="1"/>
          <p:nvPr/>
        </p:nvSpPr>
        <p:spPr>
          <a:xfrm>
            <a:off x="-202447" y="3014428"/>
            <a:ext cx="12191979" cy="1489542"/>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8000" b="1">
                <a:solidFill>
                  <a:srgbClr val="FFFFFF"/>
                </a:solidFill>
                <a:latin typeface="+mj-lt"/>
                <a:ea typeface="+mj-ea"/>
                <a:cs typeface="+mj-cs"/>
              </a:rPr>
              <a:t>A&amp;D Testing</a:t>
            </a:r>
          </a:p>
        </p:txBody>
      </p:sp>
    </p:spTree>
    <p:extLst>
      <p:ext uri="{BB962C8B-B14F-4D97-AF65-F5344CB8AC3E}">
        <p14:creationId xmlns:p14="http://schemas.microsoft.com/office/powerpoint/2010/main" val="1658800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197D5B-7EFE-4074-C3DF-974F449E76B9}"/>
              </a:ext>
            </a:extLst>
          </p:cNvPr>
          <p:cNvSpPr>
            <a:spLocks noGrp="1"/>
          </p:cNvSpPr>
          <p:nvPr>
            <p:ph idx="1"/>
          </p:nvPr>
        </p:nvSpPr>
        <p:spPr>
          <a:xfrm>
            <a:off x="399288" y="851465"/>
            <a:ext cx="7239000" cy="5570601"/>
          </a:xfrm>
        </p:spPr>
        <p:txBody>
          <a:bodyPr>
            <a:normAutofit fontScale="40000" lnSpcReduction="20000"/>
          </a:bodyPr>
          <a:lstStyle/>
          <a:p>
            <a:pPr marL="0" indent="0">
              <a:buNone/>
            </a:pPr>
            <a:r>
              <a:rPr lang="en-US" sz="3400" b="1">
                <a:latin typeface="Aptos" panose="020B0004020202020204" pitchFamily="34" charset="0"/>
              </a:rPr>
              <a:t>Post Incident A&amp;D Testing Requirements</a:t>
            </a:r>
            <a:endParaRPr lang="en-US" sz="3400">
              <a:latin typeface="Aptos" panose="020B0004020202020204" pitchFamily="34" charset="0"/>
            </a:endParaRPr>
          </a:p>
          <a:p>
            <a:pPr marL="0" indent="0">
              <a:buNone/>
            </a:pPr>
            <a:r>
              <a:rPr lang="en-US" sz="3400" i="1">
                <a:latin typeface="Aptos" panose="020B0004020202020204" pitchFamily="34" charset="0"/>
              </a:rPr>
              <a:t>Minimum testing criteria:</a:t>
            </a:r>
            <a:endParaRPr lang="en-US" sz="3400">
              <a:latin typeface="Aptos" panose="020B0004020202020204" pitchFamily="34" charset="0"/>
            </a:endParaRPr>
          </a:p>
          <a:p>
            <a:pPr lvl="0" algn="just"/>
            <a:r>
              <a:rPr lang="en-US" sz="3400">
                <a:latin typeface="Aptos" panose="020B0004020202020204" pitchFamily="34" charset="0"/>
              </a:rPr>
              <a:t>The actions or inactions of an individual, or group of individuals, did or could have contributed to the incident.</a:t>
            </a:r>
          </a:p>
          <a:p>
            <a:pPr lvl="0" algn="just"/>
            <a:r>
              <a:rPr lang="en-US" sz="3400">
                <a:latin typeface="Aptos" panose="020B0004020202020204" pitchFamily="34" charset="0"/>
              </a:rPr>
              <a:t>The incident occurred at a safety-sensitive work site or while operating a motor vehicle or mobile equipment.</a:t>
            </a:r>
          </a:p>
          <a:p>
            <a:pPr lvl="0" algn="just"/>
            <a:r>
              <a:rPr lang="en-US" sz="3400">
                <a:latin typeface="Aptos" panose="020B0004020202020204" pitchFamily="34" charset="0"/>
              </a:rPr>
              <a:t>The incident involved one or more of the following serious or potentially serious outcomes:</a:t>
            </a:r>
          </a:p>
          <a:p>
            <a:pPr lvl="0" algn="just"/>
            <a:r>
              <a:rPr lang="en-US" sz="3400">
                <a:latin typeface="Aptos" panose="020B0004020202020204" pitchFamily="34" charset="0"/>
              </a:rPr>
              <a:t>Fatality to an employee or subcontractor while on duty.</a:t>
            </a:r>
          </a:p>
          <a:p>
            <a:pPr lvl="0" algn="just"/>
            <a:r>
              <a:rPr lang="en-US" sz="3400">
                <a:latin typeface="Aptos" panose="020B0004020202020204" pitchFamily="34" charset="0"/>
              </a:rPr>
              <a:t>Injury resulting in Lost Time, Medical Aid, Modified or Restricted Work cases.</a:t>
            </a:r>
          </a:p>
          <a:p>
            <a:pPr lvl="0" algn="just"/>
            <a:r>
              <a:rPr lang="en-US" sz="3400">
                <a:latin typeface="Aptos" panose="020B0004020202020204" pitchFamily="34" charset="0"/>
              </a:rPr>
              <a:t>Property damage exceeding $5,000.</a:t>
            </a:r>
          </a:p>
          <a:p>
            <a:pPr lvl="0" algn="just"/>
            <a:r>
              <a:rPr lang="en-US" sz="3400">
                <a:latin typeface="Aptos" panose="020B0004020202020204" pitchFamily="34" charset="0"/>
              </a:rPr>
              <a:t>Any avoidable vehicle accidents where the company’s repair is $5,000 or more.</a:t>
            </a:r>
          </a:p>
          <a:p>
            <a:pPr lvl="0" algn="just"/>
            <a:r>
              <a:rPr lang="en-US" sz="3400">
                <a:latin typeface="Aptos" panose="020B0004020202020204" pitchFamily="34" charset="0"/>
              </a:rPr>
              <a:t>Fire, rupture, or explosion involving company, public, or private property with damage likely to exceed $5,000.</a:t>
            </a:r>
          </a:p>
          <a:p>
            <a:pPr lvl="0" algn="just"/>
            <a:r>
              <a:rPr lang="en-US" sz="3400">
                <a:latin typeface="Aptos" panose="020B0004020202020204" pitchFamily="34" charset="0"/>
              </a:rPr>
              <a:t>Line strike or damage to buried utilities, pipelines, or cables caused by company personnel or contractors.</a:t>
            </a:r>
          </a:p>
          <a:p>
            <a:pPr lvl="0" algn="just"/>
            <a:r>
              <a:rPr lang="en-US" sz="3400">
                <a:latin typeface="Aptos" panose="020B0004020202020204" pitchFamily="34" charset="0"/>
              </a:rPr>
              <a:t>Unplanned release of product or chemical that meets a regulatory reportable quantity or enters or threatens a body of water.</a:t>
            </a:r>
          </a:p>
          <a:p>
            <a:pPr lvl="0" algn="just"/>
            <a:r>
              <a:rPr lang="en-US" sz="3400">
                <a:latin typeface="Aptos" panose="020B0004020202020204" pitchFamily="34" charset="0"/>
              </a:rPr>
              <a:t>Unplanned operational disruption, shutdown, or service interruption with an overall loss exceeding $50,000, or that has a material impact on OMH operations or client operations.</a:t>
            </a:r>
          </a:p>
          <a:p>
            <a:pPr lvl="0" algn="just"/>
            <a:r>
              <a:rPr lang="en-US" sz="3400">
                <a:latin typeface="Aptos" panose="020B0004020202020204" pitchFamily="34" charset="0"/>
              </a:rPr>
              <a:t>High potential near miss that could have resulted in a fatality or serious injury</a:t>
            </a:r>
          </a:p>
          <a:p>
            <a:pPr lvl="0" algn="just"/>
            <a:r>
              <a:rPr lang="en-US" sz="3400">
                <a:latin typeface="Aptos" panose="020B0004020202020204" pitchFamily="34" charset="0"/>
              </a:rPr>
              <a:t>Any other incident where there is reasonable cause to believe that an individual may have been under the influence of alcohol or drugs at the time of the event.</a:t>
            </a:r>
          </a:p>
          <a:p>
            <a:pPr marL="0" indent="0">
              <a:buNone/>
            </a:pPr>
            <a:endParaRPr lang="en-US"/>
          </a:p>
        </p:txBody>
      </p:sp>
      <p:sp>
        <p:nvSpPr>
          <p:cNvPr id="4" name="Slide Number Placeholder 3">
            <a:extLst>
              <a:ext uri="{FF2B5EF4-FFF2-40B4-BE49-F238E27FC236}">
                <a16:creationId xmlns:a16="http://schemas.microsoft.com/office/drawing/2014/main" id="{C876CF2C-1647-3C74-0DD2-2B107F49794D}"/>
              </a:ext>
            </a:extLst>
          </p:cNvPr>
          <p:cNvSpPr>
            <a:spLocks noGrp="1"/>
          </p:cNvSpPr>
          <p:nvPr>
            <p:ph type="sldNum" sz="quarter" idx="12"/>
          </p:nvPr>
        </p:nvSpPr>
        <p:spPr/>
        <p:txBody>
          <a:bodyPr/>
          <a:lstStyle/>
          <a:p>
            <a:fld id="{EC3C0FE8-D495-4404-8085-BF75A3627A81}" type="slidenum">
              <a:rPr lang="en-CA" smtClean="0"/>
              <a:t>41</a:t>
            </a:fld>
            <a:endParaRPr lang="en-CA"/>
          </a:p>
        </p:txBody>
      </p:sp>
      <p:pic>
        <p:nvPicPr>
          <p:cNvPr id="6" name="Picture 5">
            <a:extLst>
              <a:ext uri="{FF2B5EF4-FFF2-40B4-BE49-F238E27FC236}">
                <a16:creationId xmlns:a16="http://schemas.microsoft.com/office/drawing/2014/main" id="{9BF8C4E7-0D94-5683-95CF-ED47C6A5B066}"/>
              </a:ext>
            </a:extLst>
          </p:cNvPr>
          <p:cNvPicPr>
            <a:picLocks noChangeAspect="1"/>
          </p:cNvPicPr>
          <p:nvPr/>
        </p:nvPicPr>
        <p:blipFill>
          <a:blip r:embed="rId2"/>
          <a:stretch>
            <a:fillRect/>
          </a:stretch>
        </p:blipFill>
        <p:spPr>
          <a:xfrm>
            <a:off x="8037576" y="1220797"/>
            <a:ext cx="4154424" cy="5273438"/>
          </a:xfrm>
          <a:prstGeom prst="rect">
            <a:avLst/>
          </a:prstGeom>
        </p:spPr>
      </p:pic>
      <p:pic>
        <p:nvPicPr>
          <p:cNvPr id="7" name="Picture 6">
            <a:extLst>
              <a:ext uri="{FF2B5EF4-FFF2-40B4-BE49-F238E27FC236}">
                <a16:creationId xmlns:a16="http://schemas.microsoft.com/office/drawing/2014/main" id="{AB4D33AF-F858-CDBC-D9D9-81C0D505E0F5}"/>
              </a:ext>
            </a:extLst>
          </p:cNvPr>
          <p:cNvPicPr>
            <a:picLocks noChangeAspect="1" noChangeArrowheads="1"/>
          </p:cNvPicPr>
          <p:nvPr/>
        </p:nvPicPr>
        <p:blipFill>
          <a:blip r:embed="rId3"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A3EF50B4-A17B-EE04-245D-101087736B06}"/>
              </a:ext>
            </a:extLst>
          </p:cNvPr>
          <p:cNvSpPr txBox="1"/>
          <p:nvPr/>
        </p:nvSpPr>
        <p:spPr>
          <a:xfrm>
            <a:off x="8910637" y="851465"/>
            <a:ext cx="2143125" cy="369332"/>
          </a:xfrm>
          <a:prstGeom prst="rect">
            <a:avLst/>
          </a:prstGeom>
          <a:noFill/>
        </p:spPr>
        <p:txBody>
          <a:bodyPr wrap="square" rtlCol="0">
            <a:spAutoFit/>
          </a:bodyPr>
          <a:lstStyle/>
          <a:p>
            <a:r>
              <a:rPr lang="en-US" b="1">
                <a:latin typeface="Aptos" panose="020B0004020202020204" pitchFamily="34" charset="0"/>
              </a:rPr>
              <a:t>Reasonable Cause </a:t>
            </a:r>
          </a:p>
        </p:txBody>
      </p:sp>
    </p:spTree>
    <p:extLst>
      <p:ext uri="{BB962C8B-B14F-4D97-AF65-F5344CB8AC3E}">
        <p14:creationId xmlns:p14="http://schemas.microsoft.com/office/powerpoint/2010/main" val="1897049447"/>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2BDEC504-1C3F-E060-9CAC-8AF0ADA5E1C3}"/>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5EDEC032-467C-39DE-A730-E0853967CA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ign with a black tube&#10;&#10;Description automatically generated">
            <a:extLst>
              <a:ext uri="{FF2B5EF4-FFF2-40B4-BE49-F238E27FC236}">
                <a16:creationId xmlns:a16="http://schemas.microsoft.com/office/drawing/2014/main" id="{28D7F5F6-FE65-678D-4B93-2D23B6ED1B7D}"/>
              </a:ext>
            </a:extLst>
          </p:cNvPr>
          <p:cNvPicPr>
            <a:picLocks noChangeAspect="1"/>
          </p:cNvPicPr>
          <p:nvPr/>
        </p:nvPicPr>
        <p:blipFill rotWithShape="1">
          <a:blip r:embed="rId2" cstate="screen">
            <a:alphaModFix amt="50000"/>
            <a:extLst>
              <a:ext uri="{28A0092B-C50C-407E-A947-70E740481C1C}">
                <a14:useLocalDpi xmlns:a14="http://schemas.microsoft.com/office/drawing/2010/main"/>
              </a:ext>
            </a:extLst>
          </a:blip>
          <a:srcRect/>
          <a:stretch>
            <a:fillRect/>
          </a:stretch>
        </p:blipFill>
        <p:spPr>
          <a:xfrm>
            <a:off x="-1" y="-71671"/>
            <a:ext cx="12191980" cy="6857999"/>
          </a:xfrm>
          <a:prstGeom prst="rect">
            <a:avLst/>
          </a:prstGeom>
          <a:scene3d>
            <a:camera prst="perspectiveContrastingLeftFacing">
              <a:rot lat="300000" lon="19800000" rev="0"/>
            </a:camera>
            <a:lightRig rig="threePt" dir="t">
              <a:rot lat="0" lon="0" rev="2700000"/>
            </a:lightRig>
          </a:scene3d>
          <a:sp3d>
            <a:bevelT w="63500" h="50800"/>
          </a:sp3d>
        </p:spPr>
      </p:pic>
      <p:sp>
        <p:nvSpPr>
          <p:cNvPr id="5" name="TextBox 4">
            <a:extLst>
              <a:ext uri="{FF2B5EF4-FFF2-40B4-BE49-F238E27FC236}">
                <a16:creationId xmlns:a16="http://schemas.microsoft.com/office/drawing/2014/main" id="{03E4BA24-F0B8-9F6D-C2A3-7645B0EACEEF}"/>
              </a:ext>
            </a:extLst>
          </p:cNvPr>
          <p:cNvSpPr txBox="1"/>
          <p:nvPr/>
        </p:nvSpPr>
        <p:spPr>
          <a:xfrm>
            <a:off x="-202447" y="3014428"/>
            <a:ext cx="12191979" cy="1489542"/>
          </a:xfrm>
          <a:prstGeom prst="rect">
            <a:avLst/>
          </a:prstGeom>
        </p:spPr>
        <p:txBody>
          <a:bodyPr vert="horz" lIns="91440" tIns="45720" rIns="91440" bIns="45720" rtlCol="0" anchor="b">
            <a:normAutofit fontScale="85000" lnSpcReduction="10000"/>
          </a:bodyPr>
          <a:lstStyle/>
          <a:p>
            <a:pPr algn="ctr">
              <a:lnSpc>
                <a:spcPct val="90000"/>
              </a:lnSpc>
              <a:spcBef>
                <a:spcPct val="0"/>
              </a:spcBef>
              <a:spcAft>
                <a:spcPts val="600"/>
              </a:spcAft>
            </a:pPr>
            <a:r>
              <a:rPr lang="en-US" sz="8000" b="1">
                <a:solidFill>
                  <a:srgbClr val="FFFFFF"/>
                </a:solidFill>
                <a:latin typeface="+mj-lt"/>
                <a:ea typeface="+mj-ea"/>
                <a:cs typeface="+mj-cs"/>
              </a:rPr>
              <a:t>Personal Protective Equipment</a:t>
            </a:r>
          </a:p>
        </p:txBody>
      </p:sp>
    </p:spTree>
    <p:extLst>
      <p:ext uri="{BB962C8B-B14F-4D97-AF65-F5344CB8AC3E}">
        <p14:creationId xmlns:p14="http://schemas.microsoft.com/office/powerpoint/2010/main" val="8553778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23E41E-3169-BA6A-9A33-BFE24BA0271C}"/>
              </a:ext>
            </a:extLst>
          </p:cNvPr>
          <p:cNvSpPr>
            <a:spLocks noGrp="1"/>
          </p:cNvSpPr>
          <p:nvPr>
            <p:ph idx="1"/>
          </p:nvPr>
        </p:nvSpPr>
        <p:spPr>
          <a:xfrm>
            <a:off x="487888" y="1166015"/>
            <a:ext cx="6751320" cy="4351338"/>
          </a:xfrm>
        </p:spPr>
        <p:txBody>
          <a:bodyPr vert="horz" lIns="91440" tIns="45720" rIns="91440" bIns="45720" rtlCol="0" anchor="t">
            <a:normAutofit/>
          </a:bodyPr>
          <a:lstStyle/>
          <a:p>
            <a:pPr marL="0" indent="0">
              <a:buNone/>
            </a:pPr>
            <a:r>
              <a:rPr lang="en-US">
                <a:latin typeface="Aptos"/>
              </a:rPr>
              <a:t>Most OMH jobs are done in “Brownfield” locations. We will provide all required PPE.</a:t>
            </a:r>
          </a:p>
          <a:p>
            <a:r>
              <a:rPr lang="en-US" sz="1600">
                <a:latin typeface="Aptos"/>
              </a:rPr>
              <a:t>CSA approved side impact hard hat. All OMH Supervisors will wear a white hard hat. </a:t>
            </a:r>
          </a:p>
          <a:p>
            <a:r>
              <a:rPr lang="en-US" sz="1600">
                <a:latin typeface="Aptos"/>
              </a:rPr>
              <a:t>FR coveralls or you can provide your own FR outerwear.</a:t>
            </a:r>
          </a:p>
          <a:p>
            <a:r>
              <a:rPr lang="en-US" sz="1600">
                <a:latin typeface="Aptos"/>
              </a:rPr>
              <a:t>Personal gas monitor.</a:t>
            </a:r>
          </a:p>
          <a:p>
            <a:r>
              <a:rPr lang="en-US" sz="1600">
                <a:latin typeface="Aptos"/>
              </a:rPr>
              <a:t>CSA approved safety glasses with side shields. A face shield will be worn for certain activities.</a:t>
            </a:r>
          </a:p>
          <a:p>
            <a:r>
              <a:rPr lang="en-US" sz="1600">
                <a:latin typeface="Aptos"/>
              </a:rPr>
              <a:t>CSA approved footwear, 6-inch minimum height.</a:t>
            </a:r>
          </a:p>
          <a:p>
            <a:r>
              <a:rPr lang="en-US" sz="1600">
                <a:latin typeface="Aptos"/>
              </a:rPr>
              <a:t>Cut 5, impact resistant gloves.</a:t>
            </a:r>
          </a:p>
          <a:p>
            <a:r>
              <a:rPr lang="en-US" sz="1600">
                <a:latin typeface="Aptos"/>
              </a:rPr>
              <a:t>Class 2, Type 2 high visibility outerwear </a:t>
            </a:r>
          </a:p>
          <a:p>
            <a:r>
              <a:rPr lang="en-US" sz="1600">
                <a:latin typeface="Aptos"/>
              </a:rPr>
              <a:t>Any other specialized PPE required for the task.</a:t>
            </a:r>
          </a:p>
          <a:p>
            <a:pPr marL="0" indent="0">
              <a:buNone/>
            </a:pPr>
            <a:endParaRPr lang="en-US" sz="1600"/>
          </a:p>
        </p:txBody>
      </p:sp>
      <p:sp>
        <p:nvSpPr>
          <p:cNvPr id="4" name="Slide Number Placeholder 3">
            <a:extLst>
              <a:ext uri="{FF2B5EF4-FFF2-40B4-BE49-F238E27FC236}">
                <a16:creationId xmlns:a16="http://schemas.microsoft.com/office/drawing/2014/main" id="{BF7CC31D-89C7-A994-6C42-7C2EFDB9FA37}"/>
              </a:ext>
            </a:extLst>
          </p:cNvPr>
          <p:cNvSpPr>
            <a:spLocks noGrp="1"/>
          </p:cNvSpPr>
          <p:nvPr>
            <p:ph type="sldNum" sz="quarter" idx="12"/>
          </p:nvPr>
        </p:nvSpPr>
        <p:spPr/>
        <p:txBody>
          <a:bodyPr/>
          <a:lstStyle/>
          <a:p>
            <a:fld id="{EC3C0FE8-D495-4404-8085-BF75A3627A81}" type="slidenum">
              <a:rPr lang="en-CA" smtClean="0"/>
              <a:t>43</a:t>
            </a:fld>
            <a:endParaRPr lang="en-CA"/>
          </a:p>
        </p:txBody>
      </p:sp>
      <p:grpSp>
        <p:nvGrpSpPr>
          <p:cNvPr id="5" name="Group 4">
            <a:extLst>
              <a:ext uri="{FF2B5EF4-FFF2-40B4-BE49-F238E27FC236}">
                <a16:creationId xmlns:a16="http://schemas.microsoft.com/office/drawing/2014/main" id="{04360095-F599-7DD9-8F5F-8A48DA5F3141}"/>
              </a:ext>
            </a:extLst>
          </p:cNvPr>
          <p:cNvGrpSpPr/>
          <p:nvPr/>
        </p:nvGrpSpPr>
        <p:grpSpPr>
          <a:xfrm>
            <a:off x="7352338" y="434341"/>
            <a:ext cx="1760283" cy="1033866"/>
            <a:chOff x="242321" y="1020308"/>
            <a:chExt cx="1931654" cy="967345"/>
          </a:xfrm>
        </p:grpSpPr>
        <p:pic>
          <p:nvPicPr>
            <p:cNvPr id="6" name="Picture 5">
              <a:extLst>
                <a:ext uri="{FF2B5EF4-FFF2-40B4-BE49-F238E27FC236}">
                  <a16:creationId xmlns:a16="http://schemas.microsoft.com/office/drawing/2014/main" id="{536AA672-D3A0-F123-E5CF-6430954D393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94881" y="1020308"/>
              <a:ext cx="979094" cy="967345"/>
            </a:xfrm>
            <a:prstGeom prst="rect">
              <a:avLst/>
            </a:prstGeom>
          </p:spPr>
        </p:pic>
        <p:pic>
          <p:nvPicPr>
            <p:cNvPr id="7" name="Picture 6">
              <a:extLst>
                <a:ext uri="{FF2B5EF4-FFF2-40B4-BE49-F238E27FC236}">
                  <a16:creationId xmlns:a16="http://schemas.microsoft.com/office/drawing/2014/main" id="{506EE7C1-43F5-60FB-B341-859F8CE487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2321" y="1020308"/>
              <a:ext cx="951313" cy="967345"/>
            </a:xfrm>
            <a:prstGeom prst="rect">
              <a:avLst/>
            </a:prstGeom>
          </p:spPr>
        </p:pic>
      </p:grpSp>
      <p:grpSp>
        <p:nvGrpSpPr>
          <p:cNvPr id="8" name="Group 7">
            <a:extLst>
              <a:ext uri="{FF2B5EF4-FFF2-40B4-BE49-F238E27FC236}">
                <a16:creationId xmlns:a16="http://schemas.microsoft.com/office/drawing/2014/main" id="{644C0E3E-E4AC-D762-92A0-B4975B3E6DA1}"/>
              </a:ext>
            </a:extLst>
          </p:cNvPr>
          <p:cNvGrpSpPr/>
          <p:nvPr/>
        </p:nvGrpSpPr>
        <p:grpSpPr>
          <a:xfrm>
            <a:off x="9468214" y="435934"/>
            <a:ext cx="1988084" cy="1033866"/>
            <a:chOff x="242321" y="1997132"/>
            <a:chExt cx="1930406" cy="857010"/>
          </a:xfrm>
        </p:grpSpPr>
        <p:pic>
          <p:nvPicPr>
            <p:cNvPr id="9" name="Picture 8">
              <a:extLst>
                <a:ext uri="{FF2B5EF4-FFF2-40B4-BE49-F238E27FC236}">
                  <a16:creationId xmlns:a16="http://schemas.microsoft.com/office/drawing/2014/main" id="{6BDBBB8C-A8D3-BD56-CBC2-BFCE376E2C7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42321" y="1998785"/>
              <a:ext cx="952560" cy="855357"/>
            </a:xfrm>
            <a:prstGeom prst="rect">
              <a:avLst/>
            </a:prstGeom>
          </p:spPr>
        </p:pic>
        <p:pic>
          <p:nvPicPr>
            <p:cNvPr id="10" name="Picture 9">
              <a:extLst>
                <a:ext uri="{FF2B5EF4-FFF2-40B4-BE49-F238E27FC236}">
                  <a16:creationId xmlns:a16="http://schemas.microsoft.com/office/drawing/2014/main" id="{AB789F47-3AED-3279-B43A-1DCA3620466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93634" y="1997132"/>
              <a:ext cx="979093" cy="852447"/>
            </a:xfrm>
            <a:prstGeom prst="rect">
              <a:avLst/>
            </a:prstGeom>
          </p:spPr>
        </p:pic>
      </p:grpSp>
      <p:grpSp>
        <p:nvGrpSpPr>
          <p:cNvPr id="11" name="Group 10">
            <a:extLst>
              <a:ext uri="{FF2B5EF4-FFF2-40B4-BE49-F238E27FC236}">
                <a16:creationId xmlns:a16="http://schemas.microsoft.com/office/drawing/2014/main" id="{4E3C66FD-60FE-252E-F825-249D99DB4A70}"/>
              </a:ext>
            </a:extLst>
          </p:cNvPr>
          <p:cNvGrpSpPr/>
          <p:nvPr/>
        </p:nvGrpSpPr>
        <p:grpSpPr>
          <a:xfrm>
            <a:off x="7248051" y="3038315"/>
            <a:ext cx="1745287" cy="787019"/>
            <a:chOff x="242321" y="2849579"/>
            <a:chExt cx="1930406" cy="871053"/>
          </a:xfrm>
        </p:grpSpPr>
        <p:pic>
          <p:nvPicPr>
            <p:cNvPr id="12" name="Picture 11">
              <a:extLst>
                <a:ext uri="{FF2B5EF4-FFF2-40B4-BE49-F238E27FC236}">
                  <a16:creationId xmlns:a16="http://schemas.microsoft.com/office/drawing/2014/main" id="{C9AE45FE-8206-1E33-E2F0-AE7FDE8514D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2321" y="2849580"/>
              <a:ext cx="951313" cy="871052"/>
            </a:xfrm>
            <a:prstGeom prst="rect">
              <a:avLst/>
            </a:prstGeom>
          </p:spPr>
        </p:pic>
        <p:pic>
          <p:nvPicPr>
            <p:cNvPr id="13" name="Picture 12">
              <a:extLst>
                <a:ext uri="{FF2B5EF4-FFF2-40B4-BE49-F238E27FC236}">
                  <a16:creationId xmlns:a16="http://schemas.microsoft.com/office/drawing/2014/main" id="{CCEBF208-3797-6866-8E9D-ABA7E00E4AF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82395" y="2849579"/>
              <a:ext cx="990332" cy="868771"/>
            </a:xfrm>
            <a:prstGeom prst="rect">
              <a:avLst/>
            </a:prstGeom>
          </p:spPr>
        </p:pic>
      </p:grpSp>
      <p:pic>
        <p:nvPicPr>
          <p:cNvPr id="15" name="Picture 14">
            <a:extLst>
              <a:ext uri="{FF2B5EF4-FFF2-40B4-BE49-F238E27FC236}">
                <a16:creationId xmlns:a16="http://schemas.microsoft.com/office/drawing/2014/main" id="{F682A35A-C1E6-0713-8D94-4C95C5BC082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060340" y="4408011"/>
            <a:ext cx="1103307" cy="753625"/>
          </a:xfrm>
          <a:prstGeom prst="rect">
            <a:avLst/>
          </a:prstGeom>
        </p:spPr>
      </p:pic>
      <p:grpSp>
        <p:nvGrpSpPr>
          <p:cNvPr id="16" name="Group 15">
            <a:extLst>
              <a:ext uri="{FF2B5EF4-FFF2-40B4-BE49-F238E27FC236}">
                <a16:creationId xmlns:a16="http://schemas.microsoft.com/office/drawing/2014/main" id="{AB280B5A-24CB-EEC5-3314-7EE7AD371FE1}"/>
              </a:ext>
            </a:extLst>
          </p:cNvPr>
          <p:cNvGrpSpPr/>
          <p:nvPr/>
        </p:nvGrpSpPr>
        <p:grpSpPr>
          <a:xfrm>
            <a:off x="5475847" y="4502206"/>
            <a:ext cx="1464269" cy="659430"/>
            <a:chOff x="221617" y="4592574"/>
            <a:chExt cx="1952358" cy="879240"/>
          </a:xfrm>
        </p:grpSpPr>
        <p:pic>
          <p:nvPicPr>
            <p:cNvPr id="17" name="Picture 16">
              <a:extLst>
                <a:ext uri="{FF2B5EF4-FFF2-40B4-BE49-F238E27FC236}">
                  <a16:creationId xmlns:a16="http://schemas.microsoft.com/office/drawing/2014/main" id="{D931AAA0-8DB6-0188-246B-DA910B8EAB5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94881" y="4592574"/>
              <a:ext cx="979094" cy="879240"/>
            </a:xfrm>
            <a:prstGeom prst="rect">
              <a:avLst/>
            </a:prstGeom>
          </p:spPr>
        </p:pic>
        <p:pic>
          <p:nvPicPr>
            <p:cNvPr id="18" name="Picture 17">
              <a:extLst>
                <a:ext uri="{FF2B5EF4-FFF2-40B4-BE49-F238E27FC236}">
                  <a16:creationId xmlns:a16="http://schemas.microsoft.com/office/drawing/2014/main" id="{9C3D8234-BCB0-2FBC-83E8-6376A7338D3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21617" y="4592574"/>
              <a:ext cx="965946" cy="879240"/>
            </a:xfrm>
            <a:prstGeom prst="rect">
              <a:avLst/>
            </a:prstGeom>
          </p:spPr>
        </p:pic>
      </p:grpSp>
      <p:pic>
        <p:nvPicPr>
          <p:cNvPr id="20" name="Picture 19">
            <a:extLst>
              <a:ext uri="{FF2B5EF4-FFF2-40B4-BE49-F238E27FC236}">
                <a16:creationId xmlns:a16="http://schemas.microsoft.com/office/drawing/2014/main" id="{77F7DC77-3702-DDFB-5AFA-02C749C10CF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472435" y="4669675"/>
            <a:ext cx="1323452" cy="1590155"/>
          </a:xfrm>
          <a:prstGeom prst="rect">
            <a:avLst/>
          </a:prstGeom>
        </p:spPr>
      </p:pic>
      <p:pic>
        <p:nvPicPr>
          <p:cNvPr id="22" name="Picture 21">
            <a:extLst>
              <a:ext uri="{FF2B5EF4-FFF2-40B4-BE49-F238E27FC236}">
                <a16:creationId xmlns:a16="http://schemas.microsoft.com/office/drawing/2014/main" id="{511E254B-0EC9-0344-7E6B-96A5D5DAB11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209077" y="1697036"/>
            <a:ext cx="1702526" cy="2076251"/>
          </a:xfrm>
          <a:prstGeom prst="rect">
            <a:avLst/>
          </a:prstGeom>
        </p:spPr>
      </p:pic>
      <p:pic>
        <p:nvPicPr>
          <p:cNvPr id="23" name="Picture 22">
            <a:extLst>
              <a:ext uri="{FF2B5EF4-FFF2-40B4-BE49-F238E27FC236}">
                <a16:creationId xmlns:a16="http://schemas.microsoft.com/office/drawing/2014/main" id="{8E945A35-0BDC-10ED-53D9-B6DFACE6CAAC}"/>
              </a:ext>
            </a:extLst>
          </p:cNvPr>
          <p:cNvPicPr>
            <a:picLocks noChangeAspect="1" noChangeArrowheads="1"/>
          </p:cNvPicPr>
          <p:nvPr/>
        </p:nvPicPr>
        <p:blipFill>
          <a:blip r:embed="rId13"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074714"/>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245AA281-9BE7-E825-E290-B1FB27A9163A}"/>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295FDD64-6772-CBA7-3072-AC15DB51D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ign with a black tube&#10;&#10;Description automatically generated">
            <a:extLst>
              <a:ext uri="{FF2B5EF4-FFF2-40B4-BE49-F238E27FC236}">
                <a16:creationId xmlns:a16="http://schemas.microsoft.com/office/drawing/2014/main" id="{F3FD1908-076B-4BCE-A0DC-4AFC6562E9B5}"/>
              </a:ext>
            </a:extLst>
          </p:cNvPr>
          <p:cNvPicPr>
            <a:picLocks noChangeAspect="1"/>
          </p:cNvPicPr>
          <p:nvPr/>
        </p:nvPicPr>
        <p:blipFill rotWithShape="1">
          <a:blip r:embed="rId2" cstate="screen">
            <a:alphaModFix amt="50000"/>
            <a:extLst>
              <a:ext uri="{28A0092B-C50C-407E-A947-70E740481C1C}">
                <a14:useLocalDpi xmlns:a14="http://schemas.microsoft.com/office/drawing/2010/main"/>
              </a:ext>
            </a:extLst>
          </a:blip>
          <a:srcRect/>
          <a:stretch>
            <a:fillRect/>
          </a:stretch>
        </p:blipFill>
        <p:spPr>
          <a:xfrm>
            <a:off x="-1" y="-71671"/>
            <a:ext cx="12191980" cy="6857999"/>
          </a:xfrm>
          <a:prstGeom prst="rect">
            <a:avLst/>
          </a:prstGeom>
          <a:scene3d>
            <a:camera prst="perspectiveContrastingLeftFacing">
              <a:rot lat="300000" lon="19800000" rev="0"/>
            </a:camera>
            <a:lightRig rig="threePt" dir="t">
              <a:rot lat="0" lon="0" rev="2700000"/>
            </a:lightRig>
          </a:scene3d>
          <a:sp3d>
            <a:bevelT w="63500" h="50800"/>
          </a:sp3d>
        </p:spPr>
      </p:pic>
      <p:sp>
        <p:nvSpPr>
          <p:cNvPr id="5" name="TextBox 4">
            <a:extLst>
              <a:ext uri="{FF2B5EF4-FFF2-40B4-BE49-F238E27FC236}">
                <a16:creationId xmlns:a16="http://schemas.microsoft.com/office/drawing/2014/main" id="{FCD9D911-B3DA-F6EF-10B3-D4E984FFAFAA}"/>
              </a:ext>
            </a:extLst>
          </p:cNvPr>
          <p:cNvSpPr txBox="1"/>
          <p:nvPr/>
        </p:nvSpPr>
        <p:spPr>
          <a:xfrm>
            <a:off x="-202447" y="3014428"/>
            <a:ext cx="12191979" cy="1489542"/>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8000" b="1">
                <a:solidFill>
                  <a:srgbClr val="FFFFFF"/>
                </a:solidFill>
                <a:latin typeface="+mj-lt"/>
                <a:ea typeface="+mj-ea"/>
                <a:cs typeface="+mj-cs"/>
              </a:rPr>
              <a:t>Permitting</a:t>
            </a:r>
          </a:p>
        </p:txBody>
      </p:sp>
    </p:spTree>
    <p:extLst>
      <p:ext uri="{BB962C8B-B14F-4D97-AF65-F5344CB8AC3E}">
        <p14:creationId xmlns:p14="http://schemas.microsoft.com/office/powerpoint/2010/main" val="5082233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2CD87E-9FB0-54E9-8563-CA280A936B03}"/>
              </a:ext>
            </a:extLst>
          </p:cNvPr>
          <p:cNvSpPr>
            <a:spLocks noGrp="1"/>
          </p:cNvSpPr>
          <p:nvPr>
            <p:ph idx="1"/>
          </p:nvPr>
        </p:nvSpPr>
        <p:spPr>
          <a:xfrm>
            <a:off x="307848" y="994192"/>
            <a:ext cx="10600944" cy="661543"/>
          </a:xfrm>
        </p:spPr>
        <p:txBody>
          <a:bodyPr>
            <a:normAutofit fontScale="92500" lnSpcReduction="20000"/>
          </a:bodyPr>
          <a:lstStyle/>
          <a:p>
            <a:pPr marL="0" indent="0">
              <a:buNone/>
            </a:pPr>
            <a:r>
              <a:rPr lang="en-US" sz="1800">
                <a:latin typeface="Aptos" panose="020B0004020202020204" pitchFamily="34" charset="0"/>
              </a:rPr>
              <a:t>Each client has a different Permitting process. It is the responsibility of each supervisor and worker to review the permit issued by the owner representative prior to starting work. Special tasks such as confined space work will require its own separate permit.</a:t>
            </a:r>
          </a:p>
          <a:p>
            <a:pPr marL="0" indent="0">
              <a:buNone/>
            </a:pPr>
            <a:endParaRPr lang="en-US" sz="1800">
              <a:latin typeface="Aptos" panose="020B0004020202020204" pitchFamily="34" charset="0"/>
            </a:endParaRPr>
          </a:p>
        </p:txBody>
      </p:sp>
      <p:sp>
        <p:nvSpPr>
          <p:cNvPr id="4" name="Slide Number Placeholder 3">
            <a:extLst>
              <a:ext uri="{FF2B5EF4-FFF2-40B4-BE49-F238E27FC236}">
                <a16:creationId xmlns:a16="http://schemas.microsoft.com/office/drawing/2014/main" id="{32ABD409-4556-41FF-3145-3378FBDF05B8}"/>
              </a:ext>
            </a:extLst>
          </p:cNvPr>
          <p:cNvSpPr>
            <a:spLocks noGrp="1"/>
          </p:cNvSpPr>
          <p:nvPr>
            <p:ph type="sldNum" sz="quarter" idx="12"/>
          </p:nvPr>
        </p:nvSpPr>
        <p:spPr/>
        <p:txBody>
          <a:bodyPr/>
          <a:lstStyle/>
          <a:p>
            <a:fld id="{EC3C0FE8-D495-4404-8085-BF75A3627A81}" type="slidenum">
              <a:rPr lang="en-CA" smtClean="0"/>
              <a:t>45</a:t>
            </a:fld>
            <a:endParaRPr lang="en-CA"/>
          </a:p>
        </p:txBody>
      </p:sp>
      <p:pic>
        <p:nvPicPr>
          <p:cNvPr id="6" name="Picture 5">
            <a:extLst>
              <a:ext uri="{FF2B5EF4-FFF2-40B4-BE49-F238E27FC236}">
                <a16:creationId xmlns:a16="http://schemas.microsoft.com/office/drawing/2014/main" id="{F985253F-7D6A-9DF9-4D26-5650C5A497B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7848" y="1784032"/>
            <a:ext cx="2880772" cy="4754880"/>
          </a:xfrm>
          <a:prstGeom prst="rect">
            <a:avLst/>
          </a:prstGeom>
        </p:spPr>
      </p:pic>
      <p:pic>
        <p:nvPicPr>
          <p:cNvPr id="8" name="Picture 7">
            <a:extLst>
              <a:ext uri="{FF2B5EF4-FFF2-40B4-BE49-F238E27FC236}">
                <a16:creationId xmlns:a16="http://schemas.microsoft.com/office/drawing/2014/main" id="{9A190B31-7D86-7A1D-3666-B109FA3D2614}"/>
              </a:ext>
            </a:extLst>
          </p:cNvPr>
          <p:cNvPicPr>
            <a:picLocks noChangeAspect="1"/>
          </p:cNvPicPr>
          <p:nvPr/>
        </p:nvPicPr>
        <p:blipFill>
          <a:blip r:embed="rId3"/>
          <a:stretch>
            <a:fillRect/>
          </a:stretch>
        </p:blipFill>
        <p:spPr>
          <a:xfrm>
            <a:off x="4066033" y="1708095"/>
            <a:ext cx="2880772" cy="4818347"/>
          </a:xfrm>
          <a:prstGeom prst="rect">
            <a:avLst/>
          </a:prstGeom>
        </p:spPr>
      </p:pic>
      <p:pic>
        <p:nvPicPr>
          <p:cNvPr id="10" name="Picture 9">
            <a:extLst>
              <a:ext uri="{FF2B5EF4-FFF2-40B4-BE49-F238E27FC236}">
                <a16:creationId xmlns:a16="http://schemas.microsoft.com/office/drawing/2014/main" id="{6CB7B124-83CE-4B35-F612-08DD90C59ED3}"/>
              </a:ext>
            </a:extLst>
          </p:cNvPr>
          <p:cNvPicPr>
            <a:picLocks noChangeAspect="1"/>
          </p:cNvPicPr>
          <p:nvPr/>
        </p:nvPicPr>
        <p:blipFill>
          <a:blip r:embed="rId4"/>
          <a:stretch>
            <a:fillRect/>
          </a:stretch>
        </p:blipFill>
        <p:spPr>
          <a:xfrm>
            <a:off x="7668770" y="1651398"/>
            <a:ext cx="2747781" cy="4818347"/>
          </a:xfrm>
          <a:prstGeom prst="rect">
            <a:avLst/>
          </a:prstGeom>
        </p:spPr>
      </p:pic>
      <p:pic>
        <p:nvPicPr>
          <p:cNvPr id="11" name="Picture 10">
            <a:extLst>
              <a:ext uri="{FF2B5EF4-FFF2-40B4-BE49-F238E27FC236}">
                <a16:creationId xmlns:a16="http://schemas.microsoft.com/office/drawing/2014/main" id="{7D2B7256-47D0-3264-E30C-B66131B44FB8}"/>
              </a:ext>
            </a:extLst>
          </p:cNvPr>
          <p:cNvPicPr>
            <a:picLocks noChangeAspect="1" noChangeArrowheads="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8663661"/>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BC5CCF7E-C727-2A43-D234-EA2DA83D97F0}"/>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6C930146-3818-0865-0B52-271C4EBB0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ign with a black tube&#10;&#10;Description automatically generated">
            <a:extLst>
              <a:ext uri="{FF2B5EF4-FFF2-40B4-BE49-F238E27FC236}">
                <a16:creationId xmlns:a16="http://schemas.microsoft.com/office/drawing/2014/main" id="{B69EF74A-6E5B-64AA-0494-38944E339BE5}"/>
              </a:ext>
            </a:extLst>
          </p:cNvPr>
          <p:cNvPicPr>
            <a:picLocks noChangeAspect="1"/>
          </p:cNvPicPr>
          <p:nvPr/>
        </p:nvPicPr>
        <p:blipFill rotWithShape="1">
          <a:blip r:embed="rId2" cstate="screen">
            <a:alphaModFix amt="50000"/>
            <a:extLst>
              <a:ext uri="{28A0092B-C50C-407E-A947-70E740481C1C}">
                <a14:useLocalDpi xmlns:a14="http://schemas.microsoft.com/office/drawing/2010/main"/>
              </a:ext>
            </a:extLst>
          </a:blip>
          <a:srcRect/>
          <a:stretch>
            <a:fillRect/>
          </a:stretch>
        </p:blipFill>
        <p:spPr>
          <a:xfrm>
            <a:off x="-1" y="-71671"/>
            <a:ext cx="12191980" cy="6857999"/>
          </a:xfrm>
          <a:prstGeom prst="rect">
            <a:avLst/>
          </a:prstGeom>
          <a:scene3d>
            <a:camera prst="perspectiveContrastingLeftFacing">
              <a:rot lat="300000" lon="19800000" rev="0"/>
            </a:camera>
            <a:lightRig rig="threePt" dir="t">
              <a:rot lat="0" lon="0" rev="2700000"/>
            </a:lightRig>
          </a:scene3d>
          <a:sp3d>
            <a:bevelT w="63500" h="50800"/>
          </a:sp3d>
        </p:spPr>
      </p:pic>
      <p:sp>
        <p:nvSpPr>
          <p:cNvPr id="5" name="TextBox 4">
            <a:extLst>
              <a:ext uri="{FF2B5EF4-FFF2-40B4-BE49-F238E27FC236}">
                <a16:creationId xmlns:a16="http://schemas.microsoft.com/office/drawing/2014/main" id="{F33AD12B-FE13-B53C-433B-F869F237FB82}"/>
              </a:ext>
            </a:extLst>
          </p:cNvPr>
          <p:cNvSpPr txBox="1"/>
          <p:nvPr/>
        </p:nvSpPr>
        <p:spPr>
          <a:xfrm>
            <a:off x="-202447" y="3014428"/>
            <a:ext cx="12191979" cy="1489542"/>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8000" b="1">
                <a:solidFill>
                  <a:srgbClr val="FFFFFF"/>
                </a:solidFill>
                <a:latin typeface="+mj-lt"/>
                <a:ea typeface="+mj-ea"/>
                <a:cs typeface="+mj-cs"/>
              </a:rPr>
              <a:t>Inspections</a:t>
            </a:r>
          </a:p>
        </p:txBody>
      </p:sp>
    </p:spTree>
    <p:extLst>
      <p:ext uri="{BB962C8B-B14F-4D97-AF65-F5344CB8AC3E}">
        <p14:creationId xmlns:p14="http://schemas.microsoft.com/office/powerpoint/2010/main" val="12674504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6F134F-4664-28F7-AEB5-15445456C21D}"/>
              </a:ext>
            </a:extLst>
          </p:cNvPr>
          <p:cNvSpPr>
            <a:spLocks noGrp="1"/>
          </p:cNvSpPr>
          <p:nvPr>
            <p:ph idx="1"/>
          </p:nvPr>
        </p:nvSpPr>
        <p:spPr>
          <a:xfrm>
            <a:off x="591312" y="1184910"/>
            <a:ext cx="10975848" cy="3707130"/>
          </a:xfrm>
        </p:spPr>
        <p:txBody>
          <a:bodyPr vert="horz" lIns="91440" tIns="45720" rIns="91440" bIns="45720" rtlCol="0" anchor="t">
            <a:normAutofit/>
          </a:bodyPr>
          <a:lstStyle/>
          <a:p>
            <a:pPr marL="0" indent="0">
              <a:buNone/>
            </a:pPr>
            <a:r>
              <a:rPr lang="en-US" dirty="0"/>
              <a:t>Daily documented inspections are required for the following:</a:t>
            </a:r>
          </a:p>
          <a:p>
            <a:r>
              <a:rPr lang="en-US" sz="2000" dirty="0"/>
              <a:t>All vehicles including cruisers, big rigs, light vehicles etc.</a:t>
            </a:r>
            <a:endParaRPr lang="en-US" sz="2000" dirty="0">
              <a:ea typeface="Calibri"/>
              <a:cs typeface="Calibri"/>
            </a:endParaRPr>
          </a:p>
          <a:p>
            <a:r>
              <a:rPr lang="en-US" sz="2000" dirty="0"/>
              <a:t>Powered Mobile Equipment – Dozer, Excavator, Skid Steer, Pipe Layer etc.</a:t>
            </a:r>
            <a:endParaRPr lang="en-US" sz="2000" dirty="0">
              <a:ea typeface="Calibri"/>
              <a:cs typeface="Calibri"/>
            </a:endParaRPr>
          </a:p>
          <a:p>
            <a:r>
              <a:rPr lang="en-US" sz="2000" dirty="0"/>
              <a:t>Fire Suppression Trailers</a:t>
            </a:r>
            <a:endParaRPr lang="en-US" sz="2000" dirty="0">
              <a:ea typeface="Calibri"/>
              <a:cs typeface="Calibri"/>
            </a:endParaRPr>
          </a:p>
          <a:p>
            <a:r>
              <a:rPr lang="en-US" sz="2000" dirty="0"/>
              <a:t>Trench Boxes</a:t>
            </a:r>
            <a:endParaRPr lang="en-US" sz="2000" dirty="0">
              <a:ea typeface="Calibri"/>
              <a:cs typeface="Calibri"/>
            </a:endParaRPr>
          </a:p>
          <a:p>
            <a:r>
              <a:rPr lang="en-US" sz="2000" dirty="0"/>
              <a:t>Excavations</a:t>
            </a:r>
            <a:endParaRPr lang="en-US" sz="2000" dirty="0">
              <a:ea typeface="Calibri"/>
              <a:cs typeface="Calibri"/>
            </a:endParaRPr>
          </a:p>
          <a:p>
            <a:r>
              <a:rPr lang="en-US" sz="2000" dirty="0"/>
              <a:t>Steep Slopes</a:t>
            </a:r>
            <a:endParaRPr lang="en-US" sz="2000" dirty="0">
              <a:ea typeface="Calibri"/>
              <a:cs typeface="Calibri"/>
            </a:endParaRPr>
          </a:p>
          <a:p>
            <a:r>
              <a:rPr lang="en-US" sz="2000" dirty="0"/>
              <a:t>Fall Protection Equipment</a:t>
            </a:r>
            <a:endParaRPr lang="en-US" sz="2000" dirty="0">
              <a:ea typeface="Calibri"/>
              <a:cs typeface="Calibri"/>
            </a:endParaRPr>
          </a:p>
          <a:p>
            <a:r>
              <a:rPr lang="en-US" sz="2000" dirty="0">
                <a:ea typeface="Calibri"/>
                <a:cs typeface="Calibri"/>
              </a:rPr>
              <a:t>Compressor Stations</a:t>
            </a:r>
          </a:p>
          <a:p>
            <a:endParaRPr lang="en-US">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3E885565-6344-921C-422A-F8729A79D6CF}"/>
              </a:ext>
            </a:extLst>
          </p:cNvPr>
          <p:cNvSpPr>
            <a:spLocks noGrp="1"/>
          </p:cNvSpPr>
          <p:nvPr>
            <p:ph type="sldNum" sz="quarter" idx="12"/>
          </p:nvPr>
        </p:nvSpPr>
        <p:spPr/>
        <p:txBody>
          <a:bodyPr/>
          <a:lstStyle/>
          <a:p>
            <a:fld id="{EC3C0FE8-D495-4404-8085-BF75A3627A81}" type="slidenum">
              <a:rPr lang="en-CA" smtClean="0"/>
              <a:t>47</a:t>
            </a:fld>
            <a:endParaRPr lang="en-CA"/>
          </a:p>
        </p:txBody>
      </p:sp>
      <p:pic>
        <p:nvPicPr>
          <p:cNvPr id="5" name="Picture 4">
            <a:extLst>
              <a:ext uri="{FF2B5EF4-FFF2-40B4-BE49-F238E27FC236}">
                <a16:creationId xmlns:a16="http://schemas.microsoft.com/office/drawing/2014/main" id="{B7F47733-E008-DAF1-A5C5-166F43C7778C}"/>
              </a:ext>
            </a:extLst>
          </p:cNvPr>
          <p:cNvPicPr>
            <a:picLocks noChangeAspect="1" noChangeArrowheads="1"/>
          </p:cNvPicPr>
          <p:nvPr/>
        </p:nvPicPr>
        <p:blipFill>
          <a:blip r:embed="rId2"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2072772"/>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DEEC5E98-1CEB-617E-ADC4-5FADA12B5B4E}"/>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5473372D-C47B-5364-4241-ED08B928E0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ign with a black tube&#10;&#10;Description automatically generated">
            <a:extLst>
              <a:ext uri="{FF2B5EF4-FFF2-40B4-BE49-F238E27FC236}">
                <a16:creationId xmlns:a16="http://schemas.microsoft.com/office/drawing/2014/main" id="{460DF1A2-ECA4-6DEF-715B-31A1350A59CC}"/>
              </a:ext>
            </a:extLst>
          </p:cNvPr>
          <p:cNvPicPr>
            <a:picLocks noChangeAspect="1"/>
          </p:cNvPicPr>
          <p:nvPr/>
        </p:nvPicPr>
        <p:blipFill rotWithShape="1">
          <a:blip r:embed="rId2" cstate="screen">
            <a:alphaModFix amt="50000"/>
            <a:extLst>
              <a:ext uri="{28A0092B-C50C-407E-A947-70E740481C1C}">
                <a14:useLocalDpi xmlns:a14="http://schemas.microsoft.com/office/drawing/2010/main"/>
              </a:ext>
            </a:extLst>
          </a:blip>
          <a:srcRect/>
          <a:stretch>
            <a:fillRect/>
          </a:stretch>
        </p:blipFill>
        <p:spPr>
          <a:xfrm>
            <a:off x="-1" y="-71671"/>
            <a:ext cx="12191980" cy="6857999"/>
          </a:xfrm>
          <a:prstGeom prst="rect">
            <a:avLst/>
          </a:prstGeom>
          <a:scene3d>
            <a:camera prst="perspectiveContrastingLeftFacing">
              <a:rot lat="300000" lon="19800000" rev="0"/>
            </a:camera>
            <a:lightRig rig="threePt" dir="t">
              <a:rot lat="0" lon="0" rev="2700000"/>
            </a:lightRig>
          </a:scene3d>
          <a:sp3d>
            <a:bevelT w="63500" h="50800"/>
          </a:sp3d>
        </p:spPr>
      </p:pic>
      <p:sp>
        <p:nvSpPr>
          <p:cNvPr id="5" name="TextBox 4">
            <a:extLst>
              <a:ext uri="{FF2B5EF4-FFF2-40B4-BE49-F238E27FC236}">
                <a16:creationId xmlns:a16="http://schemas.microsoft.com/office/drawing/2014/main" id="{A2BD544C-3EFA-7480-B04F-1944238B9D04}"/>
              </a:ext>
            </a:extLst>
          </p:cNvPr>
          <p:cNvSpPr txBox="1"/>
          <p:nvPr/>
        </p:nvSpPr>
        <p:spPr>
          <a:xfrm>
            <a:off x="-202447" y="3014428"/>
            <a:ext cx="12191979" cy="1489542"/>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8000" b="1" dirty="0">
                <a:solidFill>
                  <a:srgbClr val="FFFFFF"/>
                </a:solidFill>
                <a:latin typeface="+mj-lt"/>
                <a:ea typeface="+mj-ea"/>
                <a:cs typeface="+mj-cs"/>
              </a:rPr>
              <a:t>Hand Injury Awareness</a:t>
            </a:r>
          </a:p>
        </p:txBody>
      </p:sp>
    </p:spTree>
    <p:extLst>
      <p:ext uri="{BB962C8B-B14F-4D97-AF65-F5344CB8AC3E}">
        <p14:creationId xmlns:p14="http://schemas.microsoft.com/office/powerpoint/2010/main" val="27025481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20C3B5-31C3-1B0E-18AC-13D6D26D9AC6}"/>
              </a:ext>
            </a:extLst>
          </p:cNvPr>
          <p:cNvSpPr>
            <a:spLocks noGrp="1"/>
          </p:cNvSpPr>
          <p:nvPr>
            <p:ph idx="1"/>
          </p:nvPr>
        </p:nvSpPr>
        <p:spPr>
          <a:xfrm>
            <a:off x="536448" y="1253331"/>
            <a:ext cx="11179302" cy="4059333"/>
          </a:xfrm>
        </p:spPr>
        <p:txBody>
          <a:bodyPr>
            <a:normAutofit/>
          </a:bodyPr>
          <a:lstStyle/>
          <a:p>
            <a:pPr marL="0" indent="0">
              <a:buNone/>
            </a:pPr>
            <a:r>
              <a:rPr lang="en-US" sz="1800">
                <a:latin typeface="Aptos" panose="020B0004020202020204" pitchFamily="34" charset="0"/>
              </a:rPr>
              <a:t>Hand injuries account for approximately one third of all disabling job-related injuries annually; over 80% of these injuries are caused by pinch points.  A pinch point is produced when two objects physically come together, and a possibility exists that a body part (or the entire body) could be caught or injured between the two objects.  A pinch point may be created between two moving objects, or between a moving object and a stationary one.  Pinch points can impact any area of the body but commonly impact fingers and hands.  Slamming your hand or a finger in a door or drawer, for instance, is a common type of pinch point accident involving the hand.  </a:t>
            </a:r>
          </a:p>
          <a:p>
            <a:pPr marL="0" indent="0">
              <a:buNone/>
            </a:pPr>
            <a:endParaRPr lang="en-US" sz="1800">
              <a:latin typeface="Aptos" panose="020B0004020202020204" pitchFamily="34" charset="0"/>
            </a:endParaRPr>
          </a:p>
          <a:p>
            <a:pPr marL="0" indent="0">
              <a:buNone/>
            </a:pPr>
            <a:r>
              <a:rPr lang="en-US" sz="1800">
                <a:latin typeface="Aptos" panose="020B0004020202020204" pitchFamily="34" charset="0"/>
              </a:rPr>
              <a:t>We cannot rely on PPE to be our only defense against hand injuries. Doing a proper hazard assessment, using the proper tool for the job, being competent and confident in the task you are performing a few controls that can help eliminate hand injuries.</a:t>
            </a:r>
          </a:p>
          <a:p>
            <a:pPr marL="0" indent="0">
              <a:buNone/>
            </a:pPr>
            <a:endParaRPr lang="en-US" sz="1800">
              <a:latin typeface="Aptos" panose="020B0004020202020204" pitchFamily="34" charset="0"/>
            </a:endParaRPr>
          </a:p>
          <a:p>
            <a:pPr marL="0" indent="0">
              <a:buNone/>
            </a:pPr>
            <a:r>
              <a:rPr lang="en-US" sz="1800">
                <a:latin typeface="Aptos" panose="020B0004020202020204" pitchFamily="34" charset="0"/>
              </a:rPr>
              <a:t>OMH requires everyone to wear cut 5/impact resistant gloves while performing any work task. </a:t>
            </a:r>
          </a:p>
          <a:p>
            <a:pPr marL="0" indent="0">
              <a:buNone/>
            </a:pPr>
            <a:endParaRPr lang="en-US" sz="1800">
              <a:latin typeface="Aptos" panose="020B0004020202020204" pitchFamily="34" charset="0"/>
            </a:endParaRPr>
          </a:p>
          <a:p>
            <a:pPr marL="0" indent="0">
              <a:buNone/>
            </a:pPr>
            <a:endParaRPr lang="en-US" sz="1800">
              <a:latin typeface="Aptos" panose="020B0004020202020204" pitchFamily="34" charset="0"/>
            </a:endParaRPr>
          </a:p>
          <a:p>
            <a:pPr marL="0" indent="0">
              <a:buNone/>
            </a:pPr>
            <a:endParaRPr lang="en-US"/>
          </a:p>
        </p:txBody>
      </p:sp>
      <p:sp>
        <p:nvSpPr>
          <p:cNvPr id="4" name="Slide Number Placeholder 3">
            <a:extLst>
              <a:ext uri="{FF2B5EF4-FFF2-40B4-BE49-F238E27FC236}">
                <a16:creationId xmlns:a16="http://schemas.microsoft.com/office/drawing/2014/main" id="{3D79D29D-8EE7-197E-45AA-9DE84EC06204}"/>
              </a:ext>
            </a:extLst>
          </p:cNvPr>
          <p:cNvSpPr>
            <a:spLocks noGrp="1"/>
          </p:cNvSpPr>
          <p:nvPr>
            <p:ph type="sldNum" sz="quarter" idx="12"/>
          </p:nvPr>
        </p:nvSpPr>
        <p:spPr/>
        <p:txBody>
          <a:bodyPr/>
          <a:lstStyle/>
          <a:p>
            <a:fld id="{EC3C0FE8-D495-4404-8085-BF75A3627A81}" type="slidenum">
              <a:rPr lang="en-CA" smtClean="0"/>
              <a:t>49</a:t>
            </a:fld>
            <a:endParaRPr lang="en-CA"/>
          </a:p>
        </p:txBody>
      </p:sp>
      <p:pic>
        <p:nvPicPr>
          <p:cNvPr id="5" name="Picture 4">
            <a:extLst>
              <a:ext uri="{FF2B5EF4-FFF2-40B4-BE49-F238E27FC236}">
                <a16:creationId xmlns:a16="http://schemas.microsoft.com/office/drawing/2014/main" id="{196F1924-8AA0-8499-972E-F49EDD49923D}"/>
              </a:ext>
            </a:extLst>
          </p:cNvPr>
          <p:cNvPicPr>
            <a:picLocks noChangeAspect="1" noChangeArrowheads="1"/>
          </p:cNvPicPr>
          <p:nvPr/>
        </p:nvPicPr>
        <p:blipFill>
          <a:blip r:embed="rId2"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8620881"/>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9798141B-7266-9949-FEC8-2B937688D306}"/>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4B38059B-3261-15A6-A1EA-F8958CE7A8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ign with a black tube&#10;&#10;Description automatically generated">
            <a:extLst>
              <a:ext uri="{FF2B5EF4-FFF2-40B4-BE49-F238E27FC236}">
                <a16:creationId xmlns:a16="http://schemas.microsoft.com/office/drawing/2014/main" id="{8D2D417F-866A-8289-C06F-97DD3E91B7B5}"/>
              </a:ext>
            </a:extLst>
          </p:cNvPr>
          <p:cNvPicPr>
            <a:picLocks noChangeAspect="1"/>
          </p:cNvPicPr>
          <p:nvPr/>
        </p:nvPicPr>
        <p:blipFill rotWithShape="1">
          <a:blip r:embed="rId2" cstate="screen">
            <a:alphaModFix amt="50000"/>
            <a:extLst>
              <a:ext uri="{28A0092B-C50C-407E-A947-70E740481C1C}">
                <a14:useLocalDpi xmlns:a14="http://schemas.microsoft.com/office/drawing/2010/main"/>
              </a:ext>
            </a:extLst>
          </a:blip>
          <a:srcRect/>
          <a:stretch>
            <a:fillRect/>
          </a:stretch>
        </p:blipFill>
        <p:spPr>
          <a:xfrm>
            <a:off x="20" y="1"/>
            <a:ext cx="12191980" cy="6857999"/>
          </a:xfrm>
          <a:prstGeom prst="rect">
            <a:avLst/>
          </a:prstGeom>
          <a:scene3d>
            <a:camera prst="perspectiveContrastingLeftFacing">
              <a:rot lat="300000" lon="19800000" rev="0"/>
            </a:camera>
            <a:lightRig rig="threePt" dir="t">
              <a:rot lat="0" lon="0" rev="2700000"/>
            </a:lightRig>
          </a:scene3d>
          <a:sp3d>
            <a:bevelT w="63500" h="50800"/>
          </a:sp3d>
        </p:spPr>
      </p:pic>
      <p:sp>
        <p:nvSpPr>
          <p:cNvPr id="5" name="TextBox 4">
            <a:extLst>
              <a:ext uri="{FF2B5EF4-FFF2-40B4-BE49-F238E27FC236}">
                <a16:creationId xmlns:a16="http://schemas.microsoft.com/office/drawing/2014/main" id="{E8928744-0D10-E2AF-829E-650E7FF2D1FD}"/>
              </a:ext>
            </a:extLst>
          </p:cNvPr>
          <p:cNvSpPr txBox="1"/>
          <p:nvPr/>
        </p:nvSpPr>
        <p:spPr>
          <a:xfrm>
            <a:off x="-559634" y="3043003"/>
            <a:ext cx="12191979" cy="1489542"/>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8000" b="1">
                <a:solidFill>
                  <a:srgbClr val="FFFFFF"/>
                </a:solidFill>
                <a:latin typeface="+mj-lt"/>
                <a:ea typeface="+mj-ea"/>
                <a:cs typeface="+mj-cs"/>
              </a:rPr>
              <a:t>Conduct and Ethics</a:t>
            </a:r>
          </a:p>
        </p:txBody>
      </p:sp>
    </p:spTree>
    <p:extLst>
      <p:ext uri="{BB962C8B-B14F-4D97-AF65-F5344CB8AC3E}">
        <p14:creationId xmlns:p14="http://schemas.microsoft.com/office/powerpoint/2010/main" val="12476964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2B7920-5378-CFA4-9719-89EF5F5455D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C37D05-4E93-65B1-B93F-D7CD82482F08}"/>
              </a:ext>
            </a:extLst>
          </p:cNvPr>
          <p:cNvSpPr>
            <a:spLocks noGrp="1"/>
          </p:cNvSpPr>
          <p:nvPr>
            <p:ph idx="1"/>
          </p:nvPr>
        </p:nvSpPr>
        <p:spPr>
          <a:xfrm>
            <a:off x="565023" y="1008856"/>
            <a:ext cx="10515600" cy="5347494"/>
          </a:xfrm>
        </p:spPr>
        <p:txBody>
          <a:bodyPr>
            <a:normAutofit fontScale="70000" lnSpcReduction="20000"/>
          </a:bodyPr>
          <a:lstStyle/>
          <a:p>
            <a:pPr marL="0" indent="0">
              <a:spcAft>
                <a:spcPts val="600"/>
              </a:spcAft>
              <a:buNone/>
            </a:pPr>
            <a:r>
              <a:rPr lang="en-US" sz="2300">
                <a:latin typeface="Aptos" panose="020B0004020202020204" pitchFamily="34" charset="0"/>
              </a:rPr>
              <a:t>Knife use poses an increased risk of hand injury to workers who are not aware of the hazards associated with knife use or the ways to prevent injury while using a knife.  How can you keep your hands safe when you are using a knife?  Let’s discuss.</a:t>
            </a:r>
          </a:p>
          <a:p>
            <a:pPr>
              <a:buFont typeface="+mj-lt"/>
              <a:buAutoNum type="arabicPeriod"/>
            </a:pPr>
            <a:r>
              <a:rPr lang="en-US" sz="2300">
                <a:latin typeface="Aptos" panose="020B0004020202020204" pitchFamily="34" charset="0"/>
              </a:rPr>
              <a:t>USE KNIVES ONLY FOR THEIR INTENDED JOB!  That is, to cut.  Do not use them to pry.  Do not use a knife as a screwdriver or an ice pick.  If there are other tools that will do the same job, use them.  For example, use cutting pliers instead of a knife to cut a tie wrap.  Use a wire stripper tool rather than a knife for removing insulation from wires.</a:t>
            </a:r>
          </a:p>
          <a:p>
            <a:pPr lvl="0">
              <a:buFont typeface="+mj-lt"/>
              <a:buAutoNum type="arabicPeriod"/>
            </a:pPr>
            <a:r>
              <a:rPr lang="en-US" sz="2300">
                <a:latin typeface="Aptos" panose="020B0004020202020204" pitchFamily="34" charset="0"/>
              </a:rPr>
              <a:t>COMPLETE A JSA FOR THE TASK. A JSA should be performed on all jobs requiring the handling and use of knives.  What is the worst thing that could happen to my hands and body or someone else during your task? Keep your mind on your work at all times.</a:t>
            </a:r>
          </a:p>
          <a:p>
            <a:pPr lvl="0">
              <a:buFont typeface="+mj-lt"/>
              <a:buAutoNum type="arabicPeriod"/>
            </a:pPr>
            <a:r>
              <a:rPr lang="en-US" sz="2300">
                <a:latin typeface="Aptos" panose="020B0004020202020204" pitchFamily="34" charset="0"/>
              </a:rPr>
              <a:t>KEEP YOUR HANDS OUT OF THE LINE OF FIRE.  For that matter, keep all parts of your body out of the line of fire.  Always cut away from your body and be aware of your “off” hand (the one not holding the knife).  When appropriate, use a spring-loaded retractable safety blade that automatically retracts when not in contact with the item you are cutting.</a:t>
            </a:r>
          </a:p>
          <a:p>
            <a:pPr lvl="0">
              <a:buFont typeface="+mj-lt"/>
              <a:buAutoNum type="arabicPeriod"/>
            </a:pPr>
            <a:r>
              <a:rPr lang="en-US" sz="2300">
                <a:latin typeface="Aptos" panose="020B0004020202020204" pitchFamily="34" charset="0"/>
              </a:rPr>
              <a:t>PROTECT YOUR HANDS.  Are you wearing gloves and are your gloves cut resistant?  </a:t>
            </a:r>
          </a:p>
          <a:p>
            <a:pPr lvl="0">
              <a:buFont typeface="+mj-lt"/>
              <a:buAutoNum type="arabicPeriod"/>
            </a:pPr>
            <a:r>
              <a:rPr lang="en-US" sz="2300">
                <a:latin typeface="Aptos" panose="020B0004020202020204" pitchFamily="34" charset="0"/>
              </a:rPr>
              <a:t>SHARPEN BLADES REGULARLY.  A sharp knife cuts with less effort than a dull knife.  Having a dull knife increases the chances of your knife slipping and cutting your “off” hand or another part of your body.</a:t>
            </a:r>
          </a:p>
          <a:p>
            <a:pPr lvl="0">
              <a:buFont typeface="+mj-lt"/>
              <a:buAutoNum type="arabicPeriod"/>
            </a:pPr>
            <a:r>
              <a:rPr lang="en-US" sz="2300">
                <a:latin typeface="Aptos" panose="020B0004020202020204" pitchFamily="34" charset="0"/>
              </a:rPr>
              <a:t>LET A FALLING KNIFE FALL.  If a knife is falling, you risk injury by putting out your hand to try and catch it, even if you are wearing gloves.  Let it fall (be aware of your feet) and then pick it up off the floor once it has stopped moving.</a:t>
            </a:r>
          </a:p>
          <a:p>
            <a:pPr lvl="0">
              <a:spcAft>
                <a:spcPts val="600"/>
              </a:spcAft>
              <a:buFont typeface="+mj-lt"/>
              <a:buAutoNum type="arabicPeriod"/>
            </a:pPr>
            <a:r>
              <a:rPr lang="en-US" sz="2300">
                <a:latin typeface="Aptos" panose="020B0004020202020204" pitchFamily="34" charset="0"/>
              </a:rPr>
              <a:t>STORE KNIVES SAFELY.  Be sure to set knives down away from edges so they do not fall on the floor. Storing knives loose in a drawer with other tools can damage the knife blade. More importantly, it can lead to severe hand injuries if someone were digging through that drawer and unexpectedly came into contact with the blade.</a:t>
            </a:r>
          </a:p>
          <a:p>
            <a:pPr marL="0" indent="0">
              <a:buNone/>
            </a:pPr>
            <a:endParaRPr lang="en-US" sz="1800">
              <a:latin typeface="Aptos" panose="020B0004020202020204" pitchFamily="34" charset="0"/>
            </a:endParaRPr>
          </a:p>
          <a:p>
            <a:endParaRPr lang="en-US"/>
          </a:p>
        </p:txBody>
      </p:sp>
      <p:sp>
        <p:nvSpPr>
          <p:cNvPr id="4" name="Slide Number Placeholder 3">
            <a:extLst>
              <a:ext uri="{FF2B5EF4-FFF2-40B4-BE49-F238E27FC236}">
                <a16:creationId xmlns:a16="http://schemas.microsoft.com/office/drawing/2014/main" id="{3E7191AC-FF6D-AE23-77F6-9CF9B0099E2B}"/>
              </a:ext>
            </a:extLst>
          </p:cNvPr>
          <p:cNvSpPr>
            <a:spLocks noGrp="1"/>
          </p:cNvSpPr>
          <p:nvPr>
            <p:ph type="sldNum" sz="quarter" idx="12"/>
          </p:nvPr>
        </p:nvSpPr>
        <p:spPr/>
        <p:txBody>
          <a:bodyPr/>
          <a:lstStyle/>
          <a:p>
            <a:fld id="{EC3C0FE8-D495-4404-8085-BF75A3627A81}" type="slidenum">
              <a:rPr lang="en-CA" smtClean="0"/>
              <a:t>50</a:t>
            </a:fld>
            <a:endParaRPr lang="en-CA"/>
          </a:p>
        </p:txBody>
      </p:sp>
      <p:pic>
        <p:nvPicPr>
          <p:cNvPr id="5" name="Picture 4">
            <a:extLst>
              <a:ext uri="{FF2B5EF4-FFF2-40B4-BE49-F238E27FC236}">
                <a16:creationId xmlns:a16="http://schemas.microsoft.com/office/drawing/2014/main" id="{102D8BC4-98DB-4B48-5D39-1D25D6F6D93B}"/>
              </a:ext>
            </a:extLst>
          </p:cNvPr>
          <p:cNvPicPr>
            <a:picLocks noChangeAspect="1" noChangeArrowheads="1"/>
          </p:cNvPicPr>
          <p:nvPr/>
        </p:nvPicPr>
        <p:blipFill>
          <a:blip r:embed="rId2"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8432703"/>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A260180D-ACA4-CF11-0BE5-C407154107D7}"/>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5285CC96-CBF8-E6DC-E949-80F5A6BE6D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ign with a black tube&#10;&#10;Description automatically generated">
            <a:extLst>
              <a:ext uri="{FF2B5EF4-FFF2-40B4-BE49-F238E27FC236}">
                <a16:creationId xmlns:a16="http://schemas.microsoft.com/office/drawing/2014/main" id="{5339ED7A-A6D9-69AE-D663-446537EFC56D}"/>
              </a:ext>
            </a:extLst>
          </p:cNvPr>
          <p:cNvPicPr>
            <a:picLocks noChangeAspect="1"/>
          </p:cNvPicPr>
          <p:nvPr/>
        </p:nvPicPr>
        <p:blipFill rotWithShape="1">
          <a:blip r:embed="rId2" cstate="screen">
            <a:alphaModFix amt="50000"/>
            <a:extLst>
              <a:ext uri="{28A0092B-C50C-407E-A947-70E740481C1C}">
                <a14:useLocalDpi xmlns:a14="http://schemas.microsoft.com/office/drawing/2010/main"/>
              </a:ext>
            </a:extLst>
          </a:blip>
          <a:srcRect/>
          <a:stretch>
            <a:fillRect/>
          </a:stretch>
        </p:blipFill>
        <p:spPr>
          <a:xfrm>
            <a:off x="20" y="-65045"/>
            <a:ext cx="12191980" cy="6857999"/>
          </a:xfrm>
          <a:prstGeom prst="rect">
            <a:avLst/>
          </a:prstGeom>
          <a:scene3d>
            <a:camera prst="perspectiveContrastingLeftFacing">
              <a:rot lat="300000" lon="19800000" rev="0"/>
            </a:camera>
            <a:lightRig rig="threePt" dir="t">
              <a:rot lat="0" lon="0" rev="2700000"/>
            </a:lightRig>
          </a:scene3d>
          <a:sp3d>
            <a:bevelT w="63500" h="50800"/>
          </a:sp3d>
        </p:spPr>
      </p:pic>
      <p:sp>
        <p:nvSpPr>
          <p:cNvPr id="5" name="TextBox 4">
            <a:extLst>
              <a:ext uri="{FF2B5EF4-FFF2-40B4-BE49-F238E27FC236}">
                <a16:creationId xmlns:a16="http://schemas.microsoft.com/office/drawing/2014/main" id="{9D2F271D-D842-6C38-308C-88E63B6F6C70}"/>
              </a:ext>
            </a:extLst>
          </p:cNvPr>
          <p:cNvSpPr txBox="1"/>
          <p:nvPr/>
        </p:nvSpPr>
        <p:spPr>
          <a:xfrm>
            <a:off x="-202447" y="3014428"/>
            <a:ext cx="12191979" cy="1489542"/>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8000" b="1">
                <a:solidFill>
                  <a:srgbClr val="FFFFFF"/>
                </a:solidFill>
                <a:latin typeface="+mj-lt"/>
                <a:ea typeface="+mj-ea"/>
                <a:cs typeface="+mj-cs"/>
              </a:rPr>
              <a:t>Life Saving Rules</a:t>
            </a:r>
          </a:p>
        </p:txBody>
      </p:sp>
    </p:spTree>
    <p:extLst>
      <p:ext uri="{BB962C8B-B14F-4D97-AF65-F5344CB8AC3E}">
        <p14:creationId xmlns:p14="http://schemas.microsoft.com/office/powerpoint/2010/main" val="2795125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FF5DF2-1BE3-1CD3-EFDA-46B6327863B9}"/>
              </a:ext>
            </a:extLst>
          </p:cNvPr>
          <p:cNvPicPr>
            <a:picLocks noChangeAspect="1" noChangeArrowheads="1"/>
          </p:cNvPicPr>
          <p:nvPr/>
        </p:nvPicPr>
        <p:blipFill>
          <a:blip r:embed="rId2"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810DFC43-F97B-939B-067A-4A41B3F4A15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5726" y="2290812"/>
            <a:ext cx="5793694" cy="3737383"/>
          </a:xfrm>
          <a:prstGeom prst="rect">
            <a:avLst/>
          </a:prstGeom>
        </p:spPr>
      </p:pic>
      <p:pic>
        <p:nvPicPr>
          <p:cNvPr id="8" name="Picture 7">
            <a:extLst>
              <a:ext uri="{FF2B5EF4-FFF2-40B4-BE49-F238E27FC236}">
                <a16:creationId xmlns:a16="http://schemas.microsoft.com/office/drawing/2014/main" id="{1F030499-9282-A58B-86C5-8FAC9ECF07F9}"/>
              </a:ext>
            </a:extLst>
          </p:cNvPr>
          <p:cNvPicPr>
            <a:picLocks noChangeAspect="1"/>
          </p:cNvPicPr>
          <p:nvPr/>
        </p:nvPicPr>
        <p:blipFill>
          <a:blip r:embed="rId4"/>
          <a:stretch>
            <a:fillRect/>
          </a:stretch>
        </p:blipFill>
        <p:spPr>
          <a:xfrm>
            <a:off x="2449019" y="884935"/>
            <a:ext cx="1667108" cy="1257475"/>
          </a:xfrm>
          <a:prstGeom prst="rect">
            <a:avLst/>
          </a:prstGeom>
        </p:spPr>
      </p:pic>
      <p:pic>
        <p:nvPicPr>
          <p:cNvPr id="10" name="Picture 9">
            <a:extLst>
              <a:ext uri="{FF2B5EF4-FFF2-40B4-BE49-F238E27FC236}">
                <a16:creationId xmlns:a16="http://schemas.microsoft.com/office/drawing/2014/main" id="{24228C8D-6C6E-E9E0-3BC3-8C00657DB8E4}"/>
              </a:ext>
            </a:extLst>
          </p:cNvPr>
          <p:cNvPicPr>
            <a:picLocks noChangeAspect="1"/>
          </p:cNvPicPr>
          <p:nvPr/>
        </p:nvPicPr>
        <p:blipFill>
          <a:blip r:embed="rId5"/>
          <a:stretch>
            <a:fillRect/>
          </a:stretch>
        </p:blipFill>
        <p:spPr>
          <a:xfrm>
            <a:off x="6663890" y="2142410"/>
            <a:ext cx="4260783" cy="3652100"/>
          </a:xfrm>
          <a:prstGeom prst="rect">
            <a:avLst/>
          </a:prstGeom>
        </p:spPr>
      </p:pic>
      <p:pic>
        <p:nvPicPr>
          <p:cNvPr id="13" name="Picture 12">
            <a:extLst>
              <a:ext uri="{FF2B5EF4-FFF2-40B4-BE49-F238E27FC236}">
                <a16:creationId xmlns:a16="http://schemas.microsoft.com/office/drawing/2014/main" id="{BC068167-35B3-AB47-484B-C70C6295BEF7}"/>
              </a:ext>
            </a:extLst>
          </p:cNvPr>
          <p:cNvPicPr>
            <a:picLocks noChangeAspect="1"/>
          </p:cNvPicPr>
          <p:nvPr/>
        </p:nvPicPr>
        <p:blipFill>
          <a:blip r:embed="rId6"/>
          <a:stretch>
            <a:fillRect/>
          </a:stretch>
        </p:blipFill>
        <p:spPr>
          <a:xfrm>
            <a:off x="7744577" y="1304093"/>
            <a:ext cx="2097990" cy="611334"/>
          </a:xfrm>
          <a:prstGeom prst="rect">
            <a:avLst/>
          </a:prstGeom>
        </p:spPr>
      </p:pic>
    </p:spTree>
    <p:extLst>
      <p:ext uri="{BB962C8B-B14F-4D97-AF65-F5344CB8AC3E}">
        <p14:creationId xmlns:p14="http://schemas.microsoft.com/office/powerpoint/2010/main" val="579935393"/>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0E0A4F83-7DFB-D099-62B9-1447AB91D280}"/>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DD1E8308-0F4A-3E5D-AEAE-B65AF2B5CE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ign with a black tube&#10;&#10;Description automatically generated">
            <a:extLst>
              <a:ext uri="{FF2B5EF4-FFF2-40B4-BE49-F238E27FC236}">
                <a16:creationId xmlns:a16="http://schemas.microsoft.com/office/drawing/2014/main" id="{91B6F3DE-1907-6F8C-69C5-BF09BF9BA56B}"/>
              </a:ext>
            </a:extLst>
          </p:cNvPr>
          <p:cNvPicPr>
            <a:picLocks noChangeAspect="1"/>
          </p:cNvPicPr>
          <p:nvPr/>
        </p:nvPicPr>
        <p:blipFill rotWithShape="1">
          <a:blip r:embed="rId2" cstate="screen">
            <a:alphaModFix amt="50000"/>
            <a:extLst>
              <a:ext uri="{28A0092B-C50C-407E-A947-70E740481C1C}">
                <a14:useLocalDpi xmlns:a14="http://schemas.microsoft.com/office/drawing/2010/main"/>
              </a:ext>
            </a:extLst>
          </a:blip>
          <a:srcRect/>
          <a:stretch>
            <a:fillRect/>
          </a:stretch>
        </p:blipFill>
        <p:spPr>
          <a:xfrm>
            <a:off x="20" y="-71671"/>
            <a:ext cx="12191980" cy="6857999"/>
          </a:xfrm>
          <a:prstGeom prst="rect">
            <a:avLst/>
          </a:prstGeom>
          <a:scene3d>
            <a:camera prst="perspectiveContrastingLeftFacing">
              <a:rot lat="300000" lon="19800000" rev="0"/>
            </a:camera>
            <a:lightRig rig="threePt" dir="t">
              <a:rot lat="0" lon="0" rev="2700000"/>
            </a:lightRig>
          </a:scene3d>
          <a:sp3d>
            <a:bevelT w="63500" h="50800"/>
          </a:sp3d>
        </p:spPr>
      </p:pic>
      <p:sp>
        <p:nvSpPr>
          <p:cNvPr id="5" name="TextBox 4">
            <a:extLst>
              <a:ext uri="{FF2B5EF4-FFF2-40B4-BE49-F238E27FC236}">
                <a16:creationId xmlns:a16="http://schemas.microsoft.com/office/drawing/2014/main" id="{3EF3D9E2-959C-54B4-1BC2-8200C964EE53}"/>
              </a:ext>
            </a:extLst>
          </p:cNvPr>
          <p:cNvSpPr txBox="1"/>
          <p:nvPr/>
        </p:nvSpPr>
        <p:spPr>
          <a:xfrm>
            <a:off x="-202447" y="3014428"/>
            <a:ext cx="12191979" cy="1489542"/>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8000" b="1">
                <a:solidFill>
                  <a:srgbClr val="FFFFFF"/>
                </a:solidFill>
                <a:latin typeface="+mj-lt"/>
                <a:ea typeface="+mj-ea"/>
                <a:cs typeface="+mj-cs"/>
              </a:rPr>
              <a:t>Hazard Assessments</a:t>
            </a:r>
          </a:p>
        </p:txBody>
      </p:sp>
    </p:spTree>
    <p:extLst>
      <p:ext uri="{BB962C8B-B14F-4D97-AF65-F5344CB8AC3E}">
        <p14:creationId xmlns:p14="http://schemas.microsoft.com/office/powerpoint/2010/main" val="10257862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B75E6-4072-B752-FA1B-841767EC0A0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F04E7CF-3DAD-81E9-8C8C-F291BB0731D5}"/>
              </a:ext>
            </a:extLst>
          </p:cNvPr>
          <p:cNvSpPr/>
          <p:nvPr/>
        </p:nvSpPr>
        <p:spPr>
          <a:xfrm>
            <a:off x="320967" y="1037129"/>
            <a:ext cx="6963333" cy="5509200"/>
          </a:xfrm>
          <a:prstGeom prst="rect">
            <a:avLst/>
          </a:prstGeom>
        </p:spPr>
        <p:txBody>
          <a:bodyPr wrap="square">
            <a:spAutoFit/>
          </a:bodyPr>
          <a:lstStyle/>
          <a:p>
            <a:r>
              <a:rPr lang="en-US" sz="1600" b="1">
                <a:solidFill>
                  <a:schemeClr val="tx2"/>
                </a:solidFill>
                <a:latin typeface="Aptos" panose="020B0004020202020204" pitchFamily="34" charset="0"/>
                <a:ea typeface="Calibri" panose="020F0502020204030204" pitchFamily="34" charset="0"/>
                <a:cs typeface="Calibri" panose="020F0502020204030204" pitchFamily="34" charset="0"/>
              </a:rPr>
              <a:t>Purpose:</a:t>
            </a:r>
          </a:p>
          <a:p>
            <a:pPr marL="285750" indent="-285750">
              <a:buFont typeface="Arial" panose="020B0604020202020204" pitchFamily="34" charset="0"/>
              <a:buChar char="•"/>
            </a:pPr>
            <a:r>
              <a:rPr lang="en-US" sz="1600">
                <a:solidFill>
                  <a:schemeClr val="tx2"/>
                </a:solidFill>
                <a:latin typeface="Aptos" panose="020B0004020202020204" pitchFamily="34" charset="0"/>
                <a:ea typeface="Calibri" panose="020F0502020204030204" pitchFamily="34" charset="0"/>
                <a:cs typeface="Calibri" panose="020F0502020204030204" pitchFamily="34" charset="0"/>
              </a:rPr>
              <a:t>FLHA is a more dynamic, on-the-spot assessment conducted at the worksite just before starting a job or task.</a:t>
            </a:r>
          </a:p>
          <a:p>
            <a:pPr marL="285750" indent="-285750">
              <a:buFont typeface="Arial" panose="020B0604020202020204" pitchFamily="34" charset="0"/>
              <a:buChar char="•"/>
            </a:pPr>
            <a:r>
              <a:rPr lang="en-US" sz="1600">
                <a:solidFill>
                  <a:schemeClr val="tx2"/>
                </a:solidFill>
                <a:latin typeface="Aptos" panose="020B0004020202020204" pitchFamily="34" charset="0"/>
                <a:ea typeface="Calibri" panose="020F0502020204030204" pitchFamily="34" charset="0"/>
                <a:cs typeface="Calibri" panose="020F0502020204030204" pitchFamily="34" charset="0"/>
              </a:rPr>
              <a:t>It focuses on identifying and mitigating hazards that are present in the immediate work environment.</a:t>
            </a:r>
          </a:p>
          <a:p>
            <a:endParaRPr lang="en-US" sz="1600">
              <a:solidFill>
                <a:schemeClr val="tx2"/>
              </a:solidFill>
              <a:latin typeface="Aptos" panose="020B0004020202020204" pitchFamily="34" charset="0"/>
              <a:ea typeface="Calibri" panose="020F0502020204030204" pitchFamily="34" charset="0"/>
              <a:cs typeface="Calibri" panose="020F0502020204030204" pitchFamily="34" charset="0"/>
            </a:endParaRPr>
          </a:p>
          <a:p>
            <a:r>
              <a:rPr lang="en-US" sz="1600" b="1">
                <a:solidFill>
                  <a:schemeClr val="tx2"/>
                </a:solidFill>
                <a:latin typeface="Aptos" panose="020B0004020202020204" pitchFamily="34" charset="0"/>
                <a:ea typeface="Calibri" panose="020F0502020204030204" pitchFamily="34" charset="0"/>
                <a:cs typeface="Calibri" panose="020F0502020204030204" pitchFamily="34" charset="0"/>
              </a:rPr>
              <a:t>Scope:</a:t>
            </a:r>
          </a:p>
          <a:p>
            <a:pPr marL="285750" indent="-285750">
              <a:buFont typeface="Arial" panose="020B0604020202020204" pitchFamily="34" charset="0"/>
              <a:buChar char="•"/>
            </a:pPr>
            <a:r>
              <a:rPr lang="en-US" sz="1600">
                <a:solidFill>
                  <a:schemeClr val="tx2"/>
                </a:solidFill>
                <a:latin typeface="Aptos" panose="020B0004020202020204" pitchFamily="34" charset="0"/>
                <a:ea typeface="Calibri" panose="020F0502020204030204" pitchFamily="34" charset="0"/>
                <a:cs typeface="Calibri" panose="020F0502020204030204" pitchFamily="34" charset="0"/>
              </a:rPr>
              <a:t>Typically, narrower and more immediate.</a:t>
            </a:r>
          </a:p>
          <a:p>
            <a:pPr marL="285750" indent="-285750">
              <a:buFont typeface="Arial" panose="020B0604020202020204" pitchFamily="34" charset="0"/>
              <a:buChar char="•"/>
            </a:pPr>
            <a:r>
              <a:rPr lang="en-US" sz="1600">
                <a:solidFill>
                  <a:schemeClr val="tx2"/>
                </a:solidFill>
                <a:latin typeface="Aptos" panose="020B0004020202020204" pitchFamily="34" charset="0"/>
                <a:ea typeface="Calibri" panose="020F0502020204030204" pitchFamily="34" charset="0"/>
                <a:cs typeface="Calibri" panose="020F0502020204030204" pitchFamily="34" charset="0"/>
              </a:rPr>
              <a:t>Performed at the beginning of a shift or when conditions change during a shift.</a:t>
            </a:r>
          </a:p>
          <a:p>
            <a:endParaRPr lang="en-US" sz="1600">
              <a:solidFill>
                <a:schemeClr val="tx2"/>
              </a:solidFill>
              <a:latin typeface="Aptos" panose="020B0004020202020204" pitchFamily="34" charset="0"/>
              <a:ea typeface="Calibri" panose="020F0502020204030204" pitchFamily="34" charset="0"/>
              <a:cs typeface="Calibri" panose="020F0502020204030204" pitchFamily="34" charset="0"/>
            </a:endParaRPr>
          </a:p>
          <a:p>
            <a:r>
              <a:rPr lang="en-US" sz="1600" b="1">
                <a:solidFill>
                  <a:schemeClr val="tx2"/>
                </a:solidFill>
                <a:latin typeface="Aptos" panose="020B0004020202020204" pitchFamily="34" charset="0"/>
                <a:ea typeface="Calibri" panose="020F0502020204030204" pitchFamily="34" charset="0"/>
                <a:cs typeface="Calibri" panose="020F0502020204030204" pitchFamily="34" charset="0"/>
              </a:rPr>
              <a:t>Documentation:</a:t>
            </a:r>
          </a:p>
          <a:p>
            <a:pPr marL="285750" indent="-285750">
              <a:buFont typeface="Arial" panose="020B0604020202020204" pitchFamily="34" charset="0"/>
              <a:buChar char="•"/>
            </a:pPr>
            <a:r>
              <a:rPr lang="en-US" sz="1600">
                <a:solidFill>
                  <a:schemeClr val="tx2"/>
                </a:solidFill>
                <a:latin typeface="Aptos" panose="020B0004020202020204" pitchFamily="34" charset="0"/>
                <a:ea typeface="Calibri" panose="020F0502020204030204" pitchFamily="34" charset="0"/>
                <a:cs typeface="Calibri" panose="020F0502020204030204" pitchFamily="34" charset="0"/>
              </a:rPr>
              <a:t>A simple form that is completed quickly in the field.</a:t>
            </a:r>
          </a:p>
          <a:p>
            <a:pPr marL="285750" indent="-285750">
              <a:buFont typeface="Arial" panose="020B0604020202020204" pitchFamily="34" charset="0"/>
              <a:buChar char="•"/>
            </a:pPr>
            <a:r>
              <a:rPr lang="en-US" sz="1600">
                <a:solidFill>
                  <a:schemeClr val="tx2"/>
                </a:solidFill>
                <a:latin typeface="Aptos" panose="020B0004020202020204" pitchFamily="34" charset="0"/>
                <a:ea typeface="Calibri" panose="020F0502020204030204" pitchFamily="34" charset="0"/>
                <a:cs typeface="Calibri" panose="020F0502020204030204" pitchFamily="34" charset="0"/>
              </a:rPr>
              <a:t>May involve a brief discussion or meeting (toolbox talk) to ensure all team members are aware of the hazards and controls.</a:t>
            </a:r>
          </a:p>
          <a:p>
            <a:pPr marL="285750" indent="-285750">
              <a:buFont typeface="Arial" panose="020B0604020202020204" pitchFamily="34" charset="0"/>
              <a:buChar char="•"/>
            </a:pPr>
            <a:r>
              <a:rPr lang="en-US" sz="1600">
                <a:solidFill>
                  <a:schemeClr val="tx2"/>
                </a:solidFill>
                <a:latin typeface="Aptos" panose="020B0004020202020204" pitchFamily="34" charset="0"/>
                <a:ea typeface="Calibri" panose="020F0502020204030204" pitchFamily="34" charset="0"/>
                <a:cs typeface="Calibri" panose="020F0502020204030204" pitchFamily="34" charset="0"/>
              </a:rPr>
              <a:t>Updated throughout day or as task changes</a:t>
            </a:r>
          </a:p>
          <a:p>
            <a:endParaRPr lang="en-US" sz="1600">
              <a:solidFill>
                <a:schemeClr val="tx2"/>
              </a:solidFill>
              <a:latin typeface="Aptos" panose="020B0004020202020204" pitchFamily="34" charset="0"/>
              <a:ea typeface="Calibri" panose="020F0502020204030204" pitchFamily="34" charset="0"/>
              <a:cs typeface="Calibri" panose="020F0502020204030204" pitchFamily="34" charset="0"/>
            </a:endParaRPr>
          </a:p>
          <a:p>
            <a:r>
              <a:rPr lang="en-US" sz="1600" b="1">
                <a:solidFill>
                  <a:schemeClr val="tx2"/>
                </a:solidFill>
                <a:latin typeface="Aptos" panose="020B0004020202020204" pitchFamily="34" charset="0"/>
                <a:ea typeface="Calibri" panose="020F0502020204030204" pitchFamily="34" charset="0"/>
                <a:cs typeface="Calibri" panose="020F0502020204030204" pitchFamily="34" charset="0"/>
              </a:rPr>
              <a:t>Process:</a:t>
            </a:r>
          </a:p>
          <a:p>
            <a:pPr marL="285750" indent="-285750">
              <a:buFont typeface="Arial" panose="020B0604020202020204" pitchFamily="34" charset="0"/>
              <a:buChar char="•"/>
            </a:pPr>
            <a:r>
              <a:rPr lang="en-US" sz="1600">
                <a:solidFill>
                  <a:schemeClr val="tx2"/>
                </a:solidFill>
                <a:latin typeface="Aptos" panose="020B0004020202020204" pitchFamily="34" charset="0"/>
                <a:ea typeface="Calibri" panose="020F0502020204030204" pitchFamily="34" charset="0"/>
                <a:cs typeface="Calibri" panose="020F0502020204030204" pitchFamily="34" charset="0"/>
              </a:rPr>
              <a:t>Assess the work environment for any potential hazards.</a:t>
            </a:r>
          </a:p>
          <a:p>
            <a:pPr marL="285750" indent="-285750">
              <a:buFont typeface="Arial" panose="020B0604020202020204" pitchFamily="34" charset="0"/>
              <a:buChar char="•"/>
            </a:pPr>
            <a:r>
              <a:rPr lang="en-US" sz="1600">
                <a:solidFill>
                  <a:schemeClr val="tx2"/>
                </a:solidFill>
                <a:latin typeface="Aptos" panose="020B0004020202020204" pitchFamily="34" charset="0"/>
                <a:ea typeface="Calibri" panose="020F0502020204030204" pitchFamily="34" charset="0"/>
                <a:cs typeface="Calibri" panose="020F0502020204030204" pitchFamily="34" charset="0"/>
              </a:rPr>
              <a:t>Identify hazards specific to the task at hand and the current conditions.</a:t>
            </a:r>
          </a:p>
          <a:p>
            <a:pPr marL="285750" indent="-285750">
              <a:buFont typeface="Arial" panose="020B0604020202020204" pitchFamily="34" charset="0"/>
              <a:buChar char="•"/>
            </a:pPr>
            <a:r>
              <a:rPr lang="en-US" sz="1600">
                <a:solidFill>
                  <a:schemeClr val="tx2"/>
                </a:solidFill>
                <a:latin typeface="Aptos" panose="020B0004020202020204" pitchFamily="34" charset="0"/>
                <a:ea typeface="Calibri" panose="020F0502020204030204" pitchFamily="34" charset="0"/>
                <a:cs typeface="Calibri" panose="020F0502020204030204" pitchFamily="34" charset="0"/>
              </a:rPr>
              <a:t>Implement control measures to address identified hazards.</a:t>
            </a:r>
          </a:p>
          <a:p>
            <a:pPr marL="285750" indent="-285750">
              <a:buFont typeface="Arial" panose="020B0604020202020204" pitchFamily="34" charset="0"/>
              <a:buChar char="•"/>
            </a:pPr>
            <a:r>
              <a:rPr lang="en-US" sz="1600">
                <a:solidFill>
                  <a:schemeClr val="tx2"/>
                </a:solidFill>
                <a:latin typeface="Aptos" panose="020B0004020202020204" pitchFamily="34" charset="0"/>
                <a:ea typeface="Calibri" panose="020F0502020204030204" pitchFamily="34" charset="0"/>
                <a:cs typeface="Calibri" panose="020F0502020204030204" pitchFamily="34" charset="0"/>
              </a:rPr>
              <a:t>Communicate the findings to all team members involved in the task.</a:t>
            </a:r>
            <a:endParaRPr lang="en-CA" sz="1600">
              <a:solidFill>
                <a:schemeClr val="tx2"/>
              </a:solidFill>
              <a:latin typeface="Aptos" panose="020B000402020202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11C8F521-1A28-7660-C720-F0FA0950FCA0}"/>
              </a:ext>
            </a:extLst>
          </p:cNvPr>
          <p:cNvSpPr txBox="1"/>
          <p:nvPr/>
        </p:nvSpPr>
        <p:spPr>
          <a:xfrm>
            <a:off x="1860694" y="435934"/>
            <a:ext cx="3995928" cy="369332"/>
          </a:xfrm>
          <a:prstGeom prst="rect">
            <a:avLst/>
          </a:prstGeom>
          <a:noFill/>
        </p:spPr>
        <p:txBody>
          <a:bodyPr wrap="square" rtlCol="0">
            <a:spAutoFit/>
          </a:bodyPr>
          <a:lstStyle/>
          <a:p>
            <a:r>
              <a:rPr lang="en-US" b="1"/>
              <a:t>Field Level Hazard Assessments</a:t>
            </a:r>
          </a:p>
        </p:txBody>
      </p:sp>
      <p:pic>
        <p:nvPicPr>
          <p:cNvPr id="7" name="Picture 6" descr="A white document with black text and red text&#10;&#10;Description automatically generated">
            <a:extLst>
              <a:ext uri="{FF2B5EF4-FFF2-40B4-BE49-F238E27FC236}">
                <a16:creationId xmlns:a16="http://schemas.microsoft.com/office/drawing/2014/main" id="{9A6422EA-D25E-9EF5-3618-3DDF76FC368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284300" y="135337"/>
            <a:ext cx="4723407" cy="3435930"/>
          </a:xfrm>
          <a:prstGeom prst="rect">
            <a:avLst/>
          </a:prstGeom>
        </p:spPr>
      </p:pic>
      <p:sp>
        <p:nvSpPr>
          <p:cNvPr id="8" name="TextBox 7">
            <a:extLst>
              <a:ext uri="{FF2B5EF4-FFF2-40B4-BE49-F238E27FC236}">
                <a16:creationId xmlns:a16="http://schemas.microsoft.com/office/drawing/2014/main" id="{63CB7075-892B-D0F4-6117-365A0E3129B4}"/>
              </a:ext>
            </a:extLst>
          </p:cNvPr>
          <p:cNvSpPr txBox="1"/>
          <p:nvPr/>
        </p:nvSpPr>
        <p:spPr>
          <a:xfrm>
            <a:off x="7440563" y="3695697"/>
            <a:ext cx="4751437" cy="2308324"/>
          </a:xfrm>
          <a:prstGeom prst="rect">
            <a:avLst/>
          </a:prstGeom>
          <a:noFill/>
        </p:spPr>
        <p:txBody>
          <a:bodyPr wrap="square" rtlCol="0">
            <a:spAutoFit/>
          </a:bodyPr>
          <a:lstStyle/>
          <a:p>
            <a:pPr>
              <a:spcBef>
                <a:spcPts val="600"/>
              </a:spcBef>
            </a:pPr>
            <a:r>
              <a:rPr lang="en-US" sz="1600" b="1">
                <a:solidFill>
                  <a:schemeClr val="tx2"/>
                </a:solidFill>
                <a:latin typeface="Aptos" panose="020B0004020202020204" pitchFamily="34" charset="0"/>
                <a:ea typeface="Calibri" panose="020F0502020204030204" pitchFamily="34" charset="0"/>
                <a:cs typeface="Calibri" panose="020F0502020204030204" pitchFamily="34" charset="0"/>
              </a:rPr>
              <a:t>Points to consider when filling out your FLHA: </a:t>
            </a:r>
          </a:p>
          <a:p>
            <a:pPr marL="285750" indent="-285750">
              <a:buFont typeface="Arial" panose="020B0604020202020204" pitchFamily="34" charset="0"/>
              <a:buChar char="•"/>
            </a:pPr>
            <a:r>
              <a:rPr lang="en-US" sz="1600">
                <a:solidFill>
                  <a:schemeClr val="tx2"/>
                </a:solidFill>
                <a:latin typeface="Aptos" panose="020B0004020202020204" pitchFamily="34" charset="0"/>
                <a:ea typeface="Calibri" panose="020F0502020204030204" pitchFamily="34" charset="0"/>
                <a:cs typeface="Calibri" panose="020F0502020204030204" pitchFamily="34" charset="0"/>
              </a:rPr>
              <a:t>Complete your FLHA in the field, with your crew</a:t>
            </a:r>
          </a:p>
          <a:p>
            <a:pPr marL="285750" indent="-285750">
              <a:buFont typeface="Arial" panose="020B0604020202020204" pitchFamily="34" charset="0"/>
              <a:buChar char="•"/>
            </a:pPr>
            <a:r>
              <a:rPr lang="en-US" sz="1600">
                <a:solidFill>
                  <a:schemeClr val="tx2"/>
                </a:solidFill>
                <a:latin typeface="Aptos" panose="020B0004020202020204" pitchFamily="34" charset="0"/>
                <a:ea typeface="Calibri" panose="020F0502020204030204" pitchFamily="34" charset="0"/>
                <a:cs typeface="Calibri" panose="020F0502020204030204" pitchFamily="34" charset="0"/>
              </a:rPr>
              <a:t>Before starting work, assess your work area including housekeeping, weather conditions, lighting area</a:t>
            </a:r>
          </a:p>
          <a:p>
            <a:pPr marL="285750" indent="-285750">
              <a:buFont typeface="Arial" panose="020B0604020202020204" pitchFamily="34" charset="0"/>
              <a:buChar char="•"/>
            </a:pPr>
            <a:r>
              <a:rPr lang="en-US" sz="1600">
                <a:solidFill>
                  <a:schemeClr val="tx2"/>
                </a:solidFill>
                <a:latin typeface="Aptos" panose="020B0004020202020204" pitchFamily="34" charset="0"/>
                <a:ea typeface="Calibri" panose="020F0502020204030204" pitchFamily="34" charset="0"/>
                <a:cs typeface="Calibri" panose="020F0502020204030204" pitchFamily="34" charset="0"/>
              </a:rPr>
              <a:t>Do not rush completing the FLHA. </a:t>
            </a:r>
          </a:p>
          <a:p>
            <a:pPr marL="285750" indent="-285750">
              <a:buFont typeface="Arial" panose="020B0604020202020204" pitchFamily="34" charset="0"/>
              <a:buChar char="•"/>
            </a:pPr>
            <a:r>
              <a:rPr lang="en-US" sz="1600">
                <a:solidFill>
                  <a:schemeClr val="tx2"/>
                </a:solidFill>
                <a:latin typeface="Aptos" panose="020B0004020202020204" pitchFamily="34" charset="0"/>
                <a:ea typeface="Calibri" panose="020F0502020204030204" pitchFamily="34" charset="0"/>
                <a:cs typeface="Calibri" panose="020F0502020204030204" pitchFamily="34" charset="0"/>
              </a:rPr>
              <a:t>Get input from all crew members.</a:t>
            </a:r>
          </a:p>
          <a:p>
            <a:pPr marL="285750" indent="-285750">
              <a:buFont typeface="Arial" panose="020B0604020202020204" pitchFamily="34" charset="0"/>
              <a:buChar char="•"/>
            </a:pPr>
            <a:r>
              <a:rPr lang="en-US" sz="1600">
                <a:solidFill>
                  <a:schemeClr val="tx2"/>
                </a:solidFill>
                <a:latin typeface="Aptos" panose="020B0004020202020204" pitchFamily="34" charset="0"/>
                <a:ea typeface="Calibri" panose="020F0502020204030204" pitchFamily="34" charset="0"/>
                <a:cs typeface="Calibri" panose="020F0502020204030204" pitchFamily="34" charset="0"/>
              </a:rPr>
              <a:t>Identify all hazards - put in the proper controls to eliminate or mitigate the hazard</a:t>
            </a:r>
          </a:p>
        </p:txBody>
      </p:sp>
      <p:pic>
        <p:nvPicPr>
          <p:cNvPr id="2" name="Picture 1">
            <a:extLst>
              <a:ext uri="{FF2B5EF4-FFF2-40B4-BE49-F238E27FC236}">
                <a16:creationId xmlns:a16="http://schemas.microsoft.com/office/drawing/2014/main" id="{EF66EFA4-EFE1-A41C-A836-F69AA81EC5D9}"/>
              </a:ext>
            </a:extLst>
          </p:cNvPr>
          <p:cNvPicPr>
            <a:picLocks noChangeAspect="1" noChangeArrowheads="1"/>
          </p:cNvPicPr>
          <p:nvPr/>
        </p:nvPicPr>
        <p:blipFill>
          <a:blip r:embed="rId3"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4100543"/>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6EDAE-3F47-5701-DCBD-11EF9BE68C8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A0BFC732-3E27-CBA2-8721-10137CA287E7}"/>
              </a:ext>
            </a:extLst>
          </p:cNvPr>
          <p:cNvSpPr txBox="1"/>
          <p:nvPr/>
        </p:nvSpPr>
        <p:spPr>
          <a:xfrm>
            <a:off x="804672" y="902589"/>
            <a:ext cx="3995928" cy="369332"/>
          </a:xfrm>
          <a:prstGeom prst="rect">
            <a:avLst/>
          </a:prstGeom>
          <a:noFill/>
        </p:spPr>
        <p:txBody>
          <a:bodyPr wrap="square" rtlCol="0">
            <a:spAutoFit/>
          </a:bodyPr>
          <a:lstStyle/>
          <a:p>
            <a:r>
              <a:rPr lang="en-US" b="1"/>
              <a:t>Job Safety Analysis</a:t>
            </a:r>
          </a:p>
        </p:txBody>
      </p:sp>
      <p:sp>
        <p:nvSpPr>
          <p:cNvPr id="2" name="Rectangle 1">
            <a:extLst>
              <a:ext uri="{FF2B5EF4-FFF2-40B4-BE49-F238E27FC236}">
                <a16:creationId xmlns:a16="http://schemas.microsoft.com/office/drawing/2014/main" id="{2CD9D90F-5103-2E47-F4D4-0A71FFDE731F}"/>
              </a:ext>
            </a:extLst>
          </p:cNvPr>
          <p:cNvSpPr/>
          <p:nvPr/>
        </p:nvSpPr>
        <p:spPr>
          <a:xfrm>
            <a:off x="343397" y="1623939"/>
            <a:ext cx="5334000" cy="4524315"/>
          </a:xfrm>
          <a:prstGeom prst="rect">
            <a:avLst/>
          </a:prstGeom>
        </p:spPr>
        <p:txBody>
          <a:bodyPr wrap="square" lIns="91440" tIns="45720" rIns="91440" bIns="45720" anchor="t">
            <a:spAutoFit/>
          </a:bodyPr>
          <a:lstStyle/>
          <a:p>
            <a:r>
              <a:rPr lang="en-US" sz="1600" b="1">
                <a:latin typeface="Aptos"/>
                <a:ea typeface="Calibri"/>
                <a:cs typeface="Calibri"/>
              </a:rPr>
              <a:t>Purpose:</a:t>
            </a:r>
          </a:p>
          <a:p>
            <a:pPr marL="285750" indent="-285750">
              <a:buFont typeface="Arial" panose="020B0604020202020204" pitchFamily="34" charset="0"/>
              <a:buChar char="•"/>
            </a:pPr>
            <a:r>
              <a:rPr lang="en-US" sz="1600">
                <a:latin typeface="Aptos"/>
                <a:ea typeface="Calibri"/>
                <a:cs typeface="Calibri"/>
              </a:rPr>
              <a:t>JSA is a formal, detailed process used to identify potential hazards associated with a specific job or task before the work begins.</a:t>
            </a:r>
          </a:p>
          <a:p>
            <a:pPr marL="285750" indent="-285750">
              <a:buFont typeface="Arial" panose="020B0604020202020204" pitchFamily="34" charset="0"/>
              <a:buChar char="•"/>
            </a:pPr>
            <a:r>
              <a:rPr lang="en-US" sz="1600">
                <a:latin typeface="Aptos"/>
                <a:ea typeface="Calibri"/>
                <a:cs typeface="Calibri"/>
              </a:rPr>
              <a:t>It aims to break down a job into individual steps, analyze each step for potential hazards, and determine the safest way to perform each step.</a:t>
            </a:r>
          </a:p>
          <a:p>
            <a:endParaRPr lang="en-US" sz="1600">
              <a:ln>
                <a:solidFill>
                  <a:prstClr val="white"/>
                </a:solidFill>
              </a:ln>
              <a:latin typeface="Aptos" panose="020B0004020202020204" pitchFamily="34" charset="0"/>
              <a:ea typeface="Calibri" panose="020F0502020204030204" pitchFamily="34" charset="0"/>
              <a:cs typeface="Calibri" panose="020F0502020204030204" pitchFamily="34" charset="0"/>
            </a:endParaRPr>
          </a:p>
          <a:p>
            <a:r>
              <a:rPr lang="en-US" sz="1600" b="1">
                <a:latin typeface="Aptos"/>
                <a:ea typeface="Calibri"/>
                <a:cs typeface="Calibri"/>
              </a:rPr>
              <a:t>Scope:</a:t>
            </a:r>
          </a:p>
          <a:p>
            <a:pPr marL="285750" indent="-285750">
              <a:buFont typeface="Arial" panose="020B0604020202020204" pitchFamily="34" charset="0"/>
              <a:buChar char="•"/>
            </a:pPr>
            <a:r>
              <a:rPr lang="en-US" sz="1600">
                <a:latin typeface="Aptos"/>
                <a:ea typeface="Calibri"/>
                <a:cs typeface="Calibri"/>
              </a:rPr>
              <a:t>Typically, broader and more comprehensive.</a:t>
            </a:r>
          </a:p>
          <a:p>
            <a:pPr marL="285750" indent="-285750">
              <a:buFont typeface="Arial" panose="020B0604020202020204" pitchFamily="34" charset="0"/>
              <a:buChar char="•"/>
            </a:pPr>
            <a:r>
              <a:rPr lang="en-US" sz="1600">
                <a:latin typeface="Aptos"/>
                <a:ea typeface="Calibri"/>
                <a:cs typeface="Calibri"/>
              </a:rPr>
              <a:t>Often conducted during the planning phase of a project or before a new job or task is performed for the first time.</a:t>
            </a:r>
          </a:p>
          <a:p>
            <a:endParaRPr lang="en-US" sz="1600">
              <a:latin typeface="Aptos" panose="020B0004020202020204" pitchFamily="34" charset="0"/>
              <a:ea typeface="Calibri" panose="020F0502020204030204" pitchFamily="34" charset="0"/>
              <a:cs typeface="Calibri" panose="020F0502020204030204" pitchFamily="34" charset="0"/>
            </a:endParaRPr>
          </a:p>
          <a:p>
            <a:r>
              <a:rPr lang="en-US" sz="1600" b="1">
                <a:latin typeface="Aptos"/>
                <a:ea typeface="Calibri"/>
                <a:cs typeface="Calibri"/>
              </a:rPr>
              <a:t>Documentation:</a:t>
            </a:r>
          </a:p>
          <a:p>
            <a:pPr marL="285750" indent="-285750">
              <a:buFont typeface="Arial" panose="020B0604020202020204" pitchFamily="34" charset="0"/>
              <a:buChar char="•"/>
            </a:pPr>
            <a:r>
              <a:rPr lang="en-US" sz="1600">
                <a:latin typeface="Aptos"/>
                <a:ea typeface="Calibri"/>
                <a:cs typeface="Calibri"/>
              </a:rPr>
              <a:t>Detailed written document outlining each step, the associated hazards, and the control measures to be implemented.</a:t>
            </a:r>
            <a:endParaRPr lang="en-CA" sz="1600">
              <a:latin typeface="Aptos"/>
              <a:ea typeface="Calibri"/>
              <a:cs typeface="Calibri"/>
            </a:endParaRPr>
          </a:p>
        </p:txBody>
      </p:sp>
      <p:pic>
        <p:nvPicPr>
          <p:cNvPr id="9" name="Picture 8">
            <a:extLst>
              <a:ext uri="{FF2B5EF4-FFF2-40B4-BE49-F238E27FC236}">
                <a16:creationId xmlns:a16="http://schemas.microsoft.com/office/drawing/2014/main" id="{512AA067-C4B7-E468-8182-F6DFF920A6F2}"/>
              </a:ext>
            </a:extLst>
          </p:cNvPr>
          <p:cNvPicPr>
            <a:picLocks noChangeAspect="1"/>
          </p:cNvPicPr>
          <p:nvPr/>
        </p:nvPicPr>
        <p:blipFill>
          <a:blip r:embed="rId2"/>
          <a:stretch>
            <a:fillRect/>
          </a:stretch>
        </p:blipFill>
        <p:spPr>
          <a:xfrm>
            <a:off x="6096000" y="135337"/>
            <a:ext cx="5972458" cy="4549489"/>
          </a:xfrm>
          <a:prstGeom prst="rect">
            <a:avLst/>
          </a:prstGeom>
        </p:spPr>
      </p:pic>
      <p:pic>
        <p:nvPicPr>
          <p:cNvPr id="10" name="Picture 9">
            <a:extLst>
              <a:ext uri="{FF2B5EF4-FFF2-40B4-BE49-F238E27FC236}">
                <a16:creationId xmlns:a16="http://schemas.microsoft.com/office/drawing/2014/main" id="{5C131C96-1B3D-6508-2137-D5D384481636}"/>
              </a:ext>
            </a:extLst>
          </p:cNvPr>
          <p:cNvPicPr>
            <a:picLocks noChangeAspect="1" noChangeArrowheads="1"/>
          </p:cNvPicPr>
          <p:nvPr/>
        </p:nvPicPr>
        <p:blipFill>
          <a:blip r:embed="rId3"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9553003"/>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A75F4F43-6127-89E4-88E1-573AF4AD59AE}"/>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A4DDA10F-B367-3AEE-0483-55A01651A9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ign with a black tube&#10;&#10;Description automatically generated">
            <a:extLst>
              <a:ext uri="{FF2B5EF4-FFF2-40B4-BE49-F238E27FC236}">
                <a16:creationId xmlns:a16="http://schemas.microsoft.com/office/drawing/2014/main" id="{C24EFB0B-07F6-6ECD-63CA-1AF6C7C82A95}"/>
              </a:ext>
            </a:extLst>
          </p:cNvPr>
          <p:cNvPicPr>
            <a:picLocks noChangeAspect="1"/>
          </p:cNvPicPr>
          <p:nvPr/>
        </p:nvPicPr>
        <p:blipFill rotWithShape="1">
          <a:blip r:embed="rId2" cstate="screen">
            <a:alphaModFix amt="50000"/>
            <a:extLst>
              <a:ext uri="{28A0092B-C50C-407E-A947-70E740481C1C}">
                <a14:useLocalDpi xmlns:a14="http://schemas.microsoft.com/office/drawing/2010/main"/>
              </a:ext>
            </a:extLst>
          </a:blip>
          <a:srcRect/>
          <a:stretch>
            <a:fillRect/>
          </a:stretch>
        </p:blipFill>
        <p:spPr>
          <a:xfrm>
            <a:off x="-1" y="-71671"/>
            <a:ext cx="12191980" cy="6857999"/>
          </a:xfrm>
          <a:prstGeom prst="rect">
            <a:avLst/>
          </a:prstGeom>
          <a:scene3d>
            <a:camera prst="perspectiveContrastingLeftFacing">
              <a:rot lat="300000" lon="19800000" rev="0"/>
            </a:camera>
            <a:lightRig rig="threePt" dir="t">
              <a:rot lat="0" lon="0" rev="2700000"/>
            </a:lightRig>
          </a:scene3d>
          <a:sp3d>
            <a:bevelT w="63500" h="50800"/>
          </a:sp3d>
        </p:spPr>
      </p:pic>
      <p:sp>
        <p:nvSpPr>
          <p:cNvPr id="5" name="TextBox 4">
            <a:extLst>
              <a:ext uri="{FF2B5EF4-FFF2-40B4-BE49-F238E27FC236}">
                <a16:creationId xmlns:a16="http://schemas.microsoft.com/office/drawing/2014/main" id="{F73C8E12-76A3-CEE1-D3E8-81712586BCE5}"/>
              </a:ext>
            </a:extLst>
          </p:cNvPr>
          <p:cNvSpPr txBox="1"/>
          <p:nvPr/>
        </p:nvSpPr>
        <p:spPr>
          <a:xfrm>
            <a:off x="-202447" y="3014428"/>
            <a:ext cx="12191979" cy="1489542"/>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8000" b="1">
                <a:solidFill>
                  <a:srgbClr val="FFFFFF"/>
                </a:solidFill>
                <a:latin typeface="+mj-lt"/>
                <a:ea typeface="+mj-ea"/>
                <a:cs typeface="+mj-cs"/>
              </a:rPr>
              <a:t>Driving</a:t>
            </a:r>
          </a:p>
        </p:txBody>
      </p:sp>
    </p:spTree>
    <p:extLst>
      <p:ext uri="{BB962C8B-B14F-4D97-AF65-F5344CB8AC3E}">
        <p14:creationId xmlns:p14="http://schemas.microsoft.com/office/powerpoint/2010/main" val="14246130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760EF7-050F-19F1-C292-53EEBB8B1CE0}"/>
              </a:ext>
            </a:extLst>
          </p:cNvPr>
          <p:cNvPicPr>
            <a:picLocks noChangeAspect="1"/>
          </p:cNvPicPr>
          <p:nvPr/>
        </p:nvPicPr>
        <p:blipFill>
          <a:blip r:embed="rId2"/>
          <a:stretch>
            <a:fillRect/>
          </a:stretch>
        </p:blipFill>
        <p:spPr>
          <a:xfrm>
            <a:off x="6677720" y="1225105"/>
            <a:ext cx="5169856" cy="4407790"/>
          </a:xfrm>
          <a:prstGeom prst="rect">
            <a:avLst/>
          </a:prstGeom>
        </p:spPr>
      </p:pic>
      <p:sp>
        <p:nvSpPr>
          <p:cNvPr id="3" name="Content Placeholder 2">
            <a:extLst>
              <a:ext uri="{FF2B5EF4-FFF2-40B4-BE49-F238E27FC236}">
                <a16:creationId xmlns:a16="http://schemas.microsoft.com/office/drawing/2014/main" id="{C1A7DC92-FB64-96BA-94E3-140A2F3CFA69}"/>
              </a:ext>
            </a:extLst>
          </p:cNvPr>
          <p:cNvSpPr>
            <a:spLocks noGrp="1"/>
          </p:cNvSpPr>
          <p:nvPr>
            <p:ph idx="1"/>
          </p:nvPr>
        </p:nvSpPr>
        <p:spPr>
          <a:xfrm>
            <a:off x="252984" y="1752473"/>
            <a:ext cx="6001512" cy="4351338"/>
          </a:xfrm>
        </p:spPr>
        <p:txBody>
          <a:bodyPr>
            <a:normAutofit fontScale="62500" lnSpcReduction="20000"/>
          </a:bodyPr>
          <a:lstStyle/>
          <a:p>
            <a:pPr marL="257175" indent="-257175">
              <a:spcBef>
                <a:spcPct val="20000"/>
              </a:spcBef>
            </a:pPr>
            <a:r>
              <a:rPr lang="en-CA" b="1" dirty="0">
                <a:ln>
                  <a:solidFill>
                    <a:schemeClr val="bg1"/>
                  </a:solidFill>
                </a:ln>
                <a:effectLst>
                  <a:glow rad="101600">
                    <a:schemeClr val="bg1">
                      <a:alpha val="60000"/>
                    </a:schemeClr>
                  </a:glow>
                </a:effectLst>
                <a:latin typeface="Aptos" panose="020B0004020202020204" pitchFamily="34" charset="0"/>
              </a:rPr>
              <a:t>Zero tolerance for speeding</a:t>
            </a:r>
          </a:p>
          <a:p>
            <a:pPr marL="257175" indent="-257175">
              <a:spcBef>
                <a:spcPct val="20000"/>
              </a:spcBef>
            </a:pPr>
            <a:r>
              <a:rPr lang="en-CA" dirty="0">
                <a:latin typeface="Aptos" panose="020B0004020202020204" pitchFamily="34" charset="0"/>
              </a:rPr>
              <a:t>Vehicle operations is in accordance with all applicable regulatory requirements </a:t>
            </a:r>
          </a:p>
          <a:p>
            <a:pPr marL="257175" indent="-257175">
              <a:spcBef>
                <a:spcPct val="20000"/>
              </a:spcBef>
            </a:pPr>
            <a:r>
              <a:rPr lang="en-CA" dirty="0">
                <a:latin typeface="Aptos" panose="020B0004020202020204" pitchFamily="34" charset="0"/>
              </a:rPr>
              <a:t>Only authorized personnel to operate vehicles</a:t>
            </a:r>
          </a:p>
          <a:p>
            <a:pPr marL="257175" indent="-257175">
              <a:spcBef>
                <a:spcPct val="20000"/>
              </a:spcBef>
            </a:pPr>
            <a:r>
              <a:rPr lang="en-CA" dirty="0">
                <a:latin typeface="Aptos" panose="020B0004020202020204" pitchFamily="34" charset="0"/>
              </a:rPr>
              <a:t>Daily Vehicle Inspection must be completed on Salus daily</a:t>
            </a:r>
          </a:p>
          <a:p>
            <a:pPr marL="257175" indent="-257175">
              <a:spcBef>
                <a:spcPct val="20000"/>
              </a:spcBef>
            </a:pPr>
            <a:r>
              <a:rPr lang="en-CA" dirty="0">
                <a:latin typeface="Aptos" panose="020B0004020202020204" pitchFamily="34" charset="0"/>
              </a:rPr>
              <a:t>No riding on equipment or in truck boxes</a:t>
            </a:r>
          </a:p>
          <a:p>
            <a:pPr marL="257175" indent="-257175">
              <a:spcBef>
                <a:spcPct val="20000"/>
              </a:spcBef>
            </a:pPr>
            <a:r>
              <a:rPr lang="en-CA" dirty="0">
                <a:latin typeface="Aptos" panose="020B0004020202020204" pitchFamily="34" charset="0"/>
              </a:rPr>
              <a:t>Drive to road conditions, practice defensive driving</a:t>
            </a:r>
          </a:p>
          <a:p>
            <a:pPr marL="257175" indent="-257175">
              <a:spcBef>
                <a:spcPct val="20000"/>
              </a:spcBef>
            </a:pPr>
            <a:r>
              <a:rPr lang="en-CA" dirty="0">
                <a:latin typeface="Aptos" panose="020B0004020202020204" pitchFamily="34" charset="0"/>
              </a:rPr>
              <a:t>ROW speed limits15 km/hr when passing workers/vehicles otherwise 30km/hr unless otherwise posted</a:t>
            </a:r>
          </a:p>
          <a:p>
            <a:pPr marL="257175" indent="-257175">
              <a:spcBef>
                <a:spcPct val="20000"/>
              </a:spcBef>
            </a:pPr>
            <a:r>
              <a:rPr lang="en-CA" dirty="0">
                <a:latin typeface="Aptos" panose="020B0004020202020204" pitchFamily="34" charset="0"/>
              </a:rPr>
              <a:t>No cell phone usage of any kind while driving</a:t>
            </a:r>
          </a:p>
          <a:p>
            <a:pPr marL="257175" indent="-257175">
              <a:spcBef>
                <a:spcPct val="20000"/>
              </a:spcBef>
            </a:pPr>
            <a:r>
              <a:rPr lang="en-CA" dirty="0">
                <a:latin typeface="Aptos" panose="020B0004020202020204" pitchFamily="34" charset="0"/>
              </a:rPr>
              <a:t>Wear seat belts whenever vehicle is in motion</a:t>
            </a:r>
          </a:p>
          <a:p>
            <a:pPr marL="257175" indent="-257175">
              <a:spcBef>
                <a:spcPct val="20000"/>
              </a:spcBef>
            </a:pPr>
            <a:r>
              <a:rPr lang="en-CA" dirty="0">
                <a:latin typeface="Aptos" panose="020B0004020202020204" pitchFamily="34" charset="0"/>
              </a:rPr>
              <a:t>Ensure housekeeping of unit is kept to standard</a:t>
            </a:r>
          </a:p>
          <a:p>
            <a:pPr marL="257175" indent="-257175">
              <a:spcBef>
                <a:spcPct val="20000"/>
              </a:spcBef>
            </a:pPr>
            <a:r>
              <a:rPr lang="en-CA" dirty="0">
                <a:latin typeface="Aptos" panose="020B0004020202020204" pitchFamily="34" charset="0"/>
              </a:rPr>
              <a:t>Ensure all load securement issues are adhered to</a:t>
            </a:r>
          </a:p>
          <a:p>
            <a:pPr marL="257175" indent="-257175">
              <a:spcBef>
                <a:spcPct val="20000"/>
              </a:spcBef>
            </a:pPr>
            <a:r>
              <a:rPr lang="en-CA" dirty="0">
                <a:latin typeface="Aptos" panose="020B0004020202020204" pitchFamily="34" charset="0"/>
              </a:rPr>
              <a:t>Back in policy in effect</a:t>
            </a:r>
          </a:p>
          <a:p>
            <a:pPr marL="257175" indent="-257175">
              <a:spcBef>
                <a:spcPct val="20000"/>
              </a:spcBef>
            </a:pPr>
            <a:r>
              <a:rPr lang="en-CA" dirty="0">
                <a:latin typeface="Aptos" panose="020B0004020202020204" pitchFamily="34" charset="0"/>
              </a:rPr>
              <a:t>Spotter always required in a congested areas</a:t>
            </a:r>
          </a:p>
          <a:p>
            <a:endParaRPr lang="en-US" dirty="0"/>
          </a:p>
        </p:txBody>
      </p:sp>
      <p:sp>
        <p:nvSpPr>
          <p:cNvPr id="4" name="Slide Number Placeholder 3">
            <a:extLst>
              <a:ext uri="{FF2B5EF4-FFF2-40B4-BE49-F238E27FC236}">
                <a16:creationId xmlns:a16="http://schemas.microsoft.com/office/drawing/2014/main" id="{D2B22DE1-E543-6E8C-2786-41E6F9C1AE9B}"/>
              </a:ext>
            </a:extLst>
          </p:cNvPr>
          <p:cNvSpPr>
            <a:spLocks noGrp="1"/>
          </p:cNvSpPr>
          <p:nvPr>
            <p:ph type="sldNum" sz="quarter" idx="12"/>
          </p:nvPr>
        </p:nvSpPr>
        <p:spPr/>
        <p:txBody>
          <a:bodyPr/>
          <a:lstStyle/>
          <a:p>
            <a:fld id="{EC3C0FE8-D495-4404-8085-BF75A3627A81}" type="slidenum">
              <a:rPr lang="en-CA" smtClean="0"/>
              <a:t>57</a:t>
            </a:fld>
            <a:endParaRPr lang="en-CA"/>
          </a:p>
        </p:txBody>
      </p:sp>
      <p:pic>
        <p:nvPicPr>
          <p:cNvPr id="6" name="Picture 5">
            <a:extLst>
              <a:ext uri="{FF2B5EF4-FFF2-40B4-BE49-F238E27FC236}">
                <a16:creationId xmlns:a16="http://schemas.microsoft.com/office/drawing/2014/main" id="{2BE422D8-C4F2-5073-7366-374E84D38892}"/>
              </a:ext>
            </a:extLst>
          </p:cNvPr>
          <p:cNvPicPr>
            <a:picLocks noChangeAspect="1" noChangeArrowheads="1"/>
          </p:cNvPicPr>
          <p:nvPr/>
        </p:nvPicPr>
        <p:blipFill>
          <a:blip r:embed="rId3"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1252487"/>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23986-D6AE-58C7-21DF-D943A051EB1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B12051-4EAB-1F01-84E1-2FC51C04229C}"/>
              </a:ext>
            </a:extLst>
          </p:cNvPr>
          <p:cNvSpPr>
            <a:spLocks noGrp="1"/>
          </p:cNvSpPr>
          <p:nvPr>
            <p:ph idx="1"/>
          </p:nvPr>
        </p:nvSpPr>
        <p:spPr>
          <a:xfrm>
            <a:off x="335280" y="1103249"/>
            <a:ext cx="11122152" cy="2728087"/>
          </a:xfrm>
        </p:spPr>
        <p:txBody>
          <a:bodyPr>
            <a:normAutofit/>
          </a:bodyPr>
          <a:lstStyle/>
          <a:p>
            <a:pPr marL="0" indent="0">
              <a:buNone/>
            </a:pPr>
            <a:r>
              <a:rPr lang="en-CA" sz="2000">
                <a:latin typeface="Aptos" panose="020B0004020202020204" pitchFamily="34" charset="0"/>
              </a:rPr>
              <a:t>Prior to entering the winter driving season, every driver should prepare their vehicle for the conditions before it’s too late. A complete checkup of the vehicle’s electrical system, brakes, tires, exhaust, heating/cooling system, and windshield wipers are all important components.</a:t>
            </a:r>
          </a:p>
          <a:p>
            <a:pPr marL="0" indent="0">
              <a:buNone/>
            </a:pPr>
            <a:r>
              <a:rPr lang="en-CA" sz="2000">
                <a:latin typeface="Aptos" panose="020B0004020202020204" pitchFamily="34" charset="0"/>
              </a:rPr>
              <a:t>In every vehicle, we should have a winter driving kit that also includes emergency items. Some of these items are:</a:t>
            </a:r>
            <a:endParaRPr lang="en-US" sz="2000">
              <a:latin typeface="Aptos" panose="020B0004020202020204" pitchFamily="34" charset="0"/>
            </a:endParaRPr>
          </a:p>
          <a:p>
            <a:endParaRPr lang="en-US"/>
          </a:p>
          <a:p>
            <a:endParaRPr lang="en-US"/>
          </a:p>
        </p:txBody>
      </p:sp>
      <p:sp>
        <p:nvSpPr>
          <p:cNvPr id="4" name="Slide Number Placeholder 3">
            <a:extLst>
              <a:ext uri="{FF2B5EF4-FFF2-40B4-BE49-F238E27FC236}">
                <a16:creationId xmlns:a16="http://schemas.microsoft.com/office/drawing/2014/main" id="{DE2BDCA0-4390-9328-9B7A-0DB63B8BF775}"/>
              </a:ext>
            </a:extLst>
          </p:cNvPr>
          <p:cNvSpPr>
            <a:spLocks noGrp="1"/>
          </p:cNvSpPr>
          <p:nvPr>
            <p:ph type="sldNum" sz="quarter" idx="12"/>
          </p:nvPr>
        </p:nvSpPr>
        <p:spPr/>
        <p:txBody>
          <a:bodyPr/>
          <a:lstStyle/>
          <a:p>
            <a:fld id="{EC3C0FE8-D495-4404-8085-BF75A3627A81}" type="slidenum">
              <a:rPr lang="en-CA" smtClean="0"/>
              <a:t>58</a:t>
            </a:fld>
            <a:endParaRPr lang="en-CA"/>
          </a:p>
        </p:txBody>
      </p:sp>
      <p:sp>
        <p:nvSpPr>
          <p:cNvPr id="6" name="Text Box 8">
            <a:extLst>
              <a:ext uri="{FF2B5EF4-FFF2-40B4-BE49-F238E27FC236}">
                <a16:creationId xmlns:a16="http://schemas.microsoft.com/office/drawing/2014/main" id="{C9D7DE61-4C02-BC0F-177A-429948EA37BA}"/>
              </a:ext>
            </a:extLst>
          </p:cNvPr>
          <p:cNvSpPr txBox="1"/>
          <p:nvPr/>
        </p:nvSpPr>
        <p:spPr>
          <a:xfrm>
            <a:off x="3723132" y="2976371"/>
            <a:ext cx="2528316" cy="1709929"/>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342900" marR="59055" lvl="0" indent="-342900">
              <a:lnSpc>
                <a:spcPct val="107000"/>
              </a:lnSpc>
              <a:spcAft>
                <a:spcPts val="800"/>
              </a:spcAft>
              <a:buFont typeface="Symbol" panose="05050102010706020507" pitchFamily="18" charset="2"/>
              <a:buChar char=""/>
            </a:pPr>
            <a:r>
              <a:rPr lang="en-CA" sz="1100">
                <a:effectLst/>
                <a:latin typeface="Aptos" panose="020B0004020202020204" pitchFamily="34" charset="0"/>
                <a:ea typeface="Times New Roman" panose="02020603050405020304" pitchFamily="18" charset="0"/>
              </a:rPr>
              <a:t>Sand, salt, or cat litter (non-clumping)</a:t>
            </a:r>
            <a:endParaRPr lang="en-US" sz="1100">
              <a:effectLst/>
              <a:latin typeface="Aptos" panose="020B0004020202020204" pitchFamily="34" charset="0"/>
              <a:ea typeface="Calibri" panose="020F0502020204030204" pitchFamily="34" charset="0"/>
            </a:endParaRPr>
          </a:p>
          <a:p>
            <a:pPr marL="342900" marR="59055" lvl="0" indent="-342900">
              <a:lnSpc>
                <a:spcPct val="107000"/>
              </a:lnSpc>
              <a:spcAft>
                <a:spcPts val="800"/>
              </a:spcAft>
              <a:buFont typeface="Symbol" panose="05050102010706020507" pitchFamily="18" charset="2"/>
              <a:buChar char=""/>
            </a:pPr>
            <a:r>
              <a:rPr lang="en-CA" sz="1100">
                <a:effectLst/>
                <a:latin typeface="Aptos" panose="020B0004020202020204" pitchFamily="34" charset="0"/>
                <a:ea typeface="Times New Roman" panose="02020603050405020304" pitchFamily="18" charset="0"/>
              </a:rPr>
              <a:t>Antifreeze/windshield washer fluid</a:t>
            </a:r>
            <a:endParaRPr lang="en-US" sz="1100">
              <a:effectLst/>
              <a:latin typeface="Aptos" panose="020B0004020202020204" pitchFamily="34" charset="0"/>
              <a:ea typeface="Calibri" panose="020F0502020204030204" pitchFamily="34" charset="0"/>
            </a:endParaRPr>
          </a:p>
          <a:p>
            <a:pPr marL="342900" marR="59055" lvl="0" indent="-342900">
              <a:lnSpc>
                <a:spcPct val="107000"/>
              </a:lnSpc>
              <a:spcAft>
                <a:spcPts val="800"/>
              </a:spcAft>
              <a:buFont typeface="Symbol" panose="05050102010706020507" pitchFamily="18" charset="2"/>
              <a:buChar char=""/>
            </a:pPr>
            <a:r>
              <a:rPr lang="en-CA" sz="1100">
                <a:effectLst/>
                <a:latin typeface="Aptos" panose="020B0004020202020204" pitchFamily="34" charset="0"/>
                <a:ea typeface="Times New Roman" panose="02020603050405020304" pitchFamily="18" charset="0"/>
              </a:rPr>
              <a:t>Tow rope</a:t>
            </a:r>
            <a:endParaRPr lang="en-US" sz="1100">
              <a:effectLst/>
              <a:latin typeface="Aptos" panose="020B0004020202020204" pitchFamily="34" charset="0"/>
              <a:ea typeface="Calibri" panose="020F0502020204030204" pitchFamily="34" charset="0"/>
            </a:endParaRPr>
          </a:p>
          <a:p>
            <a:pPr marL="342900" marR="59055" lvl="0" indent="-342900">
              <a:lnSpc>
                <a:spcPct val="107000"/>
              </a:lnSpc>
              <a:spcAft>
                <a:spcPts val="800"/>
              </a:spcAft>
              <a:buFont typeface="Symbol" panose="05050102010706020507" pitchFamily="18" charset="2"/>
              <a:buChar char=""/>
            </a:pPr>
            <a:r>
              <a:rPr lang="en-CA" sz="1100">
                <a:effectLst/>
                <a:latin typeface="Aptos" panose="020B0004020202020204" pitchFamily="34" charset="0"/>
                <a:ea typeface="Times New Roman" panose="02020603050405020304" pitchFamily="18" charset="0"/>
              </a:rPr>
              <a:t>Jumper cables</a:t>
            </a:r>
            <a:endParaRPr lang="en-US" sz="1100">
              <a:effectLst/>
              <a:latin typeface="Aptos" panose="020B0004020202020204" pitchFamily="34" charset="0"/>
              <a:ea typeface="Calibri" panose="020F0502020204030204" pitchFamily="34" charset="0"/>
            </a:endParaRPr>
          </a:p>
          <a:p>
            <a:pPr marL="342900" marR="59055" lvl="0" indent="-342900">
              <a:lnSpc>
                <a:spcPct val="107000"/>
              </a:lnSpc>
              <a:spcAft>
                <a:spcPts val="800"/>
              </a:spcAft>
              <a:buFont typeface="Symbol" panose="05050102010706020507" pitchFamily="18" charset="2"/>
              <a:buChar char=""/>
            </a:pPr>
            <a:r>
              <a:rPr lang="en-CA" sz="1100">
                <a:effectLst/>
                <a:latin typeface="Aptos" panose="020B0004020202020204" pitchFamily="34" charset="0"/>
                <a:ea typeface="Times New Roman" panose="02020603050405020304" pitchFamily="18" charset="0"/>
              </a:rPr>
              <a:t>Fire extinguisher</a:t>
            </a:r>
            <a:endParaRPr lang="en-US" sz="1100">
              <a:effectLst/>
              <a:latin typeface="Aptos" panose="020B0004020202020204" pitchFamily="34" charset="0"/>
              <a:ea typeface="Calibri" panose="020F0502020204030204" pitchFamily="34" charset="0"/>
            </a:endParaRPr>
          </a:p>
          <a:p>
            <a:pPr marL="342900" marR="59055" lvl="0" indent="-342900">
              <a:lnSpc>
                <a:spcPct val="107000"/>
              </a:lnSpc>
              <a:spcAft>
                <a:spcPts val="800"/>
              </a:spcAft>
              <a:buFont typeface="Symbol" panose="05050102010706020507" pitchFamily="18" charset="2"/>
              <a:buChar char=""/>
            </a:pPr>
            <a:r>
              <a:rPr lang="en-CA" sz="1100">
                <a:effectLst/>
                <a:latin typeface="Aptos" panose="020B0004020202020204" pitchFamily="34" charset="0"/>
                <a:ea typeface="Times New Roman" panose="02020603050405020304" pitchFamily="18" charset="0"/>
              </a:rPr>
              <a:t>Warning light or road flares</a:t>
            </a:r>
            <a:endParaRPr lang="en-US" sz="1100">
              <a:effectLst/>
              <a:latin typeface="Aptos" panose="020B0004020202020204" pitchFamily="34" charset="0"/>
              <a:ea typeface="Calibri" panose="020F0502020204030204" pitchFamily="34" charset="0"/>
            </a:endParaRPr>
          </a:p>
        </p:txBody>
      </p:sp>
      <p:sp>
        <p:nvSpPr>
          <p:cNvPr id="7" name="Text Box 7">
            <a:extLst>
              <a:ext uri="{FF2B5EF4-FFF2-40B4-BE49-F238E27FC236}">
                <a16:creationId xmlns:a16="http://schemas.microsoft.com/office/drawing/2014/main" id="{FC67A0B3-C52D-1A0E-C18C-9C7FC7FBE3B6}"/>
              </a:ext>
            </a:extLst>
          </p:cNvPr>
          <p:cNvSpPr txBox="1"/>
          <p:nvPr/>
        </p:nvSpPr>
        <p:spPr>
          <a:xfrm>
            <a:off x="854202" y="2905950"/>
            <a:ext cx="2528316" cy="3025902"/>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342900" marR="59055" lvl="0" indent="-342900">
              <a:lnSpc>
                <a:spcPct val="107000"/>
              </a:lnSpc>
              <a:spcAft>
                <a:spcPts val="800"/>
              </a:spcAft>
              <a:buFont typeface="Symbol" panose="05050102010706020507" pitchFamily="18" charset="2"/>
              <a:buChar char=""/>
            </a:pPr>
            <a:r>
              <a:rPr lang="en-CA" sz="1100">
                <a:effectLst/>
                <a:latin typeface="Aptos" panose="020B0004020202020204" pitchFamily="34" charset="0"/>
                <a:ea typeface="Times New Roman" panose="02020603050405020304" pitchFamily="18" charset="0"/>
              </a:rPr>
              <a:t>Food – that won't spoil</a:t>
            </a:r>
            <a:endParaRPr lang="en-US" sz="1200">
              <a:effectLst/>
              <a:latin typeface="Aptos" panose="020B0004020202020204" pitchFamily="34" charset="0"/>
              <a:ea typeface="Calibri" panose="020F0502020204030204" pitchFamily="34" charset="0"/>
            </a:endParaRPr>
          </a:p>
          <a:p>
            <a:pPr marL="342900" marR="59055" lvl="0" indent="-342900">
              <a:lnSpc>
                <a:spcPct val="107000"/>
              </a:lnSpc>
              <a:spcAft>
                <a:spcPts val="800"/>
              </a:spcAft>
              <a:buFont typeface="Symbol" panose="05050102010706020507" pitchFamily="18" charset="2"/>
              <a:buChar char=""/>
            </a:pPr>
            <a:r>
              <a:rPr lang="en-CA" sz="1100">
                <a:effectLst/>
                <a:latin typeface="Aptos" panose="020B0004020202020204" pitchFamily="34" charset="0"/>
                <a:ea typeface="Times New Roman" panose="02020603050405020304" pitchFamily="18" charset="0"/>
              </a:rPr>
              <a:t>Water – in plastic bottles</a:t>
            </a:r>
            <a:endParaRPr lang="en-US" sz="1200">
              <a:effectLst/>
              <a:latin typeface="Aptos" panose="020B0004020202020204" pitchFamily="34" charset="0"/>
              <a:ea typeface="Calibri" panose="020F0502020204030204" pitchFamily="34" charset="0"/>
            </a:endParaRPr>
          </a:p>
          <a:p>
            <a:pPr marL="342900" marR="59055" lvl="0" indent="-342900">
              <a:lnSpc>
                <a:spcPct val="107000"/>
              </a:lnSpc>
              <a:spcAft>
                <a:spcPts val="800"/>
              </a:spcAft>
              <a:buFont typeface="Symbol" panose="05050102010706020507" pitchFamily="18" charset="2"/>
              <a:buChar char=""/>
            </a:pPr>
            <a:r>
              <a:rPr lang="en-CA" sz="1100">
                <a:effectLst/>
                <a:latin typeface="Aptos" panose="020B0004020202020204" pitchFamily="34" charset="0"/>
                <a:ea typeface="Times New Roman" panose="02020603050405020304" pitchFamily="18" charset="0"/>
              </a:rPr>
              <a:t>Extra clothing and shoes</a:t>
            </a:r>
            <a:endParaRPr lang="en-US" sz="1200">
              <a:effectLst/>
              <a:latin typeface="Aptos" panose="020B0004020202020204" pitchFamily="34" charset="0"/>
              <a:ea typeface="Calibri" panose="020F0502020204030204" pitchFamily="34" charset="0"/>
            </a:endParaRPr>
          </a:p>
          <a:p>
            <a:pPr marL="342900" marR="59055" lvl="0" indent="-342900">
              <a:lnSpc>
                <a:spcPct val="107000"/>
              </a:lnSpc>
              <a:spcAft>
                <a:spcPts val="800"/>
              </a:spcAft>
              <a:buFont typeface="Symbol" panose="05050102010706020507" pitchFamily="18" charset="2"/>
              <a:buChar char=""/>
            </a:pPr>
            <a:r>
              <a:rPr lang="en-CA" sz="1100">
                <a:effectLst/>
                <a:latin typeface="Aptos" panose="020B0004020202020204" pitchFamily="34" charset="0"/>
                <a:ea typeface="Times New Roman" panose="02020603050405020304" pitchFamily="18" charset="0"/>
              </a:rPr>
              <a:t>First aid kit – with seatbelt cutter</a:t>
            </a:r>
            <a:endParaRPr lang="en-US" sz="1200">
              <a:effectLst/>
              <a:latin typeface="Aptos" panose="020B0004020202020204" pitchFamily="34" charset="0"/>
              <a:ea typeface="Calibri" panose="020F0502020204030204" pitchFamily="34" charset="0"/>
            </a:endParaRPr>
          </a:p>
          <a:p>
            <a:pPr marL="342900" marR="59055" lvl="0" indent="-342900">
              <a:lnSpc>
                <a:spcPct val="107000"/>
              </a:lnSpc>
              <a:spcAft>
                <a:spcPts val="800"/>
              </a:spcAft>
              <a:buFont typeface="Symbol" panose="05050102010706020507" pitchFamily="18" charset="2"/>
              <a:buChar char=""/>
            </a:pPr>
            <a:r>
              <a:rPr lang="en-CA" sz="1100">
                <a:effectLst/>
                <a:latin typeface="Aptos" panose="020B0004020202020204" pitchFamily="34" charset="0"/>
                <a:ea typeface="Times New Roman" panose="02020603050405020304" pitchFamily="18" charset="0"/>
              </a:rPr>
              <a:t>Small shovel, scraper, and snowbrush</a:t>
            </a:r>
            <a:endParaRPr lang="en-US" sz="1200">
              <a:effectLst/>
              <a:latin typeface="Aptos" panose="020B0004020202020204" pitchFamily="34" charset="0"/>
              <a:ea typeface="Calibri" panose="020F0502020204030204" pitchFamily="34" charset="0"/>
            </a:endParaRPr>
          </a:p>
          <a:p>
            <a:pPr marL="342900" marR="59055" lvl="0" indent="-342900">
              <a:lnSpc>
                <a:spcPct val="107000"/>
              </a:lnSpc>
              <a:spcAft>
                <a:spcPts val="800"/>
              </a:spcAft>
              <a:buFont typeface="Symbol" panose="05050102010706020507" pitchFamily="18" charset="2"/>
              <a:buChar char=""/>
            </a:pPr>
            <a:r>
              <a:rPr lang="en-CA" sz="1100">
                <a:effectLst/>
                <a:latin typeface="Aptos" panose="020B0004020202020204" pitchFamily="34" charset="0"/>
                <a:ea typeface="Times New Roman" panose="02020603050405020304" pitchFamily="18" charset="0"/>
              </a:rPr>
              <a:t>Candle in a deep can and matches</a:t>
            </a:r>
            <a:endParaRPr lang="en-US" sz="1200">
              <a:effectLst/>
              <a:latin typeface="Aptos" panose="020B0004020202020204" pitchFamily="34" charset="0"/>
              <a:ea typeface="Calibri" panose="020F0502020204030204" pitchFamily="34" charset="0"/>
            </a:endParaRPr>
          </a:p>
          <a:p>
            <a:pPr marL="342900" marR="59055" lvl="0" indent="-342900">
              <a:lnSpc>
                <a:spcPct val="107000"/>
              </a:lnSpc>
              <a:spcAft>
                <a:spcPts val="800"/>
              </a:spcAft>
              <a:buFont typeface="Symbol" panose="05050102010706020507" pitchFamily="18" charset="2"/>
              <a:buChar char=""/>
            </a:pPr>
            <a:r>
              <a:rPr lang="en-CA" sz="1100">
                <a:effectLst/>
                <a:latin typeface="Aptos" panose="020B0004020202020204" pitchFamily="34" charset="0"/>
                <a:ea typeface="Times New Roman" panose="02020603050405020304" pitchFamily="18" charset="0"/>
              </a:rPr>
              <a:t>Crank flashlight</a:t>
            </a:r>
            <a:endParaRPr lang="en-US" sz="1200">
              <a:effectLst/>
              <a:latin typeface="Aptos" panose="020B0004020202020204" pitchFamily="34" charset="0"/>
              <a:ea typeface="Calibri" panose="020F0502020204030204" pitchFamily="34" charset="0"/>
            </a:endParaRPr>
          </a:p>
          <a:p>
            <a:pPr marL="342900" marR="59055" lvl="0" indent="-342900">
              <a:lnSpc>
                <a:spcPct val="107000"/>
              </a:lnSpc>
              <a:spcAft>
                <a:spcPts val="800"/>
              </a:spcAft>
              <a:buFont typeface="Symbol" panose="05050102010706020507" pitchFamily="18" charset="2"/>
              <a:buChar char=""/>
            </a:pPr>
            <a:r>
              <a:rPr lang="en-CA" sz="1100">
                <a:effectLst/>
                <a:latin typeface="Aptos" panose="020B0004020202020204" pitchFamily="34" charset="0"/>
                <a:ea typeface="Times New Roman" panose="02020603050405020304" pitchFamily="18" charset="0"/>
              </a:rPr>
              <a:t>Whistle – in case you need to attract attention</a:t>
            </a:r>
            <a:endParaRPr lang="en-US" sz="1200">
              <a:effectLst/>
              <a:latin typeface="Aptos" panose="020B0004020202020204" pitchFamily="34" charset="0"/>
              <a:ea typeface="Calibri" panose="020F0502020204030204" pitchFamily="34" charset="0"/>
            </a:endParaRPr>
          </a:p>
          <a:p>
            <a:pPr marL="342900" marR="59055" lvl="0" indent="-342900">
              <a:lnSpc>
                <a:spcPct val="107000"/>
              </a:lnSpc>
              <a:spcAft>
                <a:spcPts val="800"/>
              </a:spcAft>
              <a:buFont typeface="Symbol" panose="05050102010706020507" pitchFamily="18" charset="2"/>
              <a:buChar char=""/>
            </a:pPr>
            <a:r>
              <a:rPr lang="en-CA" sz="1100">
                <a:effectLst/>
                <a:latin typeface="Aptos" panose="020B0004020202020204" pitchFamily="34" charset="0"/>
                <a:ea typeface="Times New Roman" panose="02020603050405020304" pitchFamily="18" charset="0"/>
              </a:rPr>
              <a:t>Roadmaps</a:t>
            </a:r>
            <a:endParaRPr lang="en-US" sz="1200">
              <a:effectLst/>
              <a:latin typeface="Aptos" panose="020B0004020202020204" pitchFamily="34" charset="0"/>
              <a:ea typeface="Calibri" panose="020F0502020204030204" pitchFamily="34" charset="0"/>
            </a:endParaRPr>
          </a:p>
          <a:p>
            <a:pPr marL="342900" marR="59055" lvl="0" indent="-342900">
              <a:lnSpc>
                <a:spcPct val="107000"/>
              </a:lnSpc>
              <a:spcAft>
                <a:spcPts val="800"/>
              </a:spcAft>
              <a:buFont typeface="Symbol" panose="05050102010706020507" pitchFamily="18" charset="2"/>
              <a:buChar char=""/>
            </a:pPr>
            <a:r>
              <a:rPr lang="en-CA" sz="1100">
                <a:effectLst/>
                <a:latin typeface="Aptos" panose="020B0004020202020204" pitchFamily="34" charset="0"/>
                <a:ea typeface="Times New Roman" panose="02020603050405020304" pitchFamily="18" charset="0"/>
              </a:rPr>
              <a:t>Copy of your emergency plan</a:t>
            </a:r>
            <a:endParaRPr lang="en-US" sz="1200">
              <a:effectLst/>
              <a:latin typeface="Aptos" panose="020B0004020202020204" pitchFamily="34" charset="0"/>
              <a:ea typeface="Calibri" panose="020F0502020204030204" pitchFamily="34" charset="0"/>
            </a:endParaRPr>
          </a:p>
        </p:txBody>
      </p:sp>
      <p:pic>
        <p:nvPicPr>
          <p:cNvPr id="8" name="Picture 7" descr="10 items to keep in your winter driving emergency kit — Economical Insurance">
            <a:extLst>
              <a:ext uri="{FF2B5EF4-FFF2-40B4-BE49-F238E27FC236}">
                <a16:creationId xmlns:a16="http://schemas.microsoft.com/office/drawing/2014/main" id="{A8848F6E-C607-0AB8-B4F1-A9EC5EB546F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5896356" y="5152644"/>
            <a:ext cx="3541395" cy="1214120"/>
          </a:xfrm>
          <a:prstGeom prst="rect">
            <a:avLst/>
          </a:prstGeom>
          <a:noFill/>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185CED03-9195-1514-1262-1E5CAADC6B83}"/>
              </a:ext>
            </a:extLst>
          </p:cNvPr>
          <p:cNvPicPr>
            <a:picLocks noChangeAspect="1" noChangeArrowheads="1"/>
          </p:cNvPicPr>
          <p:nvPr/>
        </p:nvPicPr>
        <p:blipFill>
          <a:blip r:embed="rId3"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2331"/>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55A62-DA6A-3883-C05A-DDC8DF190D6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A05D4E-00B8-E32C-6FC0-5205F7B53CC4}"/>
              </a:ext>
            </a:extLst>
          </p:cNvPr>
          <p:cNvSpPr>
            <a:spLocks noGrp="1"/>
          </p:cNvSpPr>
          <p:nvPr>
            <p:ph idx="1"/>
          </p:nvPr>
        </p:nvSpPr>
        <p:spPr>
          <a:xfrm>
            <a:off x="838200" y="1203833"/>
            <a:ext cx="10610088" cy="4053967"/>
          </a:xfrm>
        </p:spPr>
        <p:txBody>
          <a:bodyPr vert="horz" lIns="91440" tIns="45720" rIns="91440" bIns="45720" rtlCol="0" anchor="t">
            <a:normAutofit fontScale="40000" lnSpcReduction="20000"/>
          </a:bodyPr>
          <a:lstStyle/>
          <a:p>
            <a:pPr marL="0" indent="0">
              <a:buNone/>
            </a:pPr>
            <a:r>
              <a:rPr lang="en-CA" sz="4900" dirty="0">
                <a:latin typeface="Aptos"/>
              </a:rPr>
              <a:t>The following are some basic, but important, winter driving tips that will keep you safe:</a:t>
            </a:r>
            <a:endParaRPr lang="en-US" sz="4900" dirty="0">
              <a:latin typeface="Aptos" panose="020B0004020202020204" pitchFamily="34" charset="0"/>
            </a:endParaRPr>
          </a:p>
          <a:p>
            <a:pPr marL="0" indent="0">
              <a:buNone/>
            </a:pPr>
            <a:endParaRPr lang="en-CA" sz="4900" dirty="0">
              <a:latin typeface="Aptos"/>
            </a:endParaRPr>
          </a:p>
          <a:p>
            <a:pPr lvl="0"/>
            <a:r>
              <a:rPr lang="en-CA" sz="4900" dirty="0">
                <a:latin typeface="Aptos"/>
              </a:rPr>
              <a:t>Remove any snow/ice from your vehicle</a:t>
            </a:r>
            <a:endParaRPr lang="en-US" sz="4900" dirty="0">
              <a:latin typeface="Aptos"/>
            </a:endParaRPr>
          </a:p>
          <a:p>
            <a:pPr lvl="0"/>
            <a:r>
              <a:rPr lang="en-CA" sz="4900" dirty="0">
                <a:latin typeface="Aptos"/>
              </a:rPr>
              <a:t>Allow your vehicle to warm up to reduce frost and moisture buildup</a:t>
            </a:r>
            <a:endParaRPr lang="en-US" sz="4900" dirty="0">
              <a:latin typeface="Aptos"/>
            </a:endParaRPr>
          </a:p>
          <a:p>
            <a:pPr lvl="0"/>
            <a:r>
              <a:rPr lang="en-CA" sz="4900" dirty="0">
                <a:latin typeface="Aptos"/>
              </a:rPr>
              <a:t>Plan your route</a:t>
            </a:r>
            <a:endParaRPr lang="en-US" sz="4900" dirty="0">
              <a:latin typeface="Aptos"/>
            </a:endParaRPr>
          </a:p>
          <a:p>
            <a:pPr lvl="0"/>
            <a:r>
              <a:rPr lang="en-CA" sz="4900" dirty="0">
                <a:latin typeface="Aptos"/>
              </a:rPr>
              <a:t>Slow down!</a:t>
            </a:r>
            <a:endParaRPr lang="en-US" sz="4900" dirty="0">
              <a:latin typeface="Aptos"/>
            </a:endParaRPr>
          </a:p>
          <a:p>
            <a:pPr lvl="0"/>
            <a:r>
              <a:rPr lang="en-CA" sz="4900" dirty="0">
                <a:latin typeface="Aptos"/>
              </a:rPr>
              <a:t>Allow yourself extra time to get to your destination</a:t>
            </a:r>
            <a:endParaRPr lang="en-US" sz="4900" dirty="0">
              <a:latin typeface="Aptos"/>
            </a:endParaRPr>
          </a:p>
          <a:p>
            <a:pPr lvl="0"/>
            <a:r>
              <a:rPr lang="en-CA" sz="4900" dirty="0">
                <a:latin typeface="Aptos"/>
              </a:rPr>
              <a:t>Maintain a larger following distance when behind other vehicles</a:t>
            </a:r>
            <a:endParaRPr lang="en-US" sz="4900" dirty="0">
              <a:latin typeface="Aptos"/>
            </a:endParaRPr>
          </a:p>
          <a:p>
            <a:pPr lvl="0"/>
            <a:r>
              <a:rPr lang="en-CA" sz="4900" dirty="0">
                <a:latin typeface="Aptos"/>
              </a:rPr>
              <a:t>Make sure your lights are on and functioning</a:t>
            </a:r>
            <a:endParaRPr lang="en-US" sz="4900" dirty="0">
              <a:latin typeface="Aptos"/>
            </a:endParaRPr>
          </a:p>
          <a:p>
            <a:pPr lvl="0"/>
            <a:r>
              <a:rPr lang="en-CA" sz="4900" dirty="0">
                <a:latin typeface="Aptos"/>
              </a:rPr>
              <a:t>Do not use cruise control</a:t>
            </a:r>
            <a:endParaRPr lang="en-US" sz="4900" dirty="0">
              <a:latin typeface="Aptos"/>
            </a:endParaRPr>
          </a:p>
          <a:p>
            <a:pPr lvl="0"/>
            <a:r>
              <a:rPr lang="en-CA" sz="4900" dirty="0">
                <a:latin typeface="Aptos"/>
              </a:rPr>
              <a:t>Steer with smooth and precise movements and don’t slam on your brakes</a:t>
            </a:r>
          </a:p>
          <a:p>
            <a:pPr lvl="0"/>
            <a:r>
              <a:rPr lang="en-CA" sz="4900" dirty="0">
                <a:latin typeface="Aptos"/>
              </a:rPr>
              <a:t>Ensure the vehicle has winter rated tires in good condition</a:t>
            </a:r>
            <a:endParaRPr lang="en-US" sz="4900" dirty="0">
              <a:latin typeface="Aptos"/>
            </a:endParaRPr>
          </a:p>
          <a:p>
            <a:endParaRPr lang="en-US" dirty="0"/>
          </a:p>
          <a:p>
            <a:endParaRPr lang="en-US" dirty="0"/>
          </a:p>
        </p:txBody>
      </p:sp>
      <p:sp>
        <p:nvSpPr>
          <p:cNvPr id="4" name="Slide Number Placeholder 3">
            <a:extLst>
              <a:ext uri="{FF2B5EF4-FFF2-40B4-BE49-F238E27FC236}">
                <a16:creationId xmlns:a16="http://schemas.microsoft.com/office/drawing/2014/main" id="{17E3537C-56F8-FF2A-1730-D325E2DD7316}"/>
              </a:ext>
            </a:extLst>
          </p:cNvPr>
          <p:cNvSpPr>
            <a:spLocks noGrp="1"/>
          </p:cNvSpPr>
          <p:nvPr>
            <p:ph type="sldNum" sz="quarter" idx="12"/>
          </p:nvPr>
        </p:nvSpPr>
        <p:spPr/>
        <p:txBody>
          <a:bodyPr/>
          <a:lstStyle/>
          <a:p>
            <a:fld id="{EC3C0FE8-D495-4404-8085-BF75A3627A81}" type="slidenum">
              <a:rPr lang="en-CA" smtClean="0"/>
              <a:t>59</a:t>
            </a:fld>
            <a:endParaRPr lang="en-CA"/>
          </a:p>
        </p:txBody>
      </p:sp>
      <p:pic>
        <p:nvPicPr>
          <p:cNvPr id="5" name="Picture 4" descr="Safe Winter Driving Tips – North Madison Volunteer Fire Company">
            <a:extLst>
              <a:ext uri="{FF2B5EF4-FFF2-40B4-BE49-F238E27FC236}">
                <a16:creationId xmlns:a16="http://schemas.microsoft.com/office/drawing/2014/main" id="{CCF12E62-BCDE-9D14-7CBA-CD58CDF9C91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942387" y="2339276"/>
            <a:ext cx="2079625" cy="1557655"/>
          </a:xfrm>
          <a:prstGeom prst="rect">
            <a:avLst/>
          </a:prstGeom>
          <a:noFill/>
          <a:ln>
            <a:noFill/>
          </a:ln>
        </p:spPr>
      </p:pic>
      <p:pic>
        <p:nvPicPr>
          <p:cNvPr id="9" name="Picture 8">
            <a:extLst>
              <a:ext uri="{FF2B5EF4-FFF2-40B4-BE49-F238E27FC236}">
                <a16:creationId xmlns:a16="http://schemas.microsoft.com/office/drawing/2014/main" id="{D1F8B228-0D28-3AD8-81FA-0746DB4380AD}"/>
              </a:ext>
            </a:extLst>
          </p:cNvPr>
          <p:cNvPicPr>
            <a:picLocks noChangeAspect="1" noChangeArrowheads="1"/>
          </p:cNvPicPr>
          <p:nvPr/>
        </p:nvPicPr>
        <p:blipFill>
          <a:blip r:embed="rId3"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3410485"/>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C31EB-1FDB-EE1A-1EED-F00F0921B7B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0C5E269-33E5-603C-8AC7-6E14937C3FBD}"/>
              </a:ext>
            </a:extLst>
          </p:cNvPr>
          <p:cNvSpPr txBox="1"/>
          <p:nvPr/>
        </p:nvSpPr>
        <p:spPr>
          <a:xfrm>
            <a:off x="993078" y="1598384"/>
            <a:ext cx="5023673" cy="3139321"/>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a:t>Acting in any unlawful way. </a:t>
            </a:r>
          </a:p>
          <a:p>
            <a:pPr marL="285750" indent="-285750">
              <a:buFont typeface="Arial" panose="020B0604020202020204" pitchFamily="34" charset="0"/>
              <a:buChar char="•"/>
            </a:pPr>
            <a:r>
              <a:rPr lang="en-US"/>
              <a:t>Violation of policies, procedures, rules or instructions of the Project.</a:t>
            </a:r>
            <a:endParaRPr lang="el-GR"/>
          </a:p>
          <a:p>
            <a:pPr marL="285750" indent="-285750">
              <a:buFont typeface="Arial" panose="020B0604020202020204" pitchFamily="34" charset="0"/>
              <a:buChar char="•"/>
            </a:pPr>
            <a:r>
              <a:rPr lang="en-US"/>
              <a:t>Physical or verbal abuse, intimidation, or discrimination against any other person.</a:t>
            </a:r>
            <a:endParaRPr lang="el-GR"/>
          </a:p>
          <a:p>
            <a:pPr marL="285750" lvl="0" indent="-285750">
              <a:buFont typeface="Arial" panose="020B0604020202020204" pitchFamily="34" charset="0"/>
              <a:buChar char="•"/>
            </a:pPr>
            <a:r>
              <a:rPr lang="en-US"/>
              <a:t>Fighting with any other worker or a third party</a:t>
            </a:r>
            <a:endParaRPr lang="el-GR"/>
          </a:p>
          <a:p>
            <a:pPr marL="285750" lvl="0" indent="-285750">
              <a:buFont typeface="Arial" panose="020B0604020202020204" pitchFamily="34" charset="0"/>
              <a:buChar char="•"/>
            </a:pPr>
            <a:r>
              <a:rPr lang="en-US"/>
              <a:t>Engaging in inappropriate communication with others that could reflect negatively on the project or OMH.</a:t>
            </a:r>
          </a:p>
          <a:p>
            <a:pPr marL="285750" indent="-285750">
              <a:buFont typeface="Arial" panose="020B0604020202020204" pitchFamily="34" charset="0"/>
              <a:buChar char="•"/>
            </a:pPr>
            <a:r>
              <a:rPr lang="en-US"/>
              <a:t>Working in a way that is unproductive, distracting or dangerous to others.  </a:t>
            </a:r>
            <a:endParaRPr lang="el-GR"/>
          </a:p>
        </p:txBody>
      </p:sp>
      <p:sp>
        <p:nvSpPr>
          <p:cNvPr id="3" name="TextBox 2">
            <a:extLst>
              <a:ext uri="{FF2B5EF4-FFF2-40B4-BE49-F238E27FC236}">
                <a16:creationId xmlns:a16="http://schemas.microsoft.com/office/drawing/2014/main" id="{E2538D5B-3E1D-A325-23D0-D07FEBE1EC1C}"/>
              </a:ext>
            </a:extLst>
          </p:cNvPr>
          <p:cNvSpPr txBox="1"/>
          <p:nvPr/>
        </p:nvSpPr>
        <p:spPr>
          <a:xfrm>
            <a:off x="6095999" y="1598384"/>
            <a:ext cx="5388865" cy="2862322"/>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a:t>Engaging in gambling or possessing a weapon of any kind in camps or on work sites. </a:t>
            </a:r>
            <a:endParaRPr lang="el-GR"/>
          </a:p>
          <a:p>
            <a:pPr marL="285750" lvl="0" indent="-285750">
              <a:buFont typeface="Arial" panose="020B0604020202020204" pitchFamily="34" charset="0"/>
              <a:buChar char="•"/>
            </a:pPr>
            <a:r>
              <a:rPr lang="en-US"/>
              <a:t>Theft, dishonesty, or fraudulent activity relating to the project.  </a:t>
            </a:r>
            <a:endParaRPr lang="el-GR"/>
          </a:p>
          <a:p>
            <a:pPr marL="285750" lvl="0" indent="-285750">
              <a:buFont typeface="Arial" panose="020B0604020202020204" pitchFamily="34" charset="0"/>
              <a:buChar char="•"/>
            </a:pPr>
            <a:r>
              <a:rPr lang="en-US"/>
              <a:t>Blatant disregard for safety (deliberate or negligent) behavior that affects personnel safety or leads to asset damage.</a:t>
            </a:r>
            <a:endParaRPr lang="el-GR"/>
          </a:p>
          <a:p>
            <a:pPr marL="285750" lvl="0" indent="-285750">
              <a:buFont typeface="Arial" panose="020B0604020202020204" pitchFamily="34" charset="0"/>
              <a:buChar char="•"/>
            </a:pPr>
            <a:r>
              <a:rPr lang="en-US"/>
              <a:t>Disclosure project information, or  any media communication without prior authorization.   </a:t>
            </a:r>
            <a:endParaRPr lang="el-GR"/>
          </a:p>
          <a:p>
            <a:pPr marL="285750" lvl="0" indent="-285750">
              <a:buFont typeface="Arial" panose="020B0604020202020204" pitchFamily="34" charset="0"/>
              <a:buChar char="•"/>
            </a:pPr>
            <a:r>
              <a:rPr lang="en-US"/>
              <a:t>Breaking camp rules.</a:t>
            </a:r>
            <a:endParaRPr lang="el-GR"/>
          </a:p>
        </p:txBody>
      </p:sp>
      <p:sp>
        <p:nvSpPr>
          <p:cNvPr id="6" name="TextBox 5">
            <a:extLst>
              <a:ext uri="{FF2B5EF4-FFF2-40B4-BE49-F238E27FC236}">
                <a16:creationId xmlns:a16="http://schemas.microsoft.com/office/drawing/2014/main" id="{615BB7C2-1E65-8918-89FC-4CC47BD0FB2D}"/>
              </a:ext>
            </a:extLst>
          </p:cNvPr>
          <p:cNvSpPr txBox="1"/>
          <p:nvPr/>
        </p:nvSpPr>
        <p:spPr>
          <a:xfrm>
            <a:off x="1095374" y="856869"/>
            <a:ext cx="6677025" cy="369332"/>
          </a:xfrm>
          <a:prstGeom prst="rect">
            <a:avLst/>
          </a:prstGeom>
          <a:noFill/>
        </p:spPr>
        <p:txBody>
          <a:bodyPr wrap="square" lIns="91440" tIns="45720" rIns="91440" bIns="45720" rtlCol="0" anchor="t">
            <a:spAutoFit/>
          </a:bodyPr>
          <a:lstStyle/>
          <a:p>
            <a:r>
              <a:rPr lang="en-US"/>
              <a:t>The following will not be tolerated on any OMH work location:</a:t>
            </a:r>
          </a:p>
        </p:txBody>
      </p:sp>
      <p:pic>
        <p:nvPicPr>
          <p:cNvPr id="5" name="Picture 4">
            <a:extLst>
              <a:ext uri="{FF2B5EF4-FFF2-40B4-BE49-F238E27FC236}">
                <a16:creationId xmlns:a16="http://schemas.microsoft.com/office/drawing/2014/main" id="{8264B887-EDF1-EB98-B756-084BADB82E67}"/>
              </a:ext>
            </a:extLst>
          </p:cNvPr>
          <p:cNvPicPr>
            <a:picLocks noChangeAspect="1" noChangeArrowheads="1"/>
          </p:cNvPicPr>
          <p:nvPr/>
        </p:nvPicPr>
        <p:blipFill>
          <a:blip r:embed="rId2"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852856"/>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A79F3-862E-40CD-ACCB-7661BE0732B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C019458-1D4F-340E-528F-9E4CDC884243}"/>
              </a:ext>
            </a:extLst>
          </p:cNvPr>
          <p:cNvSpPr>
            <a:spLocks noGrp="1"/>
          </p:cNvSpPr>
          <p:nvPr>
            <p:ph type="sldNum" sz="quarter" idx="12"/>
          </p:nvPr>
        </p:nvSpPr>
        <p:spPr/>
        <p:txBody>
          <a:bodyPr/>
          <a:lstStyle/>
          <a:p>
            <a:fld id="{EC3C0FE8-D495-4404-8085-BF75A3627A81}" type="slidenum">
              <a:rPr lang="en-CA" smtClean="0"/>
              <a:t>60</a:t>
            </a:fld>
            <a:endParaRPr lang="en-CA"/>
          </a:p>
        </p:txBody>
      </p:sp>
      <p:pic>
        <p:nvPicPr>
          <p:cNvPr id="9" name="Picture 8">
            <a:extLst>
              <a:ext uri="{FF2B5EF4-FFF2-40B4-BE49-F238E27FC236}">
                <a16:creationId xmlns:a16="http://schemas.microsoft.com/office/drawing/2014/main" id="{21443B08-F34F-5A69-0A0D-D78D105931FA}"/>
              </a:ext>
            </a:extLst>
          </p:cNvPr>
          <p:cNvPicPr>
            <a:picLocks noChangeAspect="1" noChangeArrowheads="1"/>
          </p:cNvPicPr>
          <p:nvPr/>
        </p:nvPicPr>
        <p:blipFill>
          <a:blip r:embed="rId2"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31877C47-1D29-8979-6B6B-9C64204F5593}"/>
              </a:ext>
            </a:extLst>
          </p:cNvPr>
          <p:cNvSpPr txBox="1"/>
          <p:nvPr/>
        </p:nvSpPr>
        <p:spPr>
          <a:xfrm>
            <a:off x="419100" y="552307"/>
            <a:ext cx="10934700" cy="3877985"/>
          </a:xfrm>
          <a:prstGeom prst="rect">
            <a:avLst/>
          </a:prstGeom>
          <a:noFill/>
        </p:spPr>
        <p:txBody>
          <a:bodyPr wrap="square" rtlCol="0">
            <a:spAutoFit/>
          </a:bodyPr>
          <a:lstStyle/>
          <a:p>
            <a:endParaRPr lang="en-US" b="1" dirty="0"/>
          </a:p>
          <a:p>
            <a:pPr algn="ctr"/>
            <a:r>
              <a:rPr lang="en-US" sz="2400" b="1" i="1" dirty="0">
                <a:latin typeface="Aptos" panose="020B0004020202020204" pitchFamily="34" charset="0"/>
              </a:rPr>
              <a:t>All OMH vehicles that are larger than ½ ton are registered as commercial vehicles and must report to the scales.</a:t>
            </a:r>
          </a:p>
          <a:p>
            <a:endParaRPr lang="en-US" b="1" dirty="0">
              <a:latin typeface="Aptos" panose="020B0004020202020204" pitchFamily="34" charset="0"/>
            </a:endParaRPr>
          </a:p>
          <a:p>
            <a:endParaRPr lang="en-US" b="1" dirty="0">
              <a:latin typeface="Aptos" panose="020B0004020202020204" pitchFamily="34" charset="0"/>
            </a:endParaRPr>
          </a:p>
          <a:p>
            <a:r>
              <a:rPr lang="en-US" b="1" dirty="0">
                <a:latin typeface="Aptos" panose="020B0004020202020204" pitchFamily="34" charset="0"/>
              </a:rPr>
              <a:t>All commercial vehicles with a </a:t>
            </a:r>
            <a:r>
              <a:rPr lang="en-US" b="1" i="1" dirty="0">
                <a:latin typeface="Aptos" panose="020B0004020202020204" pitchFamily="34" charset="0"/>
              </a:rPr>
              <a:t>licensed Gross Vehicle Weight (GVW)</a:t>
            </a:r>
            <a:r>
              <a:rPr lang="en-US" b="1" dirty="0">
                <a:latin typeface="Aptos" panose="020B0004020202020204" pitchFamily="34" charset="0"/>
              </a:rPr>
              <a:t> over 5,500 kg must report to a government weigh scale or inspection station when directed.</a:t>
            </a:r>
            <a:br>
              <a:rPr lang="en-US" dirty="0">
                <a:latin typeface="Aptos" panose="020B0004020202020204" pitchFamily="34" charset="0"/>
              </a:rPr>
            </a:br>
            <a:r>
              <a:rPr lang="en-US" dirty="0">
                <a:latin typeface="Aptos" panose="020B0004020202020204" pitchFamily="34" charset="0"/>
              </a:rPr>
              <a:t>This includes vehicles that are </a:t>
            </a:r>
            <a:r>
              <a:rPr lang="en-US" i="1" dirty="0">
                <a:latin typeface="Aptos" panose="020B0004020202020204" pitchFamily="34" charset="0"/>
              </a:rPr>
              <a:t>empty or “bobtailing” (without a trailer)</a:t>
            </a:r>
            <a:r>
              <a:rPr lang="en-US" dirty="0">
                <a:latin typeface="Aptos" panose="020B0004020202020204" pitchFamily="34" charset="0"/>
              </a:rPr>
              <a:t> — if the GVW on the registration is over 5,500 kg, you must stop when required by signs or inspectors.</a:t>
            </a:r>
          </a:p>
          <a:p>
            <a:endParaRPr lang="en-US" dirty="0">
              <a:latin typeface="Aptos" panose="020B0004020202020204" pitchFamily="34" charset="0"/>
            </a:endParaRPr>
          </a:p>
          <a:p>
            <a:r>
              <a:rPr lang="en-US" dirty="0">
                <a:latin typeface="Aptos" panose="020B0004020202020204" pitchFamily="34" charset="0"/>
              </a:rPr>
              <a:t>Licensed GVW means the weight limit shown on your vehicle registration document — not the actual weight of the truck when loaded.</a:t>
            </a:r>
          </a:p>
          <a:p>
            <a:endParaRPr lang="en-US" dirty="0"/>
          </a:p>
        </p:txBody>
      </p:sp>
      <p:pic>
        <p:nvPicPr>
          <p:cNvPr id="12" name="Picture 11">
            <a:extLst>
              <a:ext uri="{FF2B5EF4-FFF2-40B4-BE49-F238E27FC236}">
                <a16:creationId xmlns:a16="http://schemas.microsoft.com/office/drawing/2014/main" id="{B0ADE798-913E-1119-1D56-1D5AE5BE81FD}"/>
              </a:ext>
            </a:extLst>
          </p:cNvPr>
          <p:cNvPicPr>
            <a:picLocks noChangeAspect="1"/>
          </p:cNvPicPr>
          <p:nvPr/>
        </p:nvPicPr>
        <p:blipFill>
          <a:blip r:embed="rId3"/>
          <a:stretch>
            <a:fillRect/>
          </a:stretch>
        </p:blipFill>
        <p:spPr>
          <a:xfrm>
            <a:off x="593692" y="4776002"/>
            <a:ext cx="2534004" cy="1705213"/>
          </a:xfrm>
          <a:prstGeom prst="rect">
            <a:avLst/>
          </a:prstGeom>
        </p:spPr>
      </p:pic>
      <p:pic>
        <p:nvPicPr>
          <p:cNvPr id="14" name="Picture 13">
            <a:extLst>
              <a:ext uri="{FF2B5EF4-FFF2-40B4-BE49-F238E27FC236}">
                <a16:creationId xmlns:a16="http://schemas.microsoft.com/office/drawing/2014/main" id="{1D0BB52A-A976-7AA8-EF3D-F01E95DA763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42632" y="3922466"/>
            <a:ext cx="3179180" cy="2799010"/>
          </a:xfrm>
          <a:prstGeom prst="rect">
            <a:avLst/>
          </a:prstGeom>
        </p:spPr>
      </p:pic>
    </p:spTree>
    <p:extLst>
      <p:ext uri="{BB962C8B-B14F-4D97-AF65-F5344CB8AC3E}">
        <p14:creationId xmlns:p14="http://schemas.microsoft.com/office/powerpoint/2010/main" val="630070207"/>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71532-7C9A-E09C-6950-4EADE98D792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A0FD15-4885-F021-57A8-FB3B7FD40261}"/>
              </a:ext>
            </a:extLst>
          </p:cNvPr>
          <p:cNvSpPr>
            <a:spLocks noGrp="1"/>
          </p:cNvSpPr>
          <p:nvPr>
            <p:ph type="sldNum" sz="quarter" idx="12"/>
          </p:nvPr>
        </p:nvSpPr>
        <p:spPr/>
        <p:txBody>
          <a:bodyPr/>
          <a:lstStyle/>
          <a:p>
            <a:fld id="{EC3C0FE8-D495-4404-8085-BF75A3627A81}" type="slidenum">
              <a:rPr lang="en-CA" smtClean="0"/>
              <a:t>61</a:t>
            </a:fld>
            <a:endParaRPr lang="en-CA"/>
          </a:p>
        </p:txBody>
      </p:sp>
      <p:pic>
        <p:nvPicPr>
          <p:cNvPr id="9" name="Picture 8">
            <a:extLst>
              <a:ext uri="{FF2B5EF4-FFF2-40B4-BE49-F238E27FC236}">
                <a16:creationId xmlns:a16="http://schemas.microsoft.com/office/drawing/2014/main" id="{C6324876-BD5C-C881-B5BE-E86E2182D026}"/>
              </a:ext>
            </a:extLst>
          </p:cNvPr>
          <p:cNvPicPr>
            <a:picLocks noChangeAspect="1" noChangeArrowheads="1"/>
          </p:cNvPicPr>
          <p:nvPr/>
        </p:nvPicPr>
        <p:blipFill>
          <a:blip r:embed="rId2"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D4FE7A6-F047-697C-CC92-BDA00D169F59}"/>
              </a:ext>
            </a:extLst>
          </p:cNvPr>
          <p:cNvSpPr txBox="1"/>
          <p:nvPr/>
        </p:nvSpPr>
        <p:spPr>
          <a:xfrm>
            <a:off x="523875" y="1097295"/>
            <a:ext cx="10934700" cy="1754326"/>
          </a:xfrm>
          <a:prstGeom prst="rect">
            <a:avLst/>
          </a:prstGeom>
          <a:noFill/>
        </p:spPr>
        <p:txBody>
          <a:bodyPr wrap="square" rtlCol="0">
            <a:spAutoFit/>
          </a:bodyPr>
          <a:lstStyle/>
          <a:p>
            <a:r>
              <a:rPr lang="en-US" dirty="0">
                <a:latin typeface="Aptos" panose="020B0004020202020204" pitchFamily="34" charset="0"/>
              </a:rPr>
              <a:t>You must </a:t>
            </a:r>
            <a:r>
              <a:rPr lang="en-US" b="1" dirty="0">
                <a:latin typeface="Aptos" panose="020B0004020202020204" pitchFamily="34" charset="0"/>
              </a:rPr>
              <a:t>stop and drive onto the scales</a:t>
            </a:r>
            <a:r>
              <a:rPr lang="en-US" dirty="0">
                <a:latin typeface="Aptos" panose="020B0004020202020204" pitchFamily="34" charset="0"/>
              </a:rPr>
              <a:t>:</a:t>
            </a:r>
          </a:p>
          <a:p>
            <a:pPr marL="285750" indent="-285750">
              <a:buFont typeface="Arial" panose="020B0604020202020204" pitchFamily="34" charset="0"/>
              <a:buChar char="•"/>
            </a:pPr>
            <a:r>
              <a:rPr lang="en-US" dirty="0">
                <a:latin typeface="Aptos" panose="020B0004020202020204" pitchFamily="34" charset="0"/>
              </a:rPr>
              <a:t>When there’s a </a:t>
            </a:r>
            <a:r>
              <a:rPr lang="en-US" b="1" dirty="0">
                <a:latin typeface="Aptos" panose="020B0004020202020204" pitchFamily="34" charset="0"/>
              </a:rPr>
              <a:t>traffic sign indicating “Report to Scales”</a:t>
            </a:r>
            <a:r>
              <a:rPr lang="en-US" dirty="0">
                <a:latin typeface="Aptos" panose="020B0004020202020204" pitchFamily="34" charset="0"/>
              </a:rPr>
              <a:t> along the highway.</a:t>
            </a:r>
          </a:p>
          <a:p>
            <a:pPr marL="285750" indent="-285750">
              <a:buFont typeface="Arial" panose="020B0604020202020204" pitchFamily="34" charset="0"/>
              <a:buChar char="•"/>
            </a:pPr>
            <a:r>
              <a:rPr lang="en-US" dirty="0">
                <a:latin typeface="Aptos" panose="020B0004020202020204" pitchFamily="34" charset="0"/>
              </a:rPr>
              <a:t>When a </a:t>
            </a:r>
            <a:r>
              <a:rPr lang="en-US" b="1" dirty="0">
                <a:latin typeface="Aptos" panose="020B0004020202020204" pitchFamily="34" charset="0"/>
              </a:rPr>
              <a:t>peace officer or authorized CVSE inspector directs you to stop.</a:t>
            </a:r>
            <a:br>
              <a:rPr lang="en-US" dirty="0">
                <a:latin typeface="Aptos" panose="020B0004020202020204" pitchFamily="34" charset="0"/>
              </a:rPr>
            </a:br>
            <a:r>
              <a:rPr lang="en-US" dirty="0">
                <a:latin typeface="Aptos" panose="020B0004020202020204" pitchFamily="34" charset="0"/>
              </a:rPr>
              <a:t>At the scale, inspectors can weigh the vehicle, measure dimensions, inspect tires and load securement, and check other safety criteria.</a:t>
            </a:r>
          </a:p>
          <a:p>
            <a:r>
              <a:rPr lang="en-US" dirty="0">
                <a:latin typeface="Aptos" panose="020B0004020202020204" pitchFamily="34" charset="0"/>
              </a:rPr>
              <a:t>If you ignore these instructions, it’s a regulatory offence under the BC Commercial Transport Regulations.</a:t>
            </a:r>
          </a:p>
        </p:txBody>
      </p:sp>
      <p:sp>
        <p:nvSpPr>
          <p:cNvPr id="3" name="TextBox 2">
            <a:extLst>
              <a:ext uri="{FF2B5EF4-FFF2-40B4-BE49-F238E27FC236}">
                <a16:creationId xmlns:a16="http://schemas.microsoft.com/office/drawing/2014/main" id="{05F79B3D-2673-3527-09FD-C0507B585B89}"/>
              </a:ext>
            </a:extLst>
          </p:cNvPr>
          <p:cNvSpPr txBox="1"/>
          <p:nvPr/>
        </p:nvSpPr>
        <p:spPr>
          <a:xfrm>
            <a:off x="523875" y="3008120"/>
            <a:ext cx="10934700" cy="1754326"/>
          </a:xfrm>
          <a:prstGeom prst="rect">
            <a:avLst/>
          </a:prstGeom>
          <a:noFill/>
        </p:spPr>
        <p:txBody>
          <a:bodyPr wrap="square" rtlCol="0">
            <a:spAutoFit/>
          </a:bodyPr>
          <a:lstStyle/>
          <a:p>
            <a:r>
              <a:rPr lang="en-US" dirty="0">
                <a:latin typeface="Aptos" panose="020B0004020202020204" pitchFamily="34" charset="0"/>
              </a:rPr>
              <a:t>BC uses two kinds of scale systems:</a:t>
            </a:r>
          </a:p>
          <a:p>
            <a:pPr marL="285750" indent="-285750">
              <a:buFont typeface="Arial" panose="020B0604020202020204" pitchFamily="34" charset="0"/>
              <a:buChar char="•"/>
            </a:pPr>
            <a:r>
              <a:rPr lang="en-US" b="1" dirty="0">
                <a:latin typeface="Aptos" panose="020B0004020202020204" pitchFamily="34" charset="0"/>
              </a:rPr>
              <a:t>Weigh-in-Motion (WIM)</a:t>
            </a:r>
            <a:r>
              <a:rPr lang="en-US" dirty="0">
                <a:latin typeface="Aptos" panose="020B0004020202020204" pitchFamily="34" charset="0"/>
              </a:rPr>
              <a:t> – lets vehicles with transponders be weighed while moving.</a:t>
            </a:r>
          </a:p>
          <a:p>
            <a:pPr marL="742950" lvl="1" indent="-285750">
              <a:buFont typeface="Wingdings" panose="05000000000000000000" pitchFamily="2" charset="2"/>
              <a:buChar char="Ø"/>
            </a:pPr>
            <a:r>
              <a:rPr lang="en-US" dirty="0">
                <a:latin typeface="Aptos" panose="020B0004020202020204" pitchFamily="34" charset="0"/>
              </a:rPr>
              <a:t>If compliant, you get a </a:t>
            </a:r>
            <a:r>
              <a:rPr lang="en-US" i="1" dirty="0">
                <a:latin typeface="Aptos" panose="020B0004020202020204" pitchFamily="34" charset="0"/>
              </a:rPr>
              <a:t>green “good-to-go”</a:t>
            </a:r>
            <a:r>
              <a:rPr lang="en-US" dirty="0">
                <a:latin typeface="Aptos" panose="020B0004020202020204" pitchFamily="34" charset="0"/>
              </a:rPr>
              <a:t> signal and may continue without stopping at the station.</a:t>
            </a:r>
          </a:p>
          <a:p>
            <a:pPr marL="742950" lvl="1" indent="-285750">
              <a:buFont typeface="Wingdings" panose="05000000000000000000" pitchFamily="2" charset="2"/>
              <a:buChar char="Ø"/>
            </a:pPr>
            <a:r>
              <a:rPr lang="en-US" dirty="0">
                <a:latin typeface="Aptos" panose="020B0004020202020204" pitchFamily="34" charset="0"/>
              </a:rPr>
              <a:t>Non-compliant vehicles or ones without a transponder are </a:t>
            </a:r>
            <a:r>
              <a:rPr lang="en-US" dirty="0" err="1">
                <a:latin typeface="Aptos" panose="020B0004020202020204" pitchFamily="34" charset="0"/>
              </a:rPr>
              <a:t>signalled</a:t>
            </a:r>
            <a:r>
              <a:rPr lang="en-US" dirty="0">
                <a:latin typeface="Aptos" panose="020B0004020202020204" pitchFamily="34" charset="0"/>
              </a:rPr>
              <a:t> and must stop. </a:t>
            </a:r>
          </a:p>
          <a:p>
            <a:pPr marL="285750" indent="-285750">
              <a:buFont typeface="Arial" panose="020B0604020202020204" pitchFamily="34" charset="0"/>
              <a:buChar char="•"/>
            </a:pPr>
            <a:r>
              <a:rPr lang="en-US" b="1" dirty="0">
                <a:latin typeface="Aptos" panose="020B0004020202020204" pitchFamily="34" charset="0"/>
              </a:rPr>
              <a:t>Automatic Vehicle Identification (AVI)</a:t>
            </a:r>
            <a:r>
              <a:rPr lang="en-US" dirty="0">
                <a:latin typeface="Aptos" panose="020B0004020202020204" pitchFamily="34" charset="0"/>
              </a:rPr>
              <a:t> – static scale where all vehicles must stop and be inspected.</a:t>
            </a:r>
          </a:p>
          <a:p>
            <a:endParaRPr lang="en-US" dirty="0"/>
          </a:p>
        </p:txBody>
      </p:sp>
      <p:sp>
        <p:nvSpPr>
          <p:cNvPr id="6" name="TextBox 5">
            <a:extLst>
              <a:ext uri="{FF2B5EF4-FFF2-40B4-BE49-F238E27FC236}">
                <a16:creationId xmlns:a16="http://schemas.microsoft.com/office/drawing/2014/main" id="{AF8A7894-89BD-7184-D1D1-A3E19656E5E5}"/>
              </a:ext>
            </a:extLst>
          </p:cNvPr>
          <p:cNvSpPr txBox="1"/>
          <p:nvPr/>
        </p:nvSpPr>
        <p:spPr>
          <a:xfrm>
            <a:off x="523875" y="4820734"/>
            <a:ext cx="10934700" cy="1477328"/>
          </a:xfrm>
          <a:prstGeom prst="rect">
            <a:avLst/>
          </a:prstGeom>
          <a:noFill/>
        </p:spPr>
        <p:txBody>
          <a:bodyPr wrap="square" rtlCol="0">
            <a:spAutoFit/>
          </a:bodyPr>
          <a:lstStyle/>
          <a:p>
            <a:r>
              <a:rPr lang="en-US" dirty="0">
                <a:latin typeface="Aptos" panose="020B0004020202020204" pitchFamily="34" charset="0"/>
              </a:rPr>
              <a:t>Stopping at a scale isn’t only to weigh your truck — inspectors check:</a:t>
            </a:r>
          </a:p>
          <a:p>
            <a:pPr marL="285750" indent="-285750">
              <a:buFont typeface="Arial" panose="020B0604020202020204" pitchFamily="34" charset="0"/>
              <a:buChar char="•"/>
            </a:pPr>
            <a:r>
              <a:rPr lang="en-US" dirty="0">
                <a:latin typeface="Aptos" panose="020B0004020202020204" pitchFamily="34" charset="0"/>
              </a:rPr>
              <a:t>Vehicle weight and axle loads</a:t>
            </a:r>
          </a:p>
          <a:p>
            <a:pPr marL="285750" indent="-285750">
              <a:buFont typeface="Arial" panose="020B0604020202020204" pitchFamily="34" charset="0"/>
              <a:buChar char="•"/>
            </a:pPr>
            <a:r>
              <a:rPr lang="en-US" dirty="0">
                <a:latin typeface="Aptos" panose="020B0004020202020204" pitchFamily="34" charset="0"/>
              </a:rPr>
              <a:t>Load securement and dimensions</a:t>
            </a:r>
          </a:p>
          <a:p>
            <a:pPr marL="285750" indent="-285750">
              <a:buFont typeface="Arial" panose="020B0604020202020204" pitchFamily="34" charset="0"/>
              <a:buChar char="•"/>
            </a:pPr>
            <a:r>
              <a:rPr lang="en-US" dirty="0">
                <a:latin typeface="Aptos" panose="020B0004020202020204" pitchFamily="34" charset="0"/>
              </a:rPr>
              <a:t>Tires, brakes, and other safety systems</a:t>
            </a:r>
          </a:p>
          <a:p>
            <a:pPr marL="285750" indent="-285750">
              <a:buFont typeface="Arial" panose="020B0604020202020204" pitchFamily="34" charset="0"/>
              <a:buChar char="•"/>
            </a:pPr>
            <a:r>
              <a:rPr lang="en-US" dirty="0">
                <a:latin typeface="Aptos" panose="020B0004020202020204" pitchFamily="34" charset="0"/>
              </a:rPr>
              <a:t>Documents like permits and insurance (if required) </a:t>
            </a:r>
          </a:p>
        </p:txBody>
      </p:sp>
      <p:pic>
        <p:nvPicPr>
          <p:cNvPr id="10" name="Picture 9">
            <a:extLst>
              <a:ext uri="{FF2B5EF4-FFF2-40B4-BE49-F238E27FC236}">
                <a16:creationId xmlns:a16="http://schemas.microsoft.com/office/drawing/2014/main" id="{328DCFB6-A3A4-EB4E-F08C-47C590FE6563}"/>
              </a:ext>
            </a:extLst>
          </p:cNvPr>
          <p:cNvPicPr>
            <a:picLocks noChangeAspect="1"/>
          </p:cNvPicPr>
          <p:nvPr/>
        </p:nvPicPr>
        <p:blipFill>
          <a:blip r:embed="rId3"/>
          <a:stretch>
            <a:fillRect/>
          </a:stretch>
        </p:blipFill>
        <p:spPr>
          <a:xfrm>
            <a:off x="8818931" y="4632084"/>
            <a:ext cx="1657581" cy="1724266"/>
          </a:xfrm>
          <a:prstGeom prst="rect">
            <a:avLst/>
          </a:prstGeom>
        </p:spPr>
      </p:pic>
    </p:spTree>
    <p:extLst>
      <p:ext uri="{BB962C8B-B14F-4D97-AF65-F5344CB8AC3E}">
        <p14:creationId xmlns:p14="http://schemas.microsoft.com/office/powerpoint/2010/main" val="3653608577"/>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28EE1500-CEE0-2B3F-68C2-25AC82A1D2EF}"/>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A09A81AD-4BCB-9216-EE00-AA248F71E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ign with a black tube&#10;&#10;Description automatically generated">
            <a:extLst>
              <a:ext uri="{FF2B5EF4-FFF2-40B4-BE49-F238E27FC236}">
                <a16:creationId xmlns:a16="http://schemas.microsoft.com/office/drawing/2014/main" id="{C84C5B11-55B4-F137-AB7E-7C333FB0D109}"/>
              </a:ext>
            </a:extLst>
          </p:cNvPr>
          <p:cNvPicPr>
            <a:picLocks noChangeAspect="1"/>
          </p:cNvPicPr>
          <p:nvPr/>
        </p:nvPicPr>
        <p:blipFill rotWithShape="1">
          <a:blip r:embed="rId2" cstate="screen">
            <a:alphaModFix amt="50000"/>
            <a:extLst>
              <a:ext uri="{28A0092B-C50C-407E-A947-70E740481C1C}">
                <a14:useLocalDpi xmlns:a14="http://schemas.microsoft.com/office/drawing/2010/main"/>
              </a:ext>
            </a:extLst>
          </a:blip>
          <a:srcRect/>
          <a:stretch>
            <a:fillRect/>
          </a:stretch>
        </p:blipFill>
        <p:spPr>
          <a:xfrm>
            <a:off x="-1" y="-71671"/>
            <a:ext cx="12191980" cy="6857999"/>
          </a:xfrm>
          <a:prstGeom prst="rect">
            <a:avLst/>
          </a:prstGeom>
          <a:scene3d>
            <a:camera prst="perspectiveContrastingLeftFacing">
              <a:rot lat="300000" lon="19800000" rev="0"/>
            </a:camera>
            <a:lightRig rig="threePt" dir="t">
              <a:rot lat="0" lon="0" rev="2700000"/>
            </a:lightRig>
          </a:scene3d>
          <a:sp3d>
            <a:bevelT w="63500" h="50800"/>
          </a:sp3d>
        </p:spPr>
      </p:pic>
      <p:sp>
        <p:nvSpPr>
          <p:cNvPr id="5" name="TextBox 4">
            <a:extLst>
              <a:ext uri="{FF2B5EF4-FFF2-40B4-BE49-F238E27FC236}">
                <a16:creationId xmlns:a16="http://schemas.microsoft.com/office/drawing/2014/main" id="{DDE67329-45E7-DB7A-2426-744344E882F4}"/>
              </a:ext>
            </a:extLst>
          </p:cNvPr>
          <p:cNvSpPr txBox="1"/>
          <p:nvPr/>
        </p:nvSpPr>
        <p:spPr>
          <a:xfrm>
            <a:off x="-202447" y="3014428"/>
            <a:ext cx="12191979" cy="1489542"/>
          </a:xfrm>
          <a:prstGeom prst="rect">
            <a:avLst/>
          </a:prstGeom>
        </p:spPr>
        <p:txBody>
          <a:bodyPr vert="horz" lIns="91440" tIns="45720" rIns="91440" bIns="45720" rtlCol="0" anchor="b">
            <a:normAutofit fontScale="77500" lnSpcReduction="20000"/>
          </a:bodyPr>
          <a:lstStyle/>
          <a:p>
            <a:pPr algn="ctr">
              <a:lnSpc>
                <a:spcPct val="90000"/>
              </a:lnSpc>
              <a:spcBef>
                <a:spcPct val="0"/>
              </a:spcBef>
              <a:spcAft>
                <a:spcPts val="600"/>
              </a:spcAft>
            </a:pPr>
            <a:r>
              <a:rPr lang="en-US" sz="8000" b="1">
                <a:solidFill>
                  <a:srgbClr val="FFFFFF"/>
                </a:solidFill>
                <a:latin typeface="+mj-lt"/>
                <a:ea typeface="+mj-ea"/>
                <a:cs typeface="+mj-cs"/>
              </a:rPr>
              <a:t>Working around Mobile Equipment</a:t>
            </a:r>
          </a:p>
        </p:txBody>
      </p:sp>
    </p:spTree>
    <p:extLst>
      <p:ext uri="{BB962C8B-B14F-4D97-AF65-F5344CB8AC3E}">
        <p14:creationId xmlns:p14="http://schemas.microsoft.com/office/powerpoint/2010/main" val="8636577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4AFEE1-7A11-1803-DB4C-911FAA6CF5D3}"/>
              </a:ext>
            </a:extLst>
          </p:cNvPr>
          <p:cNvSpPr>
            <a:spLocks noGrp="1"/>
          </p:cNvSpPr>
          <p:nvPr>
            <p:ph idx="1"/>
          </p:nvPr>
        </p:nvSpPr>
        <p:spPr>
          <a:xfrm>
            <a:off x="2145107" y="135337"/>
            <a:ext cx="9485376" cy="4351338"/>
          </a:xfrm>
        </p:spPr>
        <p:txBody>
          <a:bodyPr>
            <a:normAutofit fontScale="92500" lnSpcReduction="10000"/>
          </a:bodyPr>
          <a:lstStyle/>
          <a:p>
            <a:pPr marL="0" indent="0" algn="just">
              <a:spcBef>
                <a:spcPct val="20000"/>
              </a:spcBef>
              <a:buNone/>
            </a:pPr>
            <a:endParaRPr lang="en-CA">
              <a:latin typeface="Aptos" panose="020B0004020202020204" pitchFamily="34" charset="0"/>
            </a:endParaRPr>
          </a:p>
          <a:p>
            <a:pPr marL="257175" indent="-257175" algn="just">
              <a:spcBef>
                <a:spcPct val="20000"/>
              </a:spcBef>
            </a:pPr>
            <a:r>
              <a:rPr lang="en-CA">
                <a:latin typeface="Aptos" panose="020B0004020202020204" pitchFamily="34" charset="0"/>
              </a:rPr>
              <a:t>The “Danger Zone” is defined as any location within 6.0m of a piece of heavy equipment.</a:t>
            </a:r>
          </a:p>
          <a:p>
            <a:pPr marL="257175" indent="-257175" algn="just">
              <a:spcBef>
                <a:spcPct val="20000"/>
              </a:spcBef>
            </a:pPr>
            <a:r>
              <a:rPr lang="en-CA">
                <a:latin typeface="Aptos" panose="020B0004020202020204" pitchFamily="34" charset="0"/>
              </a:rPr>
              <a:t>Prior to operating PMEs, Operators must complete Operator Competency Assessments.</a:t>
            </a:r>
          </a:p>
          <a:p>
            <a:pPr marL="257175" indent="-257175" algn="just">
              <a:spcBef>
                <a:spcPct val="20000"/>
              </a:spcBef>
            </a:pPr>
            <a:r>
              <a:rPr lang="en-CA">
                <a:latin typeface="Aptos" panose="020B0004020202020204" pitchFamily="34" charset="0"/>
              </a:rPr>
              <a:t>Spotter required for all equipment passing or working under any overhead utilities.</a:t>
            </a:r>
          </a:p>
          <a:p>
            <a:pPr marL="257175" indent="-257175" algn="just">
              <a:spcBef>
                <a:spcPct val="20000"/>
              </a:spcBef>
            </a:pPr>
            <a:r>
              <a:rPr lang="en-US"/>
              <a:t>Never assume you are seen. Always make eye contact and get positive confirmation with the Spotter or Operator prior to approaching any machine.</a:t>
            </a:r>
          </a:p>
          <a:p>
            <a:pPr marL="257175" indent="-257175" algn="just">
              <a:spcBef>
                <a:spcPct val="20000"/>
              </a:spcBef>
            </a:pPr>
            <a:r>
              <a:rPr lang="en-US"/>
              <a:t>All Spotters must review and sign the Operator’s ‘Where do I Stand” booklet. </a:t>
            </a:r>
          </a:p>
          <a:p>
            <a:pPr marL="257175" indent="-257175">
              <a:spcBef>
                <a:spcPct val="20000"/>
              </a:spcBef>
            </a:pPr>
            <a:endParaRPr lang="en-US"/>
          </a:p>
          <a:p>
            <a:pPr marL="257175" indent="-257175">
              <a:spcBef>
                <a:spcPct val="20000"/>
              </a:spcBef>
            </a:pPr>
            <a:endParaRPr lang="en-CA">
              <a:latin typeface="Aptos" panose="020B0004020202020204" pitchFamily="34" charset="0"/>
            </a:endParaRPr>
          </a:p>
          <a:p>
            <a:endParaRPr lang="en-US"/>
          </a:p>
        </p:txBody>
      </p:sp>
      <p:sp>
        <p:nvSpPr>
          <p:cNvPr id="4" name="Slide Number Placeholder 3">
            <a:extLst>
              <a:ext uri="{FF2B5EF4-FFF2-40B4-BE49-F238E27FC236}">
                <a16:creationId xmlns:a16="http://schemas.microsoft.com/office/drawing/2014/main" id="{3C209B10-B257-0C05-F0F4-7D2A1BDC5CD4}"/>
              </a:ext>
            </a:extLst>
          </p:cNvPr>
          <p:cNvSpPr>
            <a:spLocks noGrp="1"/>
          </p:cNvSpPr>
          <p:nvPr>
            <p:ph type="sldNum" sz="quarter" idx="12"/>
          </p:nvPr>
        </p:nvSpPr>
        <p:spPr/>
        <p:txBody>
          <a:bodyPr/>
          <a:lstStyle/>
          <a:p>
            <a:fld id="{EC3C0FE8-D495-4404-8085-BF75A3627A81}" type="slidenum">
              <a:rPr lang="en-CA" smtClean="0"/>
              <a:t>63</a:t>
            </a:fld>
            <a:endParaRPr lang="en-CA"/>
          </a:p>
        </p:txBody>
      </p:sp>
      <p:pic>
        <p:nvPicPr>
          <p:cNvPr id="5" name="Picture 2" descr="Excavator Excavator Silhouette PNG, Vector, PSD, and Clipart ...">
            <a:extLst>
              <a:ext uri="{FF2B5EF4-FFF2-40B4-BE49-F238E27FC236}">
                <a16:creationId xmlns:a16="http://schemas.microsoft.com/office/drawing/2014/main" id="{3255C230-9537-EE29-6B92-E259E4EFED6E}"/>
              </a:ext>
            </a:extLst>
          </p:cNvPr>
          <p:cNvPicPr>
            <a:picLocks noChangeAspect="1" noChangeArrowheads="1"/>
          </p:cNvPicPr>
          <p:nvPr/>
        </p:nvPicPr>
        <p:blipFill>
          <a:blip r:embed="rId2" cstate="screen">
            <a:extLst>
              <a:ext uri="{BEBA8EAE-BF5A-486C-A8C5-ECC9F3942E4B}">
                <a14:imgProps xmlns:a14="http://schemas.microsoft.com/office/drawing/2010/main">
                  <a14:imgLayer r:embed="rId3">
                    <a14:imgEffect>
                      <a14:backgroundRemoval t="9917" b="90000" l="10000" r="92583">
                        <a14:foregroundMark x1="22667" y1="17000" x2="22667" y2="17000"/>
                        <a14:foregroundMark x1="21917" y1="12917" x2="23333" y2="21833"/>
                        <a14:foregroundMark x1="21000" y1="10167" x2="21917" y2="13583"/>
                        <a14:foregroundMark x1="19917" y1="10833" x2="18500" y2="16083"/>
                        <a14:foregroundMark x1="21000" y1="10167" x2="21000" y2="10167"/>
                        <a14:foregroundMark x1="21000" y1="9917" x2="19917" y2="11250"/>
                        <a14:foregroundMark x1="32250" y1="15917" x2="38917" y2="18833"/>
                        <a14:foregroundMark x1="24667" y1="12000" x2="30917" y2="15417"/>
                        <a14:foregroundMark x1="91500" y1="57833" x2="91500" y2="57833"/>
                        <a14:foregroundMark x1="92583" y1="48417" x2="92583" y2="48417"/>
                        <a14:foregroundMark x1="82250" y1="81500" x2="60000" y2="83583"/>
                        <a14:foregroundMark x1="87083" y1="78250" x2="84583" y2="85167"/>
                        <a14:foregroundMark x1="56333" y1="85833" x2="32250" y2="88833"/>
                        <a14:foregroundMark x1="13250" y1="73000" x2="15083" y2="78500"/>
                      </a14:backgroundRemoval>
                    </a14:imgEffect>
                  </a14:imgLayer>
                </a14:imgProps>
              </a:ext>
              <a:ext uri="{28A0092B-C50C-407E-A947-70E740481C1C}">
                <a14:useLocalDpi xmlns:a14="http://schemas.microsoft.com/office/drawing/2010/main"/>
              </a:ext>
            </a:extLst>
          </a:blip>
          <a:srcRect/>
          <a:stretch>
            <a:fillRect/>
          </a:stretch>
        </p:blipFill>
        <p:spPr bwMode="auto">
          <a:xfrm>
            <a:off x="8717864" y="4085539"/>
            <a:ext cx="2635936" cy="263593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D439600-BFAD-B070-947A-3AB3F8B29CA1}"/>
              </a:ext>
            </a:extLst>
          </p:cNvPr>
          <p:cNvPicPr>
            <a:picLocks noChangeAspect="1" noChangeArrowheads="1"/>
          </p:cNvPicPr>
          <p:nvPr/>
        </p:nvPicPr>
        <p:blipFill>
          <a:blip r:embed="rId4"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70167578-9713-1903-B721-40AEDAC6EBA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6923" y="1713301"/>
            <a:ext cx="1972369" cy="3682106"/>
          </a:xfrm>
          <a:prstGeom prst="rect">
            <a:avLst/>
          </a:prstGeom>
        </p:spPr>
      </p:pic>
    </p:spTree>
    <p:extLst>
      <p:ext uri="{BB962C8B-B14F-4D97-AF65-F5344CB8AC3E}">
        <p14:creationId xmlns:p14="http://schemas.microsoft.com/office/powerpoint/2010/main" val="2750626863"/>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7D09C952-C12D-C07B-B364-FD6F3D8B1CD9}"/>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0F103221-24A8-5D60-DBFB-1624359768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ign with a black tube&#10;&#10;Description automatically generated">
            <a:extLst>
              <a:ext uri="{FF2B5EF4-FFF2-40B4-BE49-F238E27FC236}">
                <a16:creationId xmlns:a16="http://schemas.microsoft.com/office/drawing/2014/main" id="{0499BF1D-2A1F-15C5-C38E-9271FAFE50E8}"/>
              </a:ext>
            </a:extLst>
          </p:cNvPr>
          <p:cNvPicPr>
            <a:picLocks noChangeAspect="1"/>
          </p:cNvPicPr>
          <p:nvPr/>
        </p:nvPicPr>
        <p:blipFill rotWithShape="1">
          <a:blip r:embed="rId2" cstate="screen">
            <a:alphaModFix amt="50000"/>
            <a:extLst>
              <a:ext uri="{28A0092B-C50C-407E-A947-70E740481C1C}">
                <a14:useLocalDpi xmlns:a14="http://schemas.microsoft.com/office/drawing/2010/main"/>
              </a:ext>
            </a:extLst>
          </a:blip>
          <a:srcRect/>
          <a:stretch>
            <a:fillRect/>
          </a:stretch>
        </p:blipFill>
        <p:spPr>
          <a:xfrm>
            <a:off x="-1" y="-71671"/>
            <a:ext cx="12191980" cy="6857999"/>
          </a:xfrm>
          <a:prstGeom prst="rect">
            <a:avLst/>
          </a:prstGeom>
          <a:scene3d>
            <a:camera prst="perspectiveContrastingLeftFacing">
              <a:rot lat="300000" lon="19800000" rev="0"/>
            </a:camera>
            <a:lightRig rig="threePt" dir="t">
              <a:rot lat="0" lon="0" rev="2700000"/>
            </a:lightRig>
          </a:scene3d>
          <a:sp3d>
            <a:bevelT w="63500" h="50800"/>
          </a:sp3d>
        </p:spPr>
      </p:pic>
      <p:sp>
        <p:nvSpPr>
          <p:cNvPr id="5" name="TextBox 4">
            <a:extLst>
              <a:ext uri="{FF2B5EF4-FFF2-40B4-BE49-F238E27FC236}">
                <a16:creationId xmlns:a16="http://schemas.microsoft.com/office/drawing/2014/main" id="{E57FD2C7-EB27-141E-005D-A68A61CCB111}"/>
              </a:ext>
            </a:extLst>
          </p:cNvPr>
          <p:cNvSpPr txBox="1"/>
          <p:nvPr/>
        </p:nvSpPr>
        <p:spPr>
          <a:xfrm>
            <a:off x="-202447" y="3014428"/>
            <a:ext cx="12191979" cy="1489542"/>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8000" b="1">
                <a:solidFill>
                  <a:srgbClr val="FFFFFF"/>
                </a:solidFill>
                <a:latin typeface="+mj-lt"/>
                <a:ea typeface="+mj-ea"/>
                <a:cs typeface="+mj-cs"/>
              </a:rPr>
              <a:t>H2S Awareness</a:t>
            </a:r>
          </a:p>
        </p:txBody>
      </p:sp>
    </p:spTree>
    <p:extLst>
      <p:ext uri="{BB962C8B-B14F-4D97-AF65-F5344CB8AC3E}">
        <p14:creationId xmlns:p14="http://schemas.microsoft.com/office/powerpoint/2010/main" val="41033415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D4733F-3212-8A70-E89F-680C2A9E42F5}"/>
              </a:ext>
            </a:extLst>
          </p:cNvPr>
          <p:cNvSpPr>
            <a:spLocks noGrp="1"/>
          </p:cNvSpPr>
          <p:nvPr>
            <p:ph idx="1"/>
          </p:nvPr>
        </p:nvSpPr>
        <p:spPr>
          <a:xfrm>
            <a:off x="518160" y="1112535"/>
            <a:ext cx="10235184" cy="1681893"/>
          </a:xfrm>
        </p:spPr>
        <p:txBody>
          <a:bodyPr>
            <a:normAutofit/>
          </a:bodyPr>
          <a:lstStyle/>
          <a:p>
            <a:pPr marL="0" indent="0">
              <a:buNone/>
            </a:pPr>
            <a:r>
              <a:rPr lang="en-US" sz="1600" b="1">
                <a:latin typeface="Aptos" panose="020B0004020202020204" pitchFamily="34" charset="0"/>
              </a:rPr>
              <a:t>General</a:t>
            </a:r>
          </a:p>
          <a:p>
            <a:pPr marL="0" indent="0">
              <a:buNone/>
            </a:pPr>
            <a:r>
              <a:rPr lang="en-US" sz="1600">
                <a:latin typeface="Aptos" panose="020B0004020202020204" pitchFamily="34" charset="0"/>
              </a:rPr>
              <a:t>Ignition sources are not permitted to be used in areas identified to have or potentially have H2S present unless specific control measures are in place. (I.e., ventilation during welding)</a:t>
            </a:r>
          </a:p>
          <a:p>
            <a:pPr marL="0" indent="0">
              <a:buNone/>
            </a:pPr>
            <a:r>
              <a:rPr lang="en-US" sz="1600">
                <a:latin typeface="Aptos" panose="020B0004020202020204" pitchFamily="34" charset="0"/>
              </a:rPr>
              <a:t>Short-term exposure to different concentrations of H2S can cause a variety of health effects. The table below provides a summary of the health effects from short-term exposure.</a:t>
            </a:r>
          </a:p>
          <a:p>
            <a:pPr marL="0" indent="0">
              <a:buNone/>
            </a:pPr>
            <a:endParaRPr lang="en-US"/>
          </a:p>
        </p:txBody>
      </p:sp>
      <p:sp>
        <p:nvSpPr>
          <p:cNvPr id="4" name="Slide Number Placeholder 3">
            <a:extLst>
              <a:ext uri="{FF2B5EF4-FFF2-40B4-BE49-F238E27FC236}">
                <a16:creationId xmlns:a16="http://schemas.microsoft.com/office/drawing/2014/main" id="{AEA3F987-D6C0-A86C-A2F3-593779F0C643}"/>
              </a:ext>
            </a:extLst>
          </p:cNvPr>
          <p:cNvSpPr>
            <a:spLocks noGrp="1"/>
          </p:cNvSpPr>
          <p:nvPr>
            <p:ph type="sldNum" sz="quarter" idx="12"/>
          </p:nvPr>
        </p:nvSpPr>
        <p:spPr/>
        <p:txBody>
          <a:bodyPr/>
          <a:lstStyle/>
          <a:p>
            <a:fld id="{EC3C0FE8-D495-4404-8085-BF75A3627A81}" type="slidenum">
              <a:rPr lang="en-CA" smtClean="0"/>
              <a:t>65</a:t>
            </a:fld>
            <a:endParaRPr lang="en-CA"/>
          </a:p>
        </p:txBody>
      </p:sp>
      <p:graphicFrame>
        <p:nvGraphicFramePr>
          <p:cNvPr id="8" name="Table 7">
            <a:extLst>
              <a:ext uri="{FF2B5EF4-FFF2-40B4-BE49-F238E27FC236}">
                <a16:creationId xmlns:a16="http://schemas.microsoft.com/office/drawing/2014/main" id="{F6EA89B3-9679-833B-B86C-6B36EEAAEDF1}"/>
              </a:ext>
            </a:extLst>
          </p:cNvPr>
          <p:cNvGraphicFramePr>
            <a:graphicFrameLocks noGrp="1"/>
          </p:cNvGraphicFramePr>
          <p:nvPr>
            <p:extLst>
              <p:ext uri="{D42A27DB-BD31-4B8C-83A1-F6EECF244321}">
                <p14:modId xmlns:p14="http://schemas.microsoft.com/office/powerpoint/2010/main" val="560495428"/>
              </p:ext>
            </p:extLst>
          </p:nvPr>
        </p:nvGraphicFramePr>
        <p:xfrm>
          <a:off x="958976" y="2988834"/>
          <a:ext cx="9023224" cy="2974975"/>
        </p:xfrm>
        <a:graphic>
          <a:graphicData uri="http://schemas.openxmlformats.org/drawingml/2006/table">
            <a:tbl>
              <a:tblPr firstRow="1" firstCol="1" lastRow="1" lastCol="1" bandRow="1" bandCol="1"/>
              <a:tblGrid>
                <a:gridCol w="1708024">
                  <a:extLst>
                    <a:ext uri="{9D8B030D-6E8A-4147-A177-3AD203B41FA5}">
                      <a16:colId xmlns:a16="http://schemas.microsoft.com/office/drawing/2014/main" val="3672862981"/>
                    </a:ext>
                  </a:extLst>
                </a:gridCol>
                <a:gridCol w="7315200">
                  <a:extLst>
                    <a:ext uri="{9D8B030D-6E8A-4147-A177-3AD203B41FA5}">
                      <a16:colId xmlns:a16="http://schemas.microsoft.com/office/drawing/2014/main" val="42952235"/>
                    </a:ext>
                  </a:extLst>
                </a:gridCol>
              </a:tblGrid>
              <a:tr h="188595">
                <a:tc>
                  <a:txBody>
                    <a:bodyPr/>
                    <a:lstStyle/>
                    <a:p>
                      <a:pPr marL="202565" marR="196215" algn="ctr">
                        <a:spcBef>
                          <a:spcPts val="20"/>
                        </a:spcBef>
                        <a:spcAft>
                          <a:spcPts val="600"/>
                        </a:spcAft>
                        <a:buNone/>
                      </a:pPr>
                      <a:r>
                        <a:rPr lang="en-US" sz="1100" b="1">
                          <a:solidFill>
                            <a:srgbClr val="000000"/>
                          </a:solidFill>
                          <a:effectLst/>
                          <a:latin typeface="Aptos" panose="020B0004020202020204" pitchFamily="34" charset="0"/>
                          <a:ea typeface="Calibri" panose="020F0502020204030204" pitchFamily="34" charset="0"/>
                          <a:cs typeface="Times New Roman" panose="02020603050405020304" pitchFamily="18" charset="0"/>
                        </a:rPr>
                        <a:t>H2S</a:t>
                      </a:r>
                      <a:r>
                        <a:rPr lang="en-US" sz="1100" b="1" spc="-10">
                          <a:solidFill>
                            <a:srgbClr val="000000"/>
                          </a:solidFill>
                          <a:effectLst/>
                          <a:latin typeface="Aptos" panose="020B0004020202020204" pitchFamily="34" charset="0"/>
                          <a:ea typeface="Calibri" panose="020F0502020204030204" pitchFamily="34" charset="0"/>
                          <a:cs typeface="Times New Roman" panose="02020603050405020304" pitchFamily="18" charset="0"/>
                        </a:rPr>
                        <a:t> Concentration</a:t>
                      </a:r>
                      <a:endParaRPr lang="en-US" sz="1000">
                        <a:effectLst/>
                        <a:latin typeface="Aptos" panose="020B000402020202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1400175" marR="1393190" algn="ctr">
                        <a:spcBef>
                          <a:spcPts val="20"/>
                        </a:spcBef>
                        <a:spcAft>
                          <a:spcPts val="600"/>
                        </a:spcAft>
                        <a:buNone/>
                      </a:pPr>
                      <a:r>
                        <a:rPr lang="en-US" sz="1100" b="1">
                          <a:solidFill>
                            <a:srgbClr val="000000"/>
                          </a:solidFill>
                          <a:effectLst/>
                          <a:latin typeface="Aptos" panose="020B0004020202020204" pitchFamily="34" charset="0"/>
                          <a:ea typeface="Calibri" panose="020F0502020204030204" pitchFamily="34" charset="0"/>
                          <a:cs typeface="Times New Roman" panose="02020603050405020304" pitchFamily="18" charset="0"/>
                        </a:rPr>
                        <a:t>Signs</a:t>
                      </a:r>
                      <a:r>
                        <a:rPr lang="en-US" sz="1100" b="1" spc="-10">
                          <a:solidFill>
                            <a:srgbClr val="000000"/>
                          </a:solidFill>
                          <a:effectLst/>
                          <a:latin typeface="Aptos" panose="020B0004020202020204" pitchFamily="34" charset="0"/>
                          <a:ea typeface="Calibri" panose="020F0502020204030204" pitchFamily="34" charset="0"/>
                          <a:cs typeface="Times New Roman" panose="02020603050405020304" pitchFamily="18" charset="0"/>
                        </a:rPr>
                        <a:t> </a:t>
                      </a:r>
                      <a:r>
                        <a:rPr lang="en-US" sz="1100" b="1">
                          <a:solidFill>
                            <a:srgbClr val="000000"/>
                          </a:solidFill>
                          <a:effectLst/>
                          <a:latin typeface="Aptos" panose="020B0004020202020204" pitchFamily="34" charset="0"/>
                          <a:ea typeface="Calibri" panose="020F0502020204030204" pitchFamily="34" charset="0"/>
                          <a:cs typeface="Times New Roman" panose="02020603050405020304" pitchFamily="18" charset="0"/>
                        </a:rPr>
                        <a:t>&amp;</a:t>
                      </a:r>
                      <a:r>
                        <a:rPr lang="en-US" sz="1100" b="1" spc="-5">
                          <a:solidFill>
                            <a:srgbClr val="000000"/>
                          </a:solidFill>
                          <a:effectLst/>
                          <a:latin typeface="Aptos" panose="020B0004020202020204" pitchFamily="34" charset="0"/>
                          <a:ea typeface="Calibri" panose="020F0502020204030204" pitchFamily="34" charset="0"/>
                          <a:cs typeface="Times New Roman" panose="02020603050405020304" pitchFamily="18" charset="0"/>
                        </a:rPr>
                        <a:t> </a:t>
                      </a:r>
                      <a:r>
                        <a:rPr lang="en-US" sz="1100" b="1" spc="-10">
                          <a:solidFill>
                            <a:srgbClr val="000000"/>
                          </a:solidFill>
                          <a:effectLst/>
                          <a:latin typeface="Aptos" panose="020B0004020202020204" pitchFamily="34" charset="0"/>
                          <a:ea typeface="Calibri" panose="020F0502020204030204" pitchFamily="34" charset="0"/>
                          <a:cs typeface="Times New Roman" panose="02020603050405020304" pitchFamily="18" charset="0"/>
                        </a:rPr>
                        <a:t>Symptoms</a:t>
                      </a:r>
                      <a:endParaRPr lang="en-US" sz="1000">
                        <a:effectLst/>
                        <a:latin typeface="Aptos" panose="020B000402020202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3858624199"/>
                  </a:ext>
                </a:extLst>
              </a:tr>
              <a:tr h="438150">
                <a:tc>
                  <a:txBody>
                    <a:bodyPr/>
                    <a:lstStyle/>
                    <a:p>
                      <a:pPr marL="202565" marR="195580" algn="ctr">
                        <a:spcBef>
                          <a:spcPts val="990"/>
                        </a:spcBef>
                        <a:spcAft>
                          <a:spcPts val="600"/>
                        </a:spcAft>
                        <a:buNone/>
                      </a:pPr>
                      <a:r>
                        <a:rPr lang="en-US" sz="1100">
                          <a:effectLst/>
                          <a:latin typeface="Aptos" panose="020B0004020202020204" pitchFamily="34" charset="0"/>
                          <a:ea typeface="Calibri" panose="020F0502020204030204" pitchFamily="34" charset="0"/>
                          <a:cs typeface="Times New Roman" panose="02020603050405020304" pitchFamily="18" charset="0"/>
                        </a:rPr>
                        <a:t>1-10 </a:t>
                      </a:r>
                      <a:r>
                        <a:rPr lang="en-US" sz="1100" spc="-25">
                          <a:effectLst/>
                          <a:latin typeface="Aptos" panose="020B0004020202020204" pitchFamily="34" charset="0"/>
                          <a:ea typeface="Calibri" panose="020F0502020204030204" pitchFamily="34" charset="0"/>
                          <a:cs typeface="Times New Roman" panose="02020603050405020304" pitchFamily="18" charset="0"/>
                        </a:rPr>
                        <a:t>ppm</a:t>
                      </a:r>
                      <a:endParaRPr lang="en-US" sz="1000">
                        <a:effectLst/>
                        <a:latin typeface="Aptos" panose="020B000402020202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8580" marR="0" algn="just">
                        <a:lnSpc>
                          <a:spcPct val="115000"/>
                        </a:lnSpc>
                        <a:spcBef>
                          <a:spcPts val="250"/>
                        </a:spcBef>
                        <a:spcAft>
                          <a:spcPts val="600"/>
                        </a:spcAft>
                        <a:buNone/>
                      </a:pPr>
                      <a:r>
                        <a:rPr lang="en-US" sz="1100">
                          <a:effectLst/>
                          <a:latin typeface="Aptos" panose="020B0004020202020204" pitchFamily="34" charset="0"/>
                          <a:ea typeface="Calibri" panose="020F0502020204030204" pitchFamily="34" charset="0"/>
                          <a:cs typeface="Times New Roman" panose="02020603050405020304" pitchFamily="18" charset="0"/>
                        </a:rPr>
                        <a:t>Moderately</a:t>
                      </a:r>
                      <a:r>
                        <a:rPr lang="en-US" sz="1100" spc="-30">
                          <a:effectLst/>
                          <a:latin typeface="Aptos" panose="020B0004020202020204" pitchFamily="34" charset="0"/>
                          <a:ea typeface="Calibri" panose="020F0502020204030204" pitchFamily="34" charset="0"/>
                          <a:cs typeface="Times New Roman" panose="02020603050405020304" pitchFamily="18" charset="0"/>
                        </a:rPr>
                        <a:t> </a:t>
                      </a:r>
                      <a:r>
                        <a:rPr lang="en-US" sz="1100">
                          <a:effectLst/>
                          <a:latin typeface="Aptos" panose="020B0004020202020204" pitchFamily="34" charset="0"/>
                          <a:ea typeface="Calibri" panose="020F0502020204030204" pitchFamily="34" charset="0"/>
                          <a:cs typeface="Times New Roman" panose="02020603050405020304" pitchFamily="18" charset="0"/>
                        </a:rPr>
                        <a:t>offensive</a:t>
                      </a:r>
                      <a:r>
                        <a:rPr lang="en-US" sz="1100" spc="-25">
                          <a:effectLst/>
                          <a:latin typeface="Aptos" panose="020B0004020202020204" pitchFamily="34" charset="0"/>
                          <a:ea typeface="Calibri" panose="020F0502020204030204" pitchFamily="34" charset="0"/>
                          <a:cs typeface="Times New Roman" panose="02020603050405020304" pitchFamily="18" charset="0"/>
                        </a:rPr>
                        <a:t> </a:t>
                      </a:r>
                      <a:r>
                        <a:rPr lang="en-US" sz="1100">
                          <a:effectLst/>
                          <a:latin typeface="Aptos" panose="020B0004020202020204" pitchFamily="34" charset="0"/>
                          <a:ea typeface="Calibri" panose="020F0502020204030204" pitchFamily="34" charset="0"/>
                          <a:cs typeface="Times New Roman" panose="02020603050405020304" pitchFamily="18" charset="0"/>
                        </a:rPr>
                        <a:t>odor,</a:t>
                      </a:r>
                      <a:r>
                        <a:rPr lang="en-US" sz="1100" spc="-25">
                          <a:effectLst/>
                          <a:latin typeface="Aptos" panose="020B0004020202020204" pitchFamily="34" charset="0"/>
                          <a:ea typeface="Calibri" panose="020F0502020204030204" pitchFamily="34" charset="0"/>
                          <a:cs typeface="Times New Roman" panose="02020603050405020304" pitchFamily="18" charset="0"/>
                        </a:rPr>
                        <a:t> </a:t>
                      </a:r>
                      <a:r>
                        <a:rPr lang="en-US" sz="1100">
                          <a:effectLst/>
                          <a:latin typeface="Aptos" panose="020B0004020202020204" pitchFamily="34" charset="0"/>
                          <a:ea typeface="Calibri" panose="020F0502020204030204" pitchFamily="34" charset="0"/>
                          <a:cs typeface="Times New Roman" panose="02020603050405020304" pitchFamily="18" charset="0"/>
                        </a:rPr>
                        <a:t>possibly</a:t>
                      </a:r>
                      <a:r>
                        <a:rPr lang="en-US" sz="1100" spc="-30">
                          <a:effectLst/>
                          <a:latin typeface="Aptos" panose="020B0004020202020204" pitchFamily="34" charset="0"/>
                          <a:ea typeface="Calibri" panose="020F0502020204030204" pitchFamily="34" charset="0"/>
                          <a:cs typeface="Times New Roman" panose="02020603050405020304" pitchFamily="18" charset="0"/>
                        </a:rPr>
                        <a:t> </a:t>
                      </a:r>
                      <a:r>
                        <a:rPr lang="en-US" sz="1100">
                          <a:effectLst/>
                          <a:latin typeface="Aptos" panose="020B0004020202020204" pitchFamily="34" charset="0"/>
                          <a:ea typeface="Calibri" panose="020F0502020204030204" pitchFamily="34" charset="0"/>
                          <a:cs typeface="Times New Roman" panose="02020603050405020304" pitchFamily="18" charset="0"/>
                        </a:rPr>
                        <a:t>with</a:t>
                      </a:r>
                      <a:r>
                        <a:rPr lang="en-US" sz="1100" spc="-25">
                          <a:effectLst/>
                          <a:latin typeface="Aptos" panose="020B0004020202020204" pitchFamily="34" charset="0"/>
                          <a:ea typeface="Calibri" panose="020F0502020204030204" pitchFamily="34" charset="0"/>
                          <a:cs typeface="Times New Roman" panose="02020603050405020304" pitchFamily="18" charset="0"/>
                        </a:rPr>
                        <a:t> </a:t>
                      </a:r>
                      <a:r>
                        <a:rPr lang="en-US" sz="1100">
                          <a:effectLst/>
                          <a:latin typeface="Aptos" panose="020B0004020202020204" pitchFamily="34" charset="0"/>
                          <a:ea typeface="Calibri" panose="020F0502020204030204" pitchFamily="34" charset="0"/>
                          <a:cs typeface="Times New Roman" panose="02020603050405020304" pitchFamily="18" charset="0"/>
                        </a:rPr>
                        <a:t>nausea</a:t>
                      </a:r>
                      <a:r>
                        <a:rPr lang="en-US" sz="1100" spc="-25">
                          <a:effectLst/>
                          <a:latin typeface="Aptos" panose="020B0004020202020204" pitchFamily="34" charset="0"/>
                          <a:ea typeface="Calibri" panose="020F0502020204030204" pitchFamily="34" charset="0"/>
                          <a:cs typeface="Times New Roman" panose="02020603050405020304" pitchFamily="18" charset="0"/>
                        </a:rPr>
                        <a:t> </a:t>
                      </a:r>
                      <a:r>
                        <a:rPr lang="en-US" sz="1100">
                          <a:effectLst/>
                          <a:latin typeface="Aptos" panose="020B0004020202020204" pitchFamily="34" charset="0"/>
                          <a:ea typeface="Calibri" panose="020F0502020204030204" pitchFamily="34" charset="0"/>
                          <a:cs typeface="Times New Roman" panose="02020603050405020304" pitchFamily="18" charset="0"/>
                        </a:rPr>
                        <a:t>or</a:t>
                      </a:r>
                      <a:r>
                        <a:rPr lang="en-US" sz="1100" spc="-25">
                          <a:effectLst/>
                          <a:latin typeface="Aptos" panose="020B0004020202020204" pitchFamily="34" charset="0"/>
                          <a:ea typeface="Calibri" panose="020F0502020204030204" pitchFamily="34" charset="0"/>
                          <a:cs typeface="Times New Roman" panose="02020603050405020304" pitchFamily="18" charset="0"/>
                        </a:rPr>
                        <a:t> </a:t>
                      </a:r>
                      <a:r>
                        <a:rPr lang="en-US" sz="1100">
                          <a:effectLst/>
                          <a:latin typeface="Aptos" panose="020B0004020202020204" pitchFamily="34" charset="0"/>
                          <a:ea typeface="Calibri" panose="020F0502020204030204" pitchFamily="34" charset="0"/>
                          <a:cs typeface="Times New Roman" panose="02020603050405020304" pitchFamily="18" charset="0"/>
                        </a:rPr>
                        <a:t>headaches with prolonged exposure</a:t>
                      </a:r>
                      <a:endParaRPr lang="en-US" sz="1000">
                        <a:effectLst/>
                        <a:latin typeface="Aptos" panose="020B000402020202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73703235"/>
                  </a:ext>
                </a:extLst>
              </a:tr>
              <a:tr h="438150">
                <a:tc>
                  <a:txBody>
                    <a:bodyPr/>
                    <a:lstStyle/>
                    <a:p>
                      <a:pPr marL="0" marR="0" algn="just">
                        <a:spcBef>
                          <a:spcPts val="20"/>
                        </a:spcBef>
                        <a:spcAft>
                          <a:spcPts val="600"/>
                        </a:spcAft>
                        <a:buNone/>
                      </a:pPr>
                      <a:r>
                        <a:rPr lang="en-US" sz="1250">
                          <a:effectLst/>
                          <a:latin typeface="Aptos" panose="020B0004020202020204" pitchFamily="34" charset="0"/>
                          <a:ea typeface="Calibri" panose="020F0502020204030204" pitchFamily="34" charset="0"/>
                          <a:cs typeface="Times New Roman" panose="02020603050405020304" pitchFamily="18" charset="0"/>
                        </a:rPr>
                        <a:t> </a:t>
                      </a:r>
                      <a:endParaRPr lang="en-US" sz="1000">
                        <a:effectLst/>
                        <a:latin typeface="Aptos" panose="020B0004020202020204" pitchFamily="34" charset="0"/>
                        <a:ea typeface="Calibri" panose="020F0502020204030204" pitchFamily="34" charset="0"/>
                        <a:cs typeface="Times New Roman" panose="02020603050405020304" pitchFamily="18" charset="0"/>
                      </a:endParaRPr>
                    </a:p>
                    <a:p>
                      <a:pPr marL="202565" marR="195580" algn="ctr">
                        <a:spcBef>
                          <a:spcPts val="990"/>
                        </a:spcBef>
                        <a:spcAft>
                          <a:spcPts val="600"/>
                        </a:spcAft>
                        <a:buNone/>
                      </a:pPr>
                      <a:r>
                        <a:rPr lang="en-US" sz="1100">
                          <a:effectLst/>
                          <a:latin typeface="Aptos" panose="020B0004020202020204" pitchFamily="34" charset="0"/>
                          <a:ea typeface="Calibri" panose="020F0502020204030204" pitchFamily="34" charset="0"/>
                          <a:cs typeface="Times New Roman" panose="02020603050405020304" pitchFamily="18" charset="0"/>
                        </a:rPr>
                        <a:t>15</a:t>
                      </a:r>
                      <a:r>
                        <a:rPr lang="en-US" sz="1100" spc="-5">
                          <a:effectLst/>
                          <a:latin typeface="Aptos" panose="020B0004020202020204" pitchFamily="34" charset="0"/>
                          <a:ea typeface="Calibri" panose="020F0502020204030204" pitchFamily="34" charset="0"/>
                          <a:cs typeface="Times New Roman" panose="02020603050405020304" pitchFamily="18" charset="0"/>
                        </a:rPr>
                        <a:t> </a:t>
                      </a:r>
                      <a:r>
                        <a:rPr lang="en-US" sz="1100">
                          <a:effectLst/>
                          <a:latin typeface="Aptos" panose="020B0004020202020204" pitchFamily="34" charset="0"/>
                          <a:ea typeface="Calibri" panose="020F0502020204030204" pitchFamily="34" charset="0"/>
                          <a:cs typeface="Times New Roman" panose="02020603050405020304" pitchFamily="18" charset="0"/>
                        </a:rPr>
                        <a:t>- 50</a:t>
                      </a:r>
                      <a:r>
                        <a:rPr lang="en-US" sz="1100" spc="-5">
                          <a:effectLst/>
                          <a:latin typeface="Aptos" panose="020B0004020202020204" pitchFamily="34" charset="0"/>
                          <a:ea typeface="Calibri" panose="020F0502020204030204" pitchFamily="34" charset="0"/>
                          <a:cs typeface="Times New Roman" panose="02020603050405020304" pitchFamily="18" charset="0"/>
                        </a:rPr>
                        <a:t> </a:t>
                      </a:r>
                      <a:r>
                        <a:rPr lang="en-US" sz="1100" spc="-25">
                          <a:effectLst/>
                          <a:latin typeface="Aptos" panose="020B0004020202020204" pitchFamily="34" charset="0"/>
                          <a:ea typeface="Calibri" panose="020F0502020204030204" pitchFamily="34" charset="0"/>
                          <a:cs typeface="Times New Roman" panose="02020603050405020304" pitchFamily="18" charset="0"/>
                        </a:rPr>
                        <a:t>ppm</a:t>
                      </a:r>
                      <a:endParaRPr lang="en-US" sz="1000">
                        <a:effectLst/>
                        <a:latin typeface="Aptos" panose="020B000402020202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8580" marR="0" algn="just">
                        <a:lnSpc>
                          <a:spcPct val="113000"/>
                        </a:lnSpc>
                        <a:spcBef>
                          <a:spcPts val="10"/>
                        </a:spcBef>
                        <a:spcAft>
                          <a:spcPts val="600"/>
                        </a:spcAft>
                        <a:buNone/>
                      </a:pPr>
                      <a:r>
                        <a:rPr lang="en-US" sz="1100">
                          <a:effectLst/>
                          <a:latin typeface="Aptos" panose="020B0004020202020204" pitchFamily="34" charset="0"/>
                          <a:ea typeface="Calibri" panose="020F0502020204030204" pitchFamily="34" charset="0"/>
                          <a:cs typeface="Times New Roman" panose="02020603050405020304" pitchFamily="18" charset="0"/>
                        </a:rPr>
                        <a:t>Nose, throat and lung irritation, digestive upset and loss of appetite,</a:t>
                      </a:r>
                      <a:r>
                        <a:rPr lang="en-US" sz="1100" spc="-15">
                          <a:effectLst/>
                          <a:latin typeface="Aptos" panose="020B0004020202020204" pitchFamily="34" charset="0"/>
                          <a:ea typeface="Calibri" panose="020F0502020204030204" pitchFamily="34" charset="0"/>
                          <a:cs typeface="Times New Roman" panose="02020603050405020304" pitchFamily="18" charset="0"/>
                        </a:rPr>
                        <a:t> </a:t>
                      </a:r>
                      <a:r>
                        <a:rPr lang="en-US" sz="1100">
                          <a:effectLst/>
                          <a:latin typeface="Aptos" panose="020B0004020202020204" pitchFamily="34" charset="0"/>
                          <a:ea typeface="Calibri" panose="020F0502020204030204" pitchFamily="34" charset="0"/>
                          <a:cs typeface="Times New Roman" panose="02020603050405020304" pitchFamily="18" charset="0"/>
                        </a:rPr>
                        <a:t>sense</a:t>
                      </a:r>
                      <a:r>
                        <a:rPr lang="en-US" sz="1100" spc="-15">
                          <a:effectLst/>
                          <a:latin typeface="Aptos" panose="020B0004020202020204" pitchFamily="34" charset="0"/>
                          <a:ea typeface="Calibri" panose="020F0502020204030204" pitchFamily="34" charset="0"/>
                          <a:cs typeface="Times New Roman" panose="02020603050405020304" pitchFamily="18" charset="0"/>
                        </a:rPr>
                        <a:t> </a:t>
                      </a:r>
                      <a:r>
                        <a:rPr lang="en-US" sz="1100">
                          <a:effectLst/>
                          <a:latin typeface="Aptos" panose="020B0004020202020204" pitchFamily="34" charset="0"/>
                          <a:ea typeface="Calibri" panose="020F0502020204030204" pitchFamily="34" charset="0"/>
                          <a:cs typeface="Times New Roman" panose="02020603050405020304" pitchFamily="18" charset="0"/>
                        </a:rPr>
                        <a:t>of</a:t>
                      </a:r>
                      <a:r>
                        <a:rPr lang="en-US" sz="1100" spc="-25">
                          <a:effectLst/>
                          <a:latin typeface="Aptos" panose="020B0004020202020204" pitchFamily="34" charset="0"/>
                          <a:ea typeface="Calibri" panose="020F0502020204030204" pitchFamily="34" charset="0"/>
                          <a:cs typeface="Times New Roman" panose="02020603050405020304" pitchFamily="18" charset="0"/>
                        </a:rPr>
                        <a:t> </a:t>
                      </a:r>
                      <a:r>
                        <a:rPr lang="en-US" sz="1100">
                          <a:effectLst/>
                          <a:latin typeface="Aptos" panose="020B0004020202020204" pitchFamily="34" charset="0"/>
                          <a:ea typeface="Calibri" panose="020F0502020204030204" pitchFamily="34" charset="0"/>
                          <a:cs typeface="Times New Roman" panose="02020603050405020304" pitchFamily="18" charset="0"/>
                        </a:rPr>
                        <a:t>smell</a:t>
                      </a:r>
                      <a:r>
                        <a:rPr lang="en-US" sz="1100" spc="-15">
                          <a:effectLst/>
                          <a:latin typeface="Aptos" panose="020B0004020202020204" pitchFamily="34" charset="0"/>
                          <a:ea typeface="Calibri" panose="020F0502020204030204" pitchFamily="34" charset="0"/>
                          <a:cs typeface="Times New Roman" panose="02020603050405020304" pitchFamily="18" charset="0"/>
                        </a:rPr>
                        <a:t> </a:t>
                      </a:r>
                      <a:r>
                        <a:rPr lang="en-US" sz="1100">
                          <a:effectLst/>
                          <a:latin typeface="Aptos" panose="020B0004020202020204" pitchFamily="34" charset="0"/>
                          <a:ea typeface="Calibri" panose="020F0502020204030204" pitchFamily="34" charset="0"/>
                          <a:cs typeface="Times New Roman" panose="02020603050405020304" pitchFamily="18" charset="0"/>
                        </a:rPr>
                        <a:t>starts</a:t>
                      </a:r>
                      <a:r>
                        <a:rPr lang="en-US" sz="1100" spc="-10">
                          <a:effectLst/>
                          <a:latin typeface="Aptos" panose="020B0004020202020204" pitchFamily="34" charset="0"/>
                          <a:ea typeface="Calibri" panose="020F0502020204030204" pitchFamily="34" charset="0"/>
                          <a:cs typeface="Times New Roman" panose="02020603050405020304" pitchFamily="18" charset="0"/>
                        </a:rPr>
                        <a:t> </a:t>
                      </a:r>
                      <a:r>
                        <a:rPr lang="en-US" sz="1100">
                          <a:effectLst/>
                          <a:latin typeface="Aptos" panose="020B0004020202020204" pitchFamily="34" charset="0"/>
                          <a:ea typeface="Calibri" panose="020F0502020204030204" pitchFamily="34" charset="0"/>
                          <a:cs typeface="Times New Roman" panose="02020603050405020304" pitchFamily="18" charset="0"/>
                        </a:rPr>
                        <a:t>to</a:t>
                      </a:r>
                      <a:r>
                        <a:rPr lang="en-US" sz="1100" spc="-15">
                          <a:effectLst/>
                          <a:latin typeface="Aptos" panose="020B0004020202020204" pitchFamily="34" charset="0"/>
                          <a:ea typeface="Calibri" panose="020F0502020204030204" pitchFamily="34" charset="0"/>
                          <a:cs typeface="Times New Roman" panose="02020603050405020304" pitchFamily="18" charset="0"/>
                        </a:rPr>
                        <a:t> </a:t>
                      </a:r>
                      <a:r>
                        <a:rPr lang="en-US" sz="1100">
                          <a:effectLst/>
                          <a:latin typeface="Aptos" panose="020B0004020202020204" pitchFamily="34" charset="0"/>
                          <a:ea typeface="Calibri" panose="020F0502020204030204" pitchFamily="34" charset="0"/>
                          <a:cs typeface="Times New Roman" panose="02020603050405020304" pitchFamily="18" charset="0"/>
                        </a:rPr>
                        <a:t>fatigue,</a:t>
                      </a:r>
                      <a:r>
                        <a:rPr lang="en-US" sz="1100" spc="-25">
                          <a:effectLst/>
                          <a:latin typeface="Aptos" panose="020B0004020202020204" pitchFamily="34" charset="0"/>
                          <a:ea typeface="Calibri" panose="020F0502020204030204" pitchFamily="34" charset="0"/>
                          <a:cs typeface="Times New Roman" panose="02020603050405020304" pitchFamily="18" charset="0"/>
                        </a:rPr>
                        <a:t> </a:t>
                      </a:r>
                      <a:r>
                        <a:rPr lang="en-US" sz="1100">
                          <a:effectLst/>
                          <a:latin typeface="Aptos" panose="020B0004020202020204" pitchFamily="34" charset="0"/>
                          <a:ea typeface="Calibri" panose="020F0502020204030204" pitchFamily="34" charset="0"/>
                          <a:cs typeface="Times New Roman" panose="02020603050405020304" pitchFamily="18" charset="0"/>
                        </a:rPr>
                        <a:t>odor</a:t>
                      </a:r>
                      <a:r>
                        <a:rPr lang="en-US" sz="1100" spc="-25">
                          <a:effectLst/>
                          <a:latin typeface="Aptos" panose="020B0004020202020204" pitchFamily="34" charset="0"/>
                          <a:ea typeface="Calibri" panose="020F0502020204030204" pitchFamily="34" charset="0"/>
                          <a:cs typeface="Times New Roman" panose="02020603050405020304" pitchFamily="18" charset="0"/>
                        </a:rPr>
                        <a:t> </a:t>
                      </a:r>
                      <a:r>
                        <a:rPr lang="en-US" sz="1100">
                          <a:effectLst/>
                          <a:latin typeface="Aptos" panose="020B0004020202020204" pitchFamily="34" charset="0"/>
                          <a:ea typeface="Calibri" panose="020F0502020204030204" pitchFamily="34" charset="0"/>
                          <a:cs typeface="Times New Roman" panose="02020603050405020304" pitchFamily="18" charset="0"/>
                        </a:rPr>
                        <a:t>cannot</a:t>
                      </a:r>
                      <a:r>
                        <a:rPr lang="en-US" sz="1100" spc="-15">
                          <a:effectLst/>
                          <a:latin typeface="Aptos" panose="020B0004020202020204" pitchFamily="34" charset="0"/>
                          <a:ea typeface="Calibri" panose="020F0502020204030204" pitchFamily="34" charset="0"/>
                          <a:cs typeface="Times New Roman" panose="02020603050405020304" pitchFamily="18" charset="0"/>
                        </a:rPr>
                        <a:t> </a:t>
                      </a:r>
                      <a:r>
                        <a:rPr lang="en-US" sz="1100">
                          <a:effectLst/>
                          <a:latin typeface="Aptos" panose="020B0004020202020204" pitchFamily="34" charset="0"/>
                          <a:ea typeface="Calibri" panose="020F0502020204030204" pitchFamily="34" charset="0"/>
                          <a:cs typeface="Times New Roman" panose="02020603050405020304" pitchFamily="18" charset="0"/>
                        </a:rPr>
                        <a:t>be</a:t>
                      </a:r>
                      <a:r>
                        <a:rPr lang="en-US" sz="1100" spc="-15">
                          <a:effectLst/>
                          <a:latin typeface="Aptos" panose="020B0004020202020204" pitchFamily="34" charset="0"/>
                          <a:ea typeface="Calibri" panose="020F0502020204030204" pitchFamily="34" charset="0"/>
                          <a:cs typeface="Times New Roman" panose="02020603050405020304" pitchFamily="18" charset="0"/>
                        </a:rPr>
                        <a:t> </a:t>
                      </a:r>
                      <a:r>
                        <a:rPr lang="en-US" sz="1100">
                          <a:effectLst/>
                          <a:latin typeface="Aptos" panose="020B0004020202020204" pitchFamily="34" charset="0"/>
                          <a:ea typeface="Calibri" panose="020F0502020204030204" pitchFamily="34" charset="0"/>
                          <a:cs typeface="Times New Roman" panose="02020603050405020304" pitchFamily="18" charset="0"/>
                        </a:rPr>
                        <a:t>relied</a:t>
                      </a:r>
                      <a:r>
                        <a:rPr lang="en-US" sz="1000">
                          <a:effectLst/>
                          <a:latin typeface="Aptos" panose="020B0004020202020204" pitchFamily="34" charset="0"/>
                          <a:ea typeface="Calibri" panose="020F0502020204030204" pitchFamily="34" charset="0"/>
                          <a:cs typeface="Times New Roman" panose="02020603050405020304" pitchFamily="18" charset="0"/>
                        </a:rPr>
                        <a:t> </a:t>
                      </a:r>
                      <a:r>
                        <a:rPr lang="en-US" sz="1100">
                          <a:effectLst/>
                          <a:latin typeface="Aptos" panose="020B0004020202020204" pitchFamily="34" charset="0"/>
                          <a:ea typeface="Calibri" panose="020F0502020204030204" pitchFamily="34" charset="0"/>
                          <a:cs typeface="Times New Roman" panose="02020603050405020304" pitchFamily="18" charset="0"/>
                        </a:rPr>
                        <a:t>upon</a:t>
                      </a:r>
                      <a:r>
                        <a:rPr lang="en-US" sz="1100" spc="-25">
                          <a:effectLst/>
                          <a:latin typeface="Aptos" panose="020B0004020202020204" pitchFamily="34" charset="0"/>
                          <a:ea typeface="Calibri" panose="020F0502020204030204" pitchFamily="34" charset="0"/>
                          <a:cs typeface="Times New Roman" panose="02020603050405020304" pitchFamily="18" charset="0"/>
                        </a:rPr>
                        <a:t> </a:t>
                      </a:r>
                      <a:r>
                        <a:rPr lang="en-US" sz="1100">
                          <a:effectLst/>
                          <a:latin typeface="Aptos" panose="020B0004020202020204" pitchFamily="34" charset="0"/>
                          <a:ea typeface="Calibri" panose="020F0502020204030204" pitchFamily="34" charset="0"/>
                          <a:cs typeface="Times New Roman" panose="02020603050405020304" pitchFamily="18" charset="0"/>
                        </a:rPr>
                        <a:t>as</a:t>
                      </a:r>
                      <a:r>
                        <a:rPr lang="en-US" sz="1100" spc="-10">
                          <a:effectLst/>
                          <a:latin typeface="Aptos" panose="020B0004020202020204" pitchFamily="34" charset="0"/>
                          <a:ea typeface="Calibri" panose="020F0502020204030204" pitchFamily="34" charset="0"/>
                          <a:cs typeface="Times New Roman" panose="02020603050405020304" pitchFamily="18" charset="0"/>
                        </a:rPr>
                        <a:t> </a:t>
                      </a:r>
                      <a:r>
                        <a:rPr lang="en-US" sz="1100">
                          <a:effectLst/>
                          <a:latin typeface="Aptos" panose="020B0004020202020204" pitchFamily="34" charset="0"/>
                          <a:ea typeface="Calibri" panose="020F0502020204030204" pitchFamily="34" charset="0"/>
                          <a:cs typeface="Times New Roman" panose="02020603050405020304" pitchFamily="18" charset="0"/>
                        </a:rPr>
                        <a:t>warning</a:t>
                      </a:r>
                      <a:r>
                        <a:rPr lang="en-US" sz="1100" spc="-15">
                          <a:effectLst/>
                          <a:latin typeface="Aptos" panose="020B0004020202020204" pitchFamily="34" charset="0"/>
                          <a:ea typeface="Calibri" panose="020F0502020204030204" pitchFamily="34" charset="0"/>
                          <a:cs typeface="Times New Roman" panose="02020603050405020304" pitchFamily="18" charset="0"/>
                        </a:rPr>
                        <a:t> </a:t>
                      </a:r>
                      <a:r>
                        <a:rPr lang="en-US" sz="1100">
                          <a:effectLst/>
                          <a:latin typeface="Aptos" panose="020B0004020202020204" pitchFamily="34" charset="0"/>
                          <a:ea typeface="Calibri" panose="020F0502020204030204" pitchFamily="34" charset="0"/>
                          <a:cs typeface="Times New Roman" panose="02020603050405020304" pitchFamily="18" charset="0"/>
                        </a:rPr>
                        <a:t>for</a:t>
                      </a:r>
                      <a:r>
                        <a:rPr lang="en-US" sz="1100" spc="-15">
                          <a:effectLst/>
                          <a:latin typeface="Aptos" panose="020B0004020202020204" pitchFamily="34" charset="0"/>
                          <a:ea typeface="Calibri" panose="020F0502020204030204" pitchFamily="34" charset="0"/>
                          <a:cs typeface="Times New Roman" panose="02020603050405020304" pitchFamily="18" charset="0"/>
                        </a:rPr>
                        <a:t> </a:t>
                      </a:r>
                      <a:r>
                        <a:rPr lang="en-US" sz="1100" spc="-10">
                          <a:effectLst/>
                          <a:latin typeface="Aptos" panose="020B0004020202020204" pitchFamily="34" charset="0"/>
                          <a:ea typeface="Calibri" panose="020F0502020204030204" pitchFamily="34" charset="0"/>
                          <a:cs typeface="Times New Roman" panose="02020603050405020304" pitchFamily="18" charset="0"/>
                        </a:rPr>
                        <a:t>exposure</a:t>
                      </a:r>
                      <a:endParaRPr lang="en-US" sz="1000">
                        <a:effectLst/>
                        <a:latin typeface="Aptos" panose="020B000402020202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09078267"/>
                  </a:ext>
                </a:extLst>
              </a:tr>
              <a:tr h="438150">
                <a:tc>
                  <a:txBody>
                    <a:bodyPr/>
                    <a:lstStyle/>
                    <a:p>
                      <a:pPr marL="0" marR="0" algn="ctr">
                        <a:spcAft>
                          <a:spcPts val="600"/>
                        </a:spcAft>
                        <a:buNone/>
                      </a:pPr>
                      <a:r>
                        <a:rPr lang="en-US" sz="1500">
                          <a:effectLst/>
                          <a:latin typeface="Aptos" panose="020B0004020202020204" pitchFamily="34" charset="0"/>
                          <a:ea typeface="Calibri" panose="020F0502020204030204" pitchFamily="34" charset="0"/>
                          <a:cs typeface="Times New Roman" panose="02020603050405020304" pitchFamily="18" charset="0"/>
                        </a:rPr>
                        <a:t> </a:t>
                      </a:r>
                      <a:endParaRPr lang="en-US" sz="1000">
                        <a:effectLst/>
                        <a:latin typeface="Aptos" panose="020B0004020202020204" pitchFamily="34" charset="0"/>
                        <a:ea typeface="Calibri" panose="020F0502020204030204" pitchFamily="34" charset="0"/>
                        <a:cs typeface="Times New Roman" panose="02020603050405020304" pitchFamily="18" charset="0"/>
                      </a:endParaRPr>
                    </a:p>
                    <a:p>
                      <a:pPr marL="0" marR="0" algn="ctr">
                        <a:spcBef>
                          <a:spcPts val="20"/>
                        </a:spcBef>
                        <a:spcAft>
                          <a:spcPts val="600"/>
                        </a:spcAft>
                        <a:buNone/>
                      </a:pPr>
                      <a:r>
                        <a:rPr lang="en-US" sz="1100">
                          <a:effectLst/>
                          <a:latin typeface="Aptos" panose="020B0004020202020204" pitchFamily="34" charset="0"/>
                          <a:ea typeface="Calibri" panose="020F0502020204030204" pitchFamily="34" charset="0"/>
                          <a:cs typeface="Times New Roman" panose="02020603050405020304" pitchFamily="18" charset="0"/>
                        </a:rPr>
                        <a:t>100</a:t>
                      </a:r>
                      <a:r>
                        <a:rPr lang="en-US" sz="1100" spc="-5">
                          <a:effectLst/>
                          <a:latin typeface="Aptos" panose="020B0004020202020204" pitchFamily="34" charset="0"/>
                          <a:ea typeface="Calibri" panose="020F0502020204030204" pitchFamily="34" charset="0"/>
                          <a:cs typeface="Times New Roman" panose="02020603050405020304" pitchFamily="18" charset="0"/>
                        </a:rPr>
                        <a:t> </a:t>
                      </a:r>
                      <a:r>
                        <a:rPr lang="en-US" sz="1100">
                          <a:effectLst/>
                          <a:latin typeface="Aptos" panose="020B0004020202020204" pitchFamily="34" charset="0"/>
                          <a:ea typeface="Calibri" panose="020F0502020204030204" pitchFamily="34" charset="0"/>
                          <a:cs typeface="Times New Roman" panose="02020603050405020304" pitchFamily="18" charset="0"/>
                        </a:rPr>
                        <a:t>–</a:t>
                      </a:r>
                      <a:r>
                        <a:rPr lang="en-US" sz="1100" spc="-5">
                          <a:effectLst/>
                          <a:latin typeface="Aptos" panose="020B0004020202020204" pitchFamily="34" charset="0"/>
                          <a:ea typeface="Calibri" panose="020F0502020204030204" pitchFamily="34" charset="0"/>
                          <a:cs typeface="Times New Roman" panose="02020603050405020304" pitchFamily="18" charset="0"/>
                        </a:rPr>
                        <a:t> </a:t>
                      </a:r>
                      <a:r>
                        <a:rPr lang="en-US" sz="1100">
                          <a:effectLst/>
                          <a:latin typeface="Aptos" panose="020B0004020202020204" pitchFamily="34" charset="0"/>
                          <a:ea typeface="Calibri" panose="020F0502020204030204" pitchFamily="34" charset="0"/>
                          <a:cs typeface="Times New Roman" panose="02020603050405020304" pitchFamily="18" charset="0"/>
                        </a:rPr>
                        <a:t>200</a:t>
                      </a:r>
                      <a:r>
                        <a:rPr lang="en-US" sz="1100" spc="-5">
                          <a:effectLst/>
                          <a:latin typeface="Aptos" panose="020B0004020202020204" pitchFamily="34" charset="0"/>
                          <a:ea typeface="Calibri" panose="020F0502020204030204" pitchFamily="34" charset="0"/>
                          <a:cs typeface="Times New Roman" panose="02020603050405020304" pitchFamily="18" charset="0"/>
                        </a:rPr>
                        <a:t> </a:t>
                      </a:r>
                      <a:r>
                        <a:rPr lang="en-US" sz="1100" spc="-25">
                          <a:effectLst/>
                          <a:latin typeface="Aptos" panose="020B0004020202020204" pitchFamily="34" charset="0"/>
                          <a:ea typeface="Calibri" panose="020F0502020204030204" pitchFamily="34" charset="0"/>
                          <a:cs typeface="Times New Roman" panose="02020603050405020304" pitchFamily="18" charset="0"/>
                        </a:rPr>
                        <a:t>ppm</a:t>
                      </a:r>
                      <a:endParaRPr lang="en-US" sz="1000">
                        <a:effectLst/>
                        <a:latin typeface="Aptos" panose="020B000402020202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8580" marR="0" algn="just">
                        <a:lnSpc>
                          <a:spcPct val="113000"/>
                        </a:lnSpc>
                        <a:spcBef>
                          <a:spcPts val="10"/>
                        </a:spcBef>
                        <a:spcAft>
                          <a:spcPts val="600"/>
                        </a:spcAft>
                        <a:buNone/>
                      </a:pPr>
                      <a:r>
                        <a:rPr lang="en-US" sz="1100">
                          <a:effectLst/>
                          <a:latin typeface="Aptos" panose="020B0004020202020204" pitchFamily="34" charset="0"/>
                          <a:ea typeface="Calibri" panose="020F0502020204030204" pitchFamily="34" charset="0"/>
                          <a:cs typeface="Times New Roman" panose="02020603050405020304" pitchFamily="18" charset="0"/>
                        </a:rPr>
                        <a:t>Sever nose, throat and lung irritation, ability to smell odor completely</a:t>
                      </a:r>
                      <a:r>
                        <a:rPr lang="en-US" sz="1100" spc="-30">
                          <a:effectLst/>
                          <a:latin typeface="Aptos" panose="020B0004020202020204" pitchFamily="34" charset="0"/>
                          <a:ea typeface="Calibri" panose="020F0502020204030204" pitchFamily="34" charset="0"/>
                          <a:cs typeface="Times New Roman" panose="02020603050405020304" pitchFamily="18" charset="0"/>
                        </a:rPr>
                        <a:t> </a:t>
                      </a:r>
                      <a:r>
                        <a:rPr lang="en-US" sz="1100">
                          <a:effectLst/>
                          <a:latin typeface="Aptos" panose="020B0004020202020204" pitchFamily="34" charset="0"/>
                          <a:ea typeface="Calibri" panose="020F0502020204030204" pitchFamily="34" charset="0"/>
                          <a:cs typeface="Times New Roman" panose="02020603050405020304" pitchFamily="18" charset="0"/>
                        </a:rPr>
                        <a:t>disappears,</a:t>
                      </a:r>
                      <a:r>
                        <a:rPr lang="en-US" sz="1100" spc="-25">
                          <a:effectLst/>
                          <a:latin typeface="Aptos" panose="020B0004020202020204" pitchFamily="34" charset="0"/>
                          <a:ea typeface="Calibri" panose="020F0502020204030204" pitchFamily="34" charset="0"/>
                          <a:cs typeface="Times New Roman" panose="02020603050405020304" pitchFamily="18" charset="0"/>
                        </a:rPr>
                        <a:t> </a:t>
                      </a:r>
                      <a:r>
                        <a:rPr lang="en-US" sz="1100">
                          <a:effectLst/>
                          <a:latin typeface="Aptos" panose="020B0004020202020204" pitchFamily="34" charset="0"/>
                          <a:ea typeface="Calibri" panose="020F0502020204030204" pitchFamily="34" charset="0"/>
                          <a:cs typeface="Times New Roman" panose="02020603050405020304" pitchFamily="18" charset="0"/>
                        </a:rPr>
                        <a:t>immediately</a:t>
                      </a:r>
                      <a:r>
                        <a:rPr lang="en-US" sz="1100" spc="-30">
                          <a:effectLst/>
                          <a:latin typeface="Aptos" panose="020B0004020202020204" pitchFamily="34" charset="0"/>
                          <a:ea typeface="Calibri" panose="020F0502020204030204" pitchFamily="34" charset="0"/>
                          <a:cs typeface="Times New Roman" panose="02020603050405020304" pitchFamily="18" charset="0"/>
                        </a:rPr>
                        <a:t> </a:t>
                      </a:r>
                      <a:r>
                        <a:rPr lang="en-US" sz="1100">
                          <a:effectLst/>
                          <a:latin typeface="Aptos" panose="020B0004020202020204" pitchFamily="34" charset="0"/>
                          <a:ea typeface="Calibri" panose="020F0502020204030204" pitchFamily="34" charset="0"/>
                          <a:cs typeface="Times New Roman" panose="02020603050405020304" pitchFamily="18" charset="0"/>
                        </a:rPr>
                        <a:t>dangerous</a:t>
                      </a:r>
                      <a:r>
                        <a:rPr lang="en-US" sz="1100" spc="-25">
                          <a:effectLst/>
                          <a:latin typeface="Aptos" panose="020B0004020202020204" pitchFamily="34" charset="0"/>
                          <a:ea typeface="Calibri" panose="020F0502020204030204" pitchFamily="34" charset="0"/>
                          <a:cs typeface="Times New Roman" panose="02020603050405020304" pitchFamily="18" charset="0"/>
                        </a:rPr>
                        <a:t> </a:t>
                      </a:r>
                      <a:r>
                        <a:rPr lang="en-US" sz="1100">
                          <a:effectLst/>
                          <a:latin typeface="Aptos" panose="020B0004020202020204" pitchFamily="34" charset="0"/>
                          <a:ea typeface="Calibri" panose="020F0502020204030204" pitchFamily="34" charset="0"/>
                          <a:cs typeface="Times New Roman" panose="02020603050405020304" pitchFamily="18" charset="0"/>
                        </a:rPr>
                        <a:t>to</a:t>
                      </a:r>
                      <a:r>
                        <a:rPr lang="en-US" sz="1100" spc="-25">
                          <a:effectLst/>
                          <a:latin typeface="Aptos" panose="020B0004020202020204" pitchFamily="34" charset="0"/>
                          <a:ea typeface="Calibri" panose="020F0502020204030204" pitchFamily="34" charset="0"/>
                          <a:cs typeface="Times New Roman" panose="02020603050405020304" pitchFamily="18" charset="0"/>
                        </a:rPr>
                        <a:t> </a:t>
                      </a:r>
                      <a:r>
                        <a:rPr lang="en-US" sz="1100">
                          <a:effectLst/>
                          <a:latin typeface="Aptos" panose="020B0004020202020204" pitchFamily="34" charset="0"/>
                          <a:ea typeface="Calibri" panose="020F0502020204030204" pitchFamily="34" charset="0"/>
                          <a:cs typeface="Times New Roman" panose="02020603050405020304" pitchFamily="18" charset="0"/>
                        </a:rPr>
                        <a:t>life</a:t>
                      </a:r>
                      <a:r>
                        <a:rPr lang="en-US" sz="1100" spc="-25">
                          <a:effectLst/>
                          <a:latin typeface="Aptos" panose="020B0004020202020204" pitchFamily="34" charset="0"/>
                          <a:ea typeface="Calibri" panose="020F0502020204030204" pitchFamily="34" charset="0"/>
                          <a:cs typeface="Times New Roman" panose="02020603050405020304" pitchFamily="18" charset="0"/>
                        </a:rPr>
                        <a:t> </a:t>
                      </a:r>
                      <a:r>
                        <a:rPr lang="en-US" sz="1100">
                          <a:effectLst/>
                          <a:latin typeface="Aptos" panose="020B0004020202020204" pitchFamily="34" charset="0"/>
                          <a:ea typeface="Calibri" panose="020F0502020204030204" pitchFamily="34" charset="0"/>
                          <a:cs typeface="Times New Roman" panose="02020603050405020304" pitchFamily="18" charset="0"/>
                        </a:rPr>
                        <a:t>and</a:t>
                      </a:r>
                      <a:r>
                        <a:rPr lang="en-US" sz="1100" spc="-25">
                          <a:effectLst/>
                          <a:latin typeface="Aptos" panose="020B0004020202020204" pitchFamily="34" charset="0"/>
                          <a:ea typeface="Calibri" panose="020F0502020204030204" pitchFamily="34" charset="0"/>
                          <a:cs typeface="Times New Roman" panose="02020603050405020304" pitchFamily="18" charset="0"/>
                        </a:rPr>
                        <a:t> </a:t>
                      </a:r>
                      <a:r>
                        <a:rPr lang="en-US" sz="1100">
                          <a:effectLst/>
                          <a:latin typeface="Aptos" panose="020B0004020202020204" pitchFamily="34" charset="0"/>
                          <a:ea typeface="Calibri" panose="020F0502020204030204" pitchFamily="34" charset="0"/>
                          <a:cs typeface="Times New Roman" panose="02020603050405020304" pitchFamily="18" charset="0"/>
                        </a:rPr>
                        <a:t>health (IDLH) at 100 ppm</a:t>
                      </a:r>
                      <a:endParaRPr lang="en-US" sz="1000">
                        <a:effectLst/>
                        <a:latin typeface="Aptos" panose="020B000402020202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32829354"/>
                  </a:ext>
                </a:extLst>
              </a:tr>
              <a:tr h="438150">
                <a:tc>
                  <a:txBody>
                    <a:bodyPr/>
                    <a:lstStyle/>
                    <a:p>
                      <a:pPr marL="0" marR="0" algn="ctr">
                        <a:spcBef>
                          <a:spcPts val="20"/>
                        </a:spcBef>
                        <a:spcAft>
                          <a:spcPts val="600"/>
                        </a:spcAft>
                        <a:buNone/>
                      </a:pPr>
                      <a:r>
                        <a:rPr lang="en-US" sz="1100">
                          <a:effectLst/>
                          <a:latin typeface="Aptos" panose="020B0004020202020204" pitchFamily="34" charset="0"/>
                          <a:ea typeface="Calibri" panose="020F0502020204030204" pitchFamily="34" charset="0"/>
                          <a:cs typeface="Times New Roman" panose="02020603050405020304" pitchFamily="18" charset="0"/>
                        </a:rPr>
                        <a:t>200</a:t>
                      </a:r>
                      <a:r>
                        <a:rPr lang="en-US" sz="1100" spc="-5">
                          <a:effectLst/>
                          <a:latin typeface="Aptos" panose="020B0004020202020204" pitchFamily="34" charset="0"/>
                          <a:ea typeface="Calibri" panose="020F0502020204030204" pitchFamily="34" charset="0"/>
                          <a:cs typeface="Times New Roman" panose="02020603050405020304" pitchFamily="18" charset="0"/>
                        </a:rPr>
                        <a:t> </a:t>
                      </a:r>
                      <a:r>
                        <a:rPr lang="en-US" sz="1100">
                          <a:effectLst/>
                          <a:latin typeface="Aptos" panose="020B0004020202020204" pitchFamily="34" charset="0"/>
                          <a:ea typeface="Calibri" panose="020F0502020204030204" pitchFamily="34" charset="0"/>
                          <a:cs typeface="Times New Roman" panose="02020603050405020304" pitchFamily="18" charset="0"/>
                        </a:rPr>
                        <a:t>–</a:t>
                      </a:r>
                      <a:r>
                        <a:rPr lang="en-US" sz="1100" spc="-5">
                          <a:effectLst/>
                          <a:latin typeface="Aptos" panose="020B0004020202020204" pitchFamily="34" charset="0"/>
                          <a:ea typeface="Calibri" panose="020F0502020204030204" pitchFamily="34" charset="0"/>
                          <a:cs typeface="Times New Roman" panose="02020603050405020304" pitchFamily="18" charset="0"/>
                        </a:rPr>
                        <a:t> </a:t>
                      </a:r>
                      <a:r>
                        <a:rPr lang="en-US" sz="1100">
                          <a:effectLst/>
                          <a:latin typeface="Aptos" panose="020B0004020202020204" pitchFamily="34" charset="0"/>
                          <a:ea typeface="Calibri" panose="020F0502020204030204" pitchFamily="34" charset="0"/>
                          <a:cs typeface="Times New Roman" panose="02020603050405020304" pitchFamily="18" charset="0"/>
                        </a:rPr>
                        <a:t>300</a:t>
                      </a:r>
                      <a:r>
                        <a:rPr lang="en-US" sz="1100" spc="-5">
                          <a:effectLst/>
                          <a:latin typeface="Aptos" panose="020B0004020202020204" pitchFamily="34" charset="0"/>
                          <a:ea typeface="Calibri" panose="020F0502020204030204" pitchFamily="34" charset="0"/>
                          <a:cs typeface="Times New Roman" panose="02020603050405020304" pitchFamily="18" charset="0"/>
                        </a:rPr>
                        <a:t> </a:t>
                      </a:r>
                      <a:r>
                        <a:rPr lang="en-US" sz="1100" spc="-25">
                          <a:effectLst/>
                          <a:latin typeface="Aptos" panose="020B0004020202020204" pitchFamily="34" charset="0"/>
                          <a:ea typeface="Calibri" panose="020F0502020204030204" pitchFamily="34" charset="0"/>
                          <a:cs typeface="Times New Roman" panose="02020603050405020304" pitchFamily="18" charset="0"/>
                        </a:rPr>
                        <a:t>ppm</a:t>
                      </a:r>
                      <a:endParaRPr lang="en-US" sz="1000">
                        <a:effectLst/>
                        <a:latin typeface="Aptos" panose="020B000402020202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8580" marR="0" algn="just">
                        <a:lnSpc>
                          <a:spcPct val="113000"/>
                        </a:lnSpc>
                        <a:spcBef>
                          <a:spcPts val="10"/>
                        </a:spcBef>
                        <a:spcAft>
                          <a:spcPts val="600"/>
                        </a:spcAft>
                        <a:buNone/>
                      </a:pPr>
                      <a:r>
                        <a:rPr lang="en-US" sz="1100">
                          <a:effectLst/>
                          <a:latin typeface="Aptos" panose="020B0004020202020204" pitchFamily="34" charset="0"/>
                          <a:ea typeface="Calibri" panose="020F0502020204030204" pitchFamily="34" charset="0"/>
                          <a:cs typeface="Times New Roman" panose="02020603050405020304" pitchFamily="18" charset="0"/>
                        </a:rPr>
                        <a:t>Marked</a:t>
                      </a:r>
                      <a:r>
                        <a:rPr lang="en-US" sz="1100" spc="-25">
                          <a:effectLst/>
                          <a:latin typeface="Aptos" panose="020B0004020202020204" pitchFamily="34" charset="0"/>
                          <a:ea typeface="Calibri" panose="020F0502020204030204" pitchFamily="34" charset="0"/>
                          <a:cs typeface="Times New Roman" panose="02020603050405020304" pitchFamily="18" charset="0"/>
                        </a:rPr>
                        <a:t> </a:t>
                      </a:r>
                      <a:r>
                        <a:rPr lang="en-US" sz="1100">
                          <a:effectLst/>
                          <a:latin typeface="Aptos" panose="020B0004020202020204" pitchFamily="34" charset="0"/>
                          <a:ea typeface="Calibri" panose="020F0502020204030204" pitchFamily="34" charset="0"/>
                          <a:cs typeface="Times New Roman" panose="02020603050405020304" pitchFamily="18" charset="0"/>
                        </a:rPr>
                        <a:t>eye</a:t>
                      </a:r>
                      <a:r>
                        <a:rPr lang="en-US" sz="1100" spc="-25">
                          <a:effectLst/>
                          <a:latin typeface="Aptos" panose="020B0004020202020204" pitchFamily="34" charset="0"/>
                          <a:ea typeface="Calibri" panose="020F0502020204030204" pitchFamily="34" charset="0"/>
                          <a:cs typeface="Times New Roman" panose="02020603050405020304" pitchFamily="18" charset="0"/>
                        </a:rPr>
                        <a:t> </a:t>
                      </a:r>
                      <a:r>
                        <a:rPr lang="en-US" sz="1100">
                          <a:effectLst/>
                          <a:latin typeface="Aptos" panose="020B0004020202020204" pitchFamily="34" charset="0"/>
                          <a:ea typeface="Calibri" panose="020F0502020204030204" pitchFamily="34" charset="0"/>
                          <a:cs typeface="Times New Roman" panose="02020603050405020304" pitchFamily="18" charset="0"/>
                        </a:rPr>
                        <a:t>inflammation</a:t>
                      </a:r>
                      <a:r>
                        <a:rPr lang="en-US" sz="1100" spc="-40">
                          <a:effectLst/>
                          <a:latin typeface="Aptos" panose="020B0004020202020204" pitchFamily="34" charset="0"/>
                          <a:ea typeface="Calibri" panose="020F0502020204030204" pitchFamily="34" charset="0"/>
                          <a:cs typeface="Times New Roman" panose="02020603050405020304" pitchFamily="18" charset="0"/>
                        </a:rPr>
                        <a:t> </a:t>
                      </a:r>
                      <a:r>
                        <a:rPr lang="en-US" sz="1100">
                          <a:effectLst/>
                          <a:latin typeface="Aptos" panose="020B0004020202020204" pitchFamily="34" charset="0"/>
                          <a:ea typeface="Calibri" panose="020F0502020204030204" pitchFamily="34" charset="0"/>
                          <a:cs typeface="Times New Roman" panose="02020603050405020304" pitchFamily="18" charset="0"/>
                        </a:rPr>
                        <a:t>and</a:t>
                      </a:r>
                      <a:r>
                        <a:rPr lang="en-US" sz="1100" spc="-25">
                          <a:effectLst/>
                          <a:latin typeface="Aptos" panose="020B0004020202020204" pitchFamily="34" charset="0"/>
                          <a:ea typeface="Calibri" panose="020F0502020204030204" pitchFamily="34" charset="0"/>
                          <a:cs typeface="Times New Roman" panose="02020603050405020304" pitchFamily="18" charset="0"/>
                        </a:rPr>
                        <a:t> </a:t>
                      </a:r>
                      <a:r>
                        <a:rPr lang="en-US" sz="1100">
                          <a:effectLst/>
                          <a:latin typeface="Aptos" panose="020B0004020202020204" pitchFamily="34" charset="0"/>
                          <a:ea typeface="Calibri" panose="020F0502020204030204" pitchFamily="34" charset="0"/>
                          <a:cs typeface="Times New Roman" panose="02020603050405020304" pitchFamily="18" charset="0"/>
                        </a:rPr>
                        <a:t>respiratory</a:t>
                      </a:r>
                      <a:r>
                        <a:rPr lang="en-US" sz="1100" spc="-30">
                          <a:effectLst/>
                          <a:latin typeface="Aptos" panose="020B0004020202020204" pitchFamily="34" charset="0"/>
                          <a:ea typeface="Calibri" panose="020F0502020204030204" pitchFamily="34" charset="0"/>
                          <a:cs typeface="Times New Roman" panose="02020603050405020304" pitchFamily="18" charset="0"/>
                        </a:rPr>
                        <a:t> </a:t>
                      </a:r>
                      <a:r>
                        <a:rPr lang="en-US" sz="1100">
                          <a:effectLst/>
                          <a:latin typeface="Aptos" panose="020B0004020202020204" pitchFamily="34" charset="0"/>
                          <a:ea typeface="Calibri" panose="020F0502020204030204" pitchFamily="34" charset="0"/>
                          <a:cs typeface="Times New Roman" panose="02020603050405020304" pitchFamily="18" charset="0"/>
                        </a:rPr>
                        <a:t>tract</a:t>
                      </a:r>
                      <a:r>
                        <a:rPr lang="en-US" sz="1100" spc="-25">
                          <a:effectLst/>
                          <a:latin typeface="Aptos" panose="020B0004020202020204" pitchFamily="34" charset="0"/>
                          <a:ea typeface="Calibri" panose="020F0502020204030204" pitchFamily="34" charset="0"/>
                          <a:cs typeface="Times New Roman" panose="02020603050405020304" pitchFamily="18" charset="0"/>
                        </a:rPr>
                        <a:t> </a:t>
                      </a:r>
                      <a:r>
                        <a:rPr lang="en-US" sz="1100">
                          <a:effectLst/>
                          <a:latin typeface="Aptos" panose="020B0004020202020204" pitchFamily="34" charset="0"/>
                          <a:ea typeface="Calibri" panose="020F0502020204030204" pitchFamily="34" charset="0"/>
                          <a:cs typeface="Times New Roman" panose="02020603050405020304" pitchFamily="18" charset="0"/>
                        </a:rPr>
                        <a:t>irritation</a:t>
                      </a:r>
                      <a:r>
                        <a:rPr lang="en-US" sz="1100" spc="-30">
                          <a:effectLst/>
                          <a:latin typeface="Aptos" panose="020B0004020202020204" pitchFamily="34" charset="0"/>
                          <a:ea typeface="Calibri" panose="020F0502020204030204" pitchFamily="34" charset="0"/>
                          <a:cs typeface="Times New Roman" panose="02020603050405020304" pitchFamily="18" charset="0"/>
                        </a:rPr>
                        <a:t> </a:t>
                      </a:r>
                      <a:r>
                        <a:rPr lang="en-US" sz="1100">
                          <a:effectLst/>
                          <a:latin typeface="Aptos" panose="020B0004020202020204" pitchFamily="34" charset="0"/>
                          <a:ea typeface="Calibri" panose="020F0502020204030204" pitchFamily="34" charset="0"/>
                          <a:cs typeface="Times New Roman" panose="02020603050405020304" pitchFamily="18" charset="0"/>
                        </a:rPr>
                        <a:t>after one hour of exposure</a:t>
                      </a:r>
                      <a:endParaRPr lang="en-US" sz="1000">
                        <a:effectLst/>
                        <a:latin typeface="Aptos" panose="020B000402020202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21916297"/>
                  </a:ext>
                </a:extLst>
              </a:tr>
              <a:tr h="438150">
                <a:tc>
                  <a:txBody>
                    <a:bodyPr/>
                    <a:lstStyle/>
                    <a:p>
                      <a:pPr marL="0" marR="0" algn="ctr">
                        <a:spcBef>
                          <a:spcPts val="20"/>
                        </a:spcBef>
                        <a:spcAft>
                          <a:spcPts val="600"/>
                        </a:spcAft>
                        <a:buNone/>
                      </a:pPr>
                      <a:r>
                        <a:rPr lang="en-US" sz="1100">
                          <a:effectLst/>
                          <a:latin typeface="Aptos" panose="020B0004020202020204" pitchFamily="34" charset="0"/>
                          <a:ea typeface="Calibri" panose="020F0502020204030204" pitchFamily="34" charset="0"/>
                          <a:cs typeface="Times New Roman" panose="02020603050405020304" pitchFamily="18" charset="0"/>
                        </a:rPr>
                        <a:t>500</a:t>
                      </a:r>
                      <a:r>
                        <a:rPr lang="en-US" sz="1100" spc="-5">
                          <a:effectLst/>
                          <a:latin typeface="Aptos" panose="020B0004020202020204" pitchFamily="34" charset="0"/>
                          <a:ea typeface="Calibri" panose="020F0502020204030204" pitchFamily="34" charset="0"/>
                          <a:cs typeface="Times New Roman" panose="02020603050405020304" pitchFamily="18" charset="0"/>
                        </a:rPr>
                        <a:t> </a:t>
                      </a:r>
                      <a:r>
                        <a:rPr lang="en-US" sz="1100" spc="-25">
                          <a:effectLst/>
                          <a:latin typeface="Aptos" panose="020B0004020202020204" pitchFamily="34" charset="0"/>
                          <a:ea typeface="Calibri" panose="020F0502020204030204" pitchFamily="34" charset="0"/>
                          <a:cs typeface="Times New Roman" panose="02020603050405020304" pitchFamily="18" charset="0"/>
                        </a:rPr>
                        <a:t>ppm</a:t>
                      </a:r>
                      <a:endParaRPr lang="en-US" sz="1000">
                        <a:effectLst/>
                        <a:latin typeface="Aptos" panose="020B000402020202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8580" marR="0" algn="just">
                        <a:lnSpc>
                          <a:spcPct val="113000"/>
                        </a:lnSpc>
                        <a:spcBef>
                          <a:spcPts val="10"/>
                        </a:spcBef>
                        <a:spcAft>
                          <a:spcPts val="600"/>
                        </a:spcAft>
                        <a:buNone/>
                      </a:pPr>
                      <a:r>
                        <a:rPr lang="en-US" sz="1100">
                          <a:effectLst/>
                          <a:latin typeface="Aptos" panose="020B0004020202020204" pitchFamily="34" charset="0"/>
                          <a:ea typeface="Calibri" panose="020F0502020204030204" pitchFamily="34" charset="0"/>
                          <a:cs typeface="Times New Roman" panose="02020603050405020304" pitchFamily="18" charset="0"/>
                        </a:rPr>
                        <a:t>Loss</a:t>
                      </a:r>
                      <a:r>
                        <a:rPr lang="en-US" sz="1100" spc="-20">
                          <a:effectLst/>
                          <a:latin typeface="Aptos" panose="020B0004020202020204" pitchFamily="34" charset="0"/>
                          <a:ea typeface="Calibri" panose="020F0502020204030204" pitchFamily="34" charset="0"/>
                          <a:cs typeface="Times New Roman" panose="02020603050405020304" pitchFamily="18" charset="0"/>
                        </a:rPr>
                        <a:t> </a:t>
                      </a:r>
                      <a:r>
                        <a:rPr lang="en-US" sz="1100">
                          <a:effectLst/>
                          <a:latin typeface="Aptos" panose="020B0004020202020204" pitchFamily="34" charset="0"/>
                          <a:ea typeface="Calibri" panose="020F0502020204030204" pitchFamily="34" charset="0"/>
                          <a:cs typeface="Times New Roman" panose="02020603050405020304" pitchFamily="18" charset="0"/>
                        </a:rPr>
                        <a:t>of</a:t>
                      </a:r>
                      <a:r>
                        <a:rPr lang="en-US" sz="1100" spc="-15">
                          <a:effectLst/>
                          <a:latin typeface="Aptos" panose="020B0004020202020204" pitchFamily="34" charset="0"/>
                          <a:ea typeface="Calibri" panose="020F0502020204030204" pitchFamily="34" charset="0"/>
                          <a:cs typeface="Times New Roman" panose="02020603050405020304" pitchFamily="18" charset="0"/>
                        </a:rPr>
                        <a:t> </a:t>
                      </a:r>
                      <a:r>
                        <a:rPr lang="en-US" sz="1100">
                          <a:effectLst/>
                          <a:latin typeface="Aptos" panose="020B0004020202020204" pitchFamily="34" charset="0"/>
                          <a:ea typeface="Calibri" panose="020F0502020204030204" pitchFamily="34" charset="0"/>
                          <a:cs typeface="Times New Roman" panose="02020603050405020304" pitchFamily="18" charset="0"/>
                        </a:rPr>
                        <a:t>consciousness</a:t>
                      </a:r>
                      <a:r>
                        <a:rPr lang="en-US" sz="1100" spc="-15">
                          <a:effectLst/>
                          <a:latin typeface="Aptos" panose="020B0004020202020204" pitchFamily="34" charset="0"/>
                          <a:ea typeface="Calibri" panose="020F0502020204030204" pitchFamily="34" charset="0"/>
                          <a:cs typeface="Times New Roman" panose="02020603050405020304" pitchFamily="18" charset="0"/>
                        </a:rPr>
                        <a:t> </a:t>
                      </a:r>
                      <a:r>
                        <a:rPr lang="en-US" sz="1100">
                          <a:effectLst/>
                          <a:latin typeface="Aptos" panose="020B0004020202020204" pitchFamily="34" charset="0"/>
                          <a:ea typeface="Calibri" panose="020F0502020204030204" pitchFamily="34" charset="0"/>
                          <a:cs typeface="Times New Roman" panose="02020603050405020304" pitchFamily="18" charset="0"/>
                        </a:rPr>
                        <a:t>and</a:t>
                      </a:r>
                      <a:r>
                        <a:rPr lang="en-US" sz="1100" spc="-30">
                          <a:effectLst/>
                          <a:latin typeface="Aptos" panose="020B0004020202020204" pitchFamily="34" charset="0"/>
                          <a:ea typeface="Calibri" panose="020F0502020204030204" pitchFamily="34" charset="0"/>
                          <a:cs typeface="Times New Roman" panose="02020603050405020304" pitchFamily="18" charset="0"/>
                        </a:rPr>
                        <a:t> </a:t>
                      </a:r>
                      <a:r>
                        <a:rPr lang="en-US" sz="1100">
                          <a:effectLst/>
                          <a:latin typeface="Aptos" panose="020B0004020202020204" pitchFamily="34" charset="0"/>
                          <a:ea typeface="Calibri" panose="020F0502020204030204" pitchFamily="34" charset="0"/>
                          <a:cs typeface="Times New Roman" panose="02020603050405020304" pitchFamily="18" charset="0"/>
                        </a:rPr>
                        <a:t>possibly</a:t>
                      </a:r>
                      <a:r>
                        <a:rPr lang="en-US" sz="1100" spc="-20">
                          <a:effectLst/>
                          <a:latin typeface="Aptos" panose="020B0004020202020204" pitchFamily="34" charset="0"/>
                          <a:ea typeface="Calibri" panose="020F0502020204030204" pitchFamily="34" charset="0"/>
                          <a:cs typeface="Times New Roman" panose="02020603050405020304" pitchFamily="18" charset="0"/>
                        </a:rPr>
                        <a:t> </a:t>
                      </a:r>
                      <a:r>
                        <a:rPr lang="en-US" sz="1100">
                          <a:effectLst/>
                          <a:latin typeface="Aptos" panose="020B0004020202020204" pitchFamily="34" charset="0"/>
                          <a:ea typeface="Calibri" panose="020F0502020204030204" pitchFamily="34" charset="0"/>
                          <a:cs typeface="Times New Roman" panose="02020603050405020304" pitchFamily="18" charset="0"/>
                        </a:rPr>
                        <a:t>death</a:t>
                      </a:r>
                      <a:r>
                        <a:rPr lang="en-US" sz="1100" spc="-15">
                          <a:effectLst/>
                          <a:latin typeface="Aptos" panose="020B0004020202020204" pitchFamily="34" charset="0"/>
                          <a:ea typeface="Calibri" panose="020F0502020204030204" pitchFamily="34" charset="0"/>
                          <a:cs typeface="Times New Roman" panose="02020603050405020304" pitchFamily="18" charset="0"/>
                        </a:rPr>
                        <a:t> </a:t>
                      </a:r>
                      <a:r>
                        <a:rPr lang="en-US" sz="1100">
                          <a:effectLst/>
                          <a:latin typeface="Aptos" panose="020B0004020202020204" pitchFamily="34" charset="0"/>
                          <a:ea typeface="Calibri" panose="020F0502020204030204" pitchFamily="34" charset="0"/>
                          <a:cs typeface="Times New Roman" panose="02020603050405020304" pitchFamily="18" charset="0"/>
                        </a:rPr>
                        <a:t>in</a:t>
                      </a:r>
                      <a:r>
                        <a:rPr lang="en-US" sz="1100" spc="-20">
                          <a:effectLst/>
                          <a:latin typeface="Aptos" panose="020B0004020202020204" pitchFamily="34" charset="0"/>
                          <a:ea typeface="Calibri" panose="020F0502020204030204" pitchFamily="34" charset="0"/>
                          <a:cs typeface="Times New Roman" panose="02020603050405020304" pitchFamily="18" charset="0"/>
                        </a:rPr>
                        <a:t> </a:t>
                      </a:r>
                      <a:r>
                        <a:rPr lang="en-US" sz="1100">
                          <a:effectLst/>
                          <a:latin typeface="Aptos" panose="020B0004020202020204" pitchFamily="34" charset="0"/>
                          <a:ea typeface="Calibri" panose="020F0502020204030204" pitchFamily="34" charset="0"/>
                          <a:cs typeface="Times New Roman" panose="02020603050405020304" pitchFamily="18" charset="0"/>
                        </a:rPr>
                        <a:t>30</a:t>
                      </a:r>
                      <a:r>
                        <a:rPr lang="en-US" sz="1100" spc="-25">
                          <a:effectLst/>
                          <a:latin typeface="Aptos" panose="020B0004020202020204" pitchFamily="34" charset="0"/>
                          <a:ea typeface="Calibri" panose="020F0502020204030204" pitchFamily="34" charset="0"/>
                          <a:cs typeface="Times New Roman" panose="02020603050405020304" pitchFamily="18" charset="0"/>
                        </a:rPr>
                        <a:t> </a:t>
                      </a:r>
                      <a:r>
                        <a:rPr lang="en-US" sz="1100">
                          <a:effectLst/>
                          <a:latin typeface="Aptos" panose="020B0004020202020204" pitchFamily="34" charset="0"/>
                          <a:ea typeface="Calibri" panose="020F0502020204030204" pitchFamily="34" charset="0"/>
                          <a:cs typeface="Times New Roman" panose="02020603050405020304" pitchFamily="18" charset="0"/>
                        </a:rPr>
                        <a:t>minutes</a:t>
                      </a:r>
                      <a:r>
                        <a:rPr lang="en-US" sz="1100" spc="-15">
                          <a:effectLst/>
                          <a:latin typeface="Aptos" panose="020B0004020202020204" pitchFamily="34" charset="0"/>
                          <a:ea typeface="Calibri" panose="020F0502020204030204" pitchFamily="34" charset="0"/>
                          <a:cs typeface="Times New Roman" panose="02020603050405020304" pitchFamily="18" charset="0"/>
                        </a:rPr>
                        <a:t> </a:t>
                      </a:r>
                      <a:r>
                        <a:rPr lang="en-US" sz="1100">
                          <a:effectLst/>
                          <a:latin typeface="Aptos" panose="020B0004020202020204" pitchFamily="34" charset="0"/>
                          <a:ea typeface="Calibri" panose="020F0502020204030204" pitchFamily="34" charset="0"/>
                          <a:cs typeface="Times New Roman" panose="02020603050405020304" pitchFamily="18" charset="0"/>
                        </a:rPr>
                        <a:t>to</a:t>
                      </a:r>
                      <a:r>
                        <a:rPr lang="en-US" sz="1100" spc="-25">
                          <a:effectLst/>
                          <a:latin typeface="Aptos" panose="020B0004020202020204" pitchFamily="34" charset="0"/>
                          <a:ea typeface="Calibri" panose="020F0502020204030204" pitchFamily="34" charset="0"/>
                          <a:cs typeface="Times New Roman" panose="02020603050405020304" pitchFamily="18" charset="0"/>
                        </a:rPr>
                        <a:t> </a:t>
                      </a:r>
                      <a:r>
                        <a:rPr lang="en-US" sz="1100">
                          <a:effectLst/>
                          <a:latin typeface="Aptos" panose="020B0004020202020204" pitchFamily="34" charset="0"/>
                          <a:ea typeface="Calibri" panose="020F0502020204030204" pitchFamily="34" charset="0"/>
                          <a:cs typeface="Times New Roman" panose="02020603050405020304" pitchFamily="18" charset="0"/>
                        </a:rPr>
                        <a:t>one </a:t>
                      </a:r>
                      <a:r>
                        <a:rPr lang="en-US" sz="1100" spc="-20">
                          <a:effectLst/>
                          <a:latin typeface="Aptos" panose="020B0004020202020204" pitchFamily="34" charset="0"/>
                          <a:ea typeface="Calibri" panose="020F0502020204030204" pitchFamily="34" charset="0"/>
                          <a:cs typeface="Times New Roman" panose="02020603050405020304" pitchFamily="18" charset="0"/>
                        </a:rPr>
                        <a:t>hour</a:t>
                      </a:r>
                      <a:endParaRPr lang="en-US" sz="1000">
                        <a:effectLst/>
                        <a:latin typeface="Aptos" panose="020B000402020202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86142177"/>
                  </a:ext>
                </a:extLst>
              </a:tr>
              <a:tr h="438150">
                <a:tc>
                  <a:txBody>
                    <a:bodyPr/>
                    <a:lstStyle/>
                    <a:p>
                      <a:pPr marL="0" marR="0" algn="ctr">
                        <a:spcBef>
                          <a:spcPts val="20"/>
                        </a:spcBef>
                        <a:spcAft>
                          <a:spcPts val="600"/>
                        </a:spcAft>
                        <a:buNone/>
                      </a:pPr>
                      <a:r>
                        <a:rPr lang="en-US" sz="1100">
                          <a:effectLst/>
                          <a:latin typeface="Aptos" panose="020B0004020202020204" pitchFamily="34" charset="0"/>
                          <a:ea typeface="Calibri" panose="020F0502020204030204" pitchFamily="34" charset="0"/>
                          <a:cs typeface="Times New Roman" panose="02020603050405020304" pitchFamily="18" charset="0"/>
                        </a:rPr>
                        <a:t>700</a:t>
                      </a:r>
                      <a:r>
                        <a:rPr lang="en-US" sz="1100" spc="-10">
                          <a:effectLst/>
                          <a:latin typeface="Aptos" panose="020B0004020202020204" pitchFamily="34" charset="0"/>
                          <a:ea typeface="Calibri" panose="020F0502020204030204" pitchFamily="34" charset="0"/>
                          <a:cs typeface="Times New Roman" panose="02020603050405020304" pitchFamily="18" charset="0"/>
                        </a:rPr>
                        <a:t> </a:t>
                      </a:r>
                      <a:r>
                        <a:rPr lang="en-US" sz="1100">
                          <a:effectLst/>
                          <a:latin typeface="Aptos" panose="020B0004020202020204" pitchFamily="34" charset="0"/>
                          <a:ea typeface="Calibri" panose="020F0502020204030204" pitchFamily="34" charset="0"/>
                          <a:cs typeface="Times New Roman" panose="02020603050405020304" pitchFamily="18" charset="0"/>
                        </a:rPr>
                        <a:t>-</a:t>
                      </a:r>
                      <a:r>
                        <a:rPr lang="en-US" sz="1100" spc="-5">
                          <a:effectLst/>
                          <a:latin typeface="Aptos" panose="020B0004020202020204" pitchFamily="34" charset="0"/>
                          <a:ea typeface="Calibri" panose="020F0502020204030204" pitchFamily="34" charset="0"/>
                          <a:cs typeface="Times New Roman" panose="02020603050405020304" pitchFamily="18" charset="0"/>
                        </a:rPr>
                        <a:t> </a:t>
                      </a:r>
                      <a:r>
                        <a:rPr lang="en-US" sz="1100">
                          <a:effectLst/>
                          <a:latin typeface="Aptos" panose="020B0004020202020204" pitchFamily="34" charset="0"/>
                          <a:ea typeface="Calibri" panose="020F0502020204030204" pitchFamily="34" charset="0"/>
                          <a:cs typeface="Times New Roman" panose="02020603050405020304" pitchFamily="18" charset="0"/>
                        </a:rPr>
                        <a:t>1000</a:t>
                      </a:r>
                      <a:r>
                        <a:rPr lang="en-US" sz="1100" spc="-10">
                          <a:effectLst/>
                          <a:latin typeface="Aptos" panose="020B0004020202020204" pitchFamily="34" charset="0"/>
                          <a:ea typeface="Calibri" panose="020F0502020204030204" pitchFamily="34" charset="0"/>
                          <a:cs typeface="Times New Roman" panose="02020603050405020304" pitchFamily="18" charset="0"/>
                        </a:rPr>
                        <a:t> </a:t>
                      </a:r>
                      <a:r>
                        <a:rPr lang="en-US" sz="1100" spc="-25">
                          <a:effectLst/>
                          <a:latin typeface="Aptos" panose="020B0004020202020204" pitchFamily="34" charset="0"/>
                          <a:ea typeface="Calibri" panose="020F0502020204030204" pitchFamily="34" charset="0"/>
                          <a:cs typeface="Times New Roman" panose="02020603050405020304" pitchFamily="18" charset="0"/>
                        </a:rPr>
                        <a:t>ppm</a:t>
                      </a:r>
                      <a:endParaRPr lang="en-US" sz="1000">
                        <a:effectLst/>
                        <a:latin typeface="Aptos" panose="020B000402020202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8580" marR="0" algn="just">
                        <a:lnSpc>
                          <a:spcPct val="113000"/>
                        </a:lnSpc>
                        <a:spcBef>
                          <a:spcPts val="10"/>
                        </a:spcBef>
                        <a:spcAft>
                          <a:spcPts val="600"/>
                        </a:spcAft>
                        <a:buNone/>
                      </a:pPr>
                      <a:r>
                        <a:rPr lang="en-US" sz="1100">
                          <a:effectLst/>
                          <a:latin typeface="Aptos" panose="020B0004020202020204" pitchFamily="34" charset="0"/>
                          <a:ea typeface="Calibri" panose="020F0502020204030204" pitchFamily="34" charset="0"/>
                          <a:cs typeface="Times New Roman" panose="02020603050405020304" pitchFamily="18" charset="0"/>
                        </a:rPr>
                        <a:t>Rapid</a:t>
                      </a:r>
                      <a:r>
                        <a:rPr lang="en-US" sz="1100" spc="-35">
                          <a:effectLst/>
                          <a:latin typeface="Aptos" panose="020B0004020202020204" pitchFamily="34" charset="0"/>
                          <a:ea typeface="Calibri" panose="020F0502020204030204" pitchFamily="34" charset="0"/>
                          <a:cs typeface="Times New Roman" panose="02020603050405020304" pitchFamily="18" charset="0"/>
                        </a:rPr>
                        <a:t> </a:t>
                      </a:r>
                      <a:r>
                        <a:rPr lang="en-US" sz="1100">
                          <a:effectLst/>
                          <a:latin typeface="Aptos" panose="020B0004020202020204" pitchFamily="34" charset="0"/>
                          <a:ea typeface="Calibri" panose="020F0502020204030204" pitchFamily="34" charset="0"/>
                          <a:cs typeface="Times New Roman" panose="02020603050405020304" pitchFamily="18" charset="0"/>
                        </a:rPr>
                        <a:t>loss</a:t>
                      </a:r>
                      <a:r>
                        <a:rPr lang="en-US" sz="1100" spc="-25">
                          <a:effectLst/>
                          <a:latin typeface="Aptos" panose="020B0004020202020204" pitchFamily="34" charset="0"/>
                          <a:ea typeface="Calibri" panose="020F0502020204030204" pitchFamily="34" charset="0"/>
                          <a:cs typeface="Times New Roman" panose="02020603050405020304" pitchFamily="18" charset="0"/>
                        </a:rPr>
                        <a:t> </a:t>
                      </a:r>
                      <a:r>
                        <a:rPr lang="en-US" sz="1100">
                          <a:effectLst/>
                          <a:latin typeface="Aptos" panose="020B0004020202020204" pitchFamily="34" charset="0"/>
                          <a:ea typeface="Calibri" panose="020F0502020204030204" pitchFamily="34" charset="0"/>
                          <a:cs typeface="Times New Roman" panose="02020603050405020304" pitchFamily="18" charset="0"/>
                        </a:rPr>
                        <a:t>of</a:t>
                      </a:r>
                      <a:r>
                        <a:rPr lang="en-US" sz="1100" spc="-20">
                          <a:effectLst/>
                          <a:latin typeface="Aptos" panose="020B0004020202020204" pitchFamily="34" charset="0"/>
                          <a:ea typeface="Calibri" panose="020F0502020204030204" pitchFamily="34" charset="0"/>
                          <a:cs typeface="Times New Roman" panose="02020603050405020304" pitchFamily="18" charset="0"/>
                        </a:rPr>
                        <a:t> </a:t>
                      </a:r>
                      <a:r>
                        <a:rPr lang="en-US" sz="1100">
                          <a:effectLst/>
                          <a:latin typeface="Aptos" panose="020B0004020202020204" pitchFamily="34" charset="0"/>
                          <a:ea typeface="Calibri" panose="020F0502020204030204" pitchFamily="34" charset="0"/>
                          <a:cs typeface="Times New Roman" panose="02020603050405020304" pitchFamily="18" charset="0"/>
                        </a:rPr>
                        <a:t>consciousness,</a:t>
                      </a:r>
                      <a:r>
                        <a:rPr lang="en-US" sz="1100" spc="-30">
                          <a:effectLst/>
                          <a:latin typeface="Aptos" panose="020B0004020202020204" pitchFamily="34" charset="0"/>
                          <a:ea typeface="Calibri" panose="020F0502020204030204" pitchFamily="34" charset="0"/>
                          <a:cs typeface="Times New Roman" panose="02020603050405020304" pitchFamily="18" charset="0"/>
                        </a:rPr>
                        <a:t> </a:t>
                      </a:r>
                      <a:r>
                        <a:rPr lang="en-US" sz="1100">
                          <a:effectLst/>
                          <a:latin typeface="Aptos" panose="020B0004020202020204" pitchFamily="34" charset="0"/>
                          <a:ea typeface="Calibri" panose="020F0502020204030204" pitchFamily="34" charset="0"/>
                          <a:cs typeface="Times New Roman" panose="02020603050405020304" pitchFamily="18" charset="0"/>
                        </a:rPr>
                        <a:t>cessation</a:t>
                      </a:r>
                      <a:r>
                        <a:rPr lang="en-US" sz="1100" spc="-30">
                          <a:effectLst/>
                          <a:latin typeface="Aptos" panose="020B0004020202020204" pitchFamily="34" charset="0"/>
                          <a:ea typeface="Calibri" panose="020F0502020204030204" pitchFamily="34" charset="0"/>
                          <a:cs typeface="Times New Roman" panose="02020603050405020304" pitchFamily="18" charset="0"/>
                        </a:rPr>
                        <a:t> </a:t>
                      </a:r>
                      <a:r>
                        <a:rPr lang="en-US" sz="1100">
                          <a:effectLst/>
                          <a:latin typeface="Aptos" panose="020B0004020202020204" pitchFamily="34" charset="0"/>
                          <a:ea typeface="Calibri" panose="020F0502020204030204" pitchFamily="34" charset="0"/>
                          <a:cs typeface="Times New Roman" panose="02020603050405020304" pitchFamily="18" charset="0"/>
                        </a:rPr>
                        <a:t>of</a:t>
                      </a:r>
                      <a:r>
                        <a:rPr lang="en-US" sz="1100" spc="-20">
                          <a:effectLst/>
                          <a:latin typeface="Aptos" panose="020B0004020202020204" pitchFamily="34" charset="0"/>
                          <a:ea typeface="Calibri" panose="020F0502020204030204" pitchFamily="34" charset="0"/>
                          <a:cs typeface="Times New Roman" panose="02020603050405020304" pitchFamily="18" charset="0"/>
                        </a:rPr>
                        <a:t> </a:t>
                      </a:r>
                      <a:r>
                        <a:rPr lang="en-US" sz="1100">
                          <a:effectLst/>
                          <a:latin typeface="Aptos" panose="020B0004020202020204" pitchFamily="34" charset="0"/>
                          <a:ea typeface="Calibri" panose="020F0502020204030204" pitchFamily="34" charset="0"/>
                          <a:cs typeface="Times New Roman" panose="02020603050405020304" pitchFamily="18" charset="0"/>
                        </a:rPr>
                        <a:t>respiration</a:t>
                      </a:r>
                      <a:r>
                        <a:rPr lang="en-US" sz="1100" spc="-25">
                          <a:effectLst/>
                          <a:latin typeface="Aptos" panose="020B0004020202020204" pitchFamily="34" charset="0"/>
                          <a:ea typeface="Calibri" panose="020F0502020204030204" pitchFamily="34" charset="0"/>
                          <a:cs typeface="Times New Roman" panose="02020603050405020304" pitchFamily="18" charset="0"/>
                        </a:rPr>
                        <a:t> </a:t>
                      </a:r>
                      <a:r>
                        <a:rPr lang="en-US" sz="1100">
                          <a:effectLst/>
                          <a:latin typeface="Aptos" panose="020B0004020202020204" pitchFamily="34" charset="0"/>
                          <a:ea typeface="Calibri" panose="020F0502020204030204" pitchFamily="34" charset="0"/>
                          <a:cs typeface="Times New Roman" panose="02020603050405020304" pitchFamily="18" charset="0"/>
                        </a:rPr>
                        <a:t>and</a:t>
                      </a:r>
                      <a:r>
                        <a:rPr lang="en-US" sz="1100" spc="-20">
                          <a:effectLst/>
                          <a:latin typeface="Aptos" panose="020B0004020202020204" pitchFamily="34" charset="0"/>
                          <a:ea typeface="Calibri" panose="020F0502020204030204" pitchFamily="34" charset="0"/>
                          <a:cs typeface="Times New Roman" panose="02020603050405020304" pitchFamily="18" charset="0"/>
                        </a:rPr>
                        <a:t> </a:t>
                      </a:r>
                      <a:r>
                        <a:rPr lang="en-US" sz="1100" spc="-10">
                          <a:effectLst/>
                          <a:latin typeface="Aptos" panose="020B0004020202020204" pitchFamily="34" charset="0"/>
                          <a:ea typeface="Calibri" panose="020F0502020204030204" pitchFamily="34" charset="0"/>
                          <a:cs typeface="Times New Roman" panose="02020603050405020304" pitchFamily="18" charset="0"/>
                        </a:rPr>
                        <a:t>death</a:t>
                      </a:r>
                      <a:endParaRPr lang="en-US" sz="1000">
                        <a:effectLst/>
                        <a:latin typeface="Aptos" panose="020B000402020202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56469777"/>
                  </a:ext>
                </a:extLst>
              </a:tr>
            </a:tbl>
          </a:graphicData>
        </a:graphic>
      </p:graphicFrame>
      <p:pic>
        <p:nvPicPr>
          <p:cNvPr id="9" name="Picture 8">
            <a:extLst>
              <a:ext uri="{FF2B5EF4-FFF2-40B4-BE49-F238E27FC236}">
                <a16:creationId xmlns:a16="http://schemas.microsoft.com/office/drawing/2014/main" id="{33F372EC-CFE3-2E54-4A0F-26205E8469DA}"/>
              </a:ext>
            </a:extLst>
          </p:cNvPr>
          <p:cNvPicPr>
            <a:picLocks noChangeAspect="1" noChangeArrowheads="1"/>
          </p:cNvPicPr>
          <p:nvPr/>
        </p:nvPicPr>
        <p:blipFill>
          <a:blip r:embed="rId2"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4537562"/>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DE2C9-60F8-31FC-D70B-D9A2A2743C8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CE18E5-E60F-C677-5DE9-351D73C409FA}"/>
              </a:ext>
            </a:extLst>
          </p:cNvPr>
          <p:cNvSpPr>
            <a:spLocks noGrp="1"/>
          </p:cNvSpPr>
          <p:nvPr>
            <p:ph idx="1"/>
          </p:nvPr>
        </p:nvSpPr>
        <p:spPr>
          <a:xfrm>
            <a:off x="408432" y="960032"/>
            <a:ext cx="5586984" cy="4713779"/>
          </a:xfrm>
        </p:spPr>
        <p:txBody>
          <a:bodyPr>
            <a:noAutofit/>
          </a:bodyPr>
          <a:lstStyle/>
          <a:p>
            <a:pPr marL="0" indent="0">
              <a:buNone/>
            </a:pPr>
            <a:r>
              <a:rPr lang="en-US" sz="1000" b="1">
                <a:latin typeface="Aptos" panose="020B0004020202020204" pitchFamily="34" charset="0"/>
              </a:rPr>
              <a:t>Detecting Hydrogen Sulfide</a:t>
            </a:r>
          </a:p>
          <a:p>
            <a:pPr marL="0" indent="0">
              <a:buNone/>
            </a:pPr>
            <a:r>
              <a:rPr lang="en-US" sz="1000">
                <a:latin typeface="Aptos" panose="020B0004020202020204" pitchFamily="34" charset="0"/>
              </a:rPr>
              <a:t>Workers must use gas monitoring in areas where H2S is expected to be present, which include:</a:t>
            </a:r>
          </a:p>
          <a:p>
            <a:r>
              <a:rPr lang="en-US" sz="1000">
                <a:latin typeface="Aptos" panose="020B0004020202020204" pitchFamily="34" charset="0"/>
              </a:rPr>
              <a:t>Gas wells, gas refineries where H2S is removed from natural gas and oil</a:t>
            </a:r>
          </a:p>
          <a:p>
            <a:r>
              <a:rPr lang="en-US" sz="1000">
                <a:latin typeface="Aptos" panose="020B0004020202020204" pitchFamily="34" charset="0"/>
              </a:rPr>
              <a:t>Pipelines used to carry unrefined petroleum that will be crossed and a risk of contact and/or leaks has been identified in the PSSP or through client requirements.</a:t>
            </a:r>
          </a:p>
          <a:p>
            <a:r>
              <a:rPr lang="en-US" sz="1000">
                <a:latin typeface="Aptos" panose="020B0004020202020204" pitchFamily="34" charset="0"/>
              </a:rPr>
              <a:t>Where H2S could be released during excavation work in swamps or old landfills</a:t>
            </a:r>
          </a:p>
          <a:p>
            <a:r>
              <a:rPr lang="en-US" sz="1000">
                <a:latin typeface="Aptos" panose="020B0004020202020204" pitchFamily="34" charset="0"/>
              </a:rPr>
              <a:t>Sewage treatment plants, manure tanks, and other places where organic material breaks down without oxygen</a:t>
            </a:r>
          </a:p>
          <a:p>
            <a:r>
              <a:rPr lang="en-US" sz="1000">
                <a:latin typeface="Aptos" panose="020B0004020202020204" pitchFamily="34" charset="0"/>
              </a:rPr>
              <a:t>Iron smelters, coke ovens and other places where H2S is a by-product</a:t>
            </a:r>
          </a:p>
          <a:p>
            <a:r>
              <a:rPr lang="en-US" sz="1000">
                <a:latin typeface="Aptos" panose="020B0004020202020204" pitchFamily="34" charset="0"/>
              </a:rPr>
              <a:t>Manholes</a:t>
            </a:r>
          </a:p>
          <a:p>
            <a:r>
              <a:rPr lang="en-US" sz="1000">
                <a:latin typeface="Aptos" panose="020B0004020202020204" pitchFamily="34" charset="0"/>
              </a:rPr>
              <a:t>Confined spaces</a:t>
            </a:r>
          </a:p>
          <a:p>
            <a:pPr marL="0" lvl="3" indent="0">
              <a:spcBef>
                <a:spcPts val="1000"/>
              </a:spcBef>
              <a:buNone/>
            </a:pPr>
            <a:r>
              <a:rPr lang="en-US" sz="1000">
                <a:latin typeface="Aptos" panose="020B0004020202020204" pitchFamily="34" charset="0"/>
              </a:rPr>
              <a:t>Gas monitors pre-set with specific atmospheric parameters must be used to assess H2S concentrations, and must also be equipped with an audible alarm set to sound when the atmospheric conditions are outside 50% of these Occupational Exposure Limit (OEL) ranges:</a:t>
            </a:r>
          </a:p>
          <a:p>
            <a:r>
              <a:rPr lang="en-US" sz="1000">
                <a:latin typeface="Aptos" panose="020B0004020202020204" pitchFamily="34" charset="0"/>
              </a:rPr>
              <a:t>Oxygen (O2) – 19.5% to 23.0% by volume</a:t>
            </a:r>
          </a:p>
          <a:p>
            <a:r>
              <a:rPr lang="en-US" sz="1000">
                <a:latin typeface="Aptos" panose="020B0004020202020204" pitchFamily="34" charset="0"/>
              </a:rPr>
              <a:t>Hydrogen Sulfide (H2S) – 10 ppm</a:t>
            </a:r>
          </a:p>
          <a:p>
            <a:r>
              <a:rPr lang="en-US" sz="1000">
                <a:latin typeface="Aptos" panose="020B0004020202020204" pitchFamily="34" charset="0"/>
              </a:rPr>
              <a:t>Carbon Monoxide (CO) – 25 ppm</a:t>
            </a:r>
          </a:p>
          <a:p>
            <a:r>
              <a:rPr lang="en-US" sz="1000">
                <a:latin typeface="Aptos" panose="020B0004020202020204" pitchFamily="34" charset="0"/>
              </a:rPr>
              <a:t>Lower Explosive Limit (LEL) – 10%.</a:t>
            </a:r>
          </a:p>
          <a:p>
            <a:r>
              <a:rPr lang="en-US" sz="1000">
                <a:latin typeface="Aptos" panose="020B0004020202020204" pitchFamily="34" charset="0"/>
              </a:rPr>
              <a:t>Gas monitors must be function tested, maintained and calibrated in accordance with manufacturer’s specifications.</a:t>
            </a:r>
          </a:p>
          <a:p>
            <a:pPr marL="0" indent="0">
              <a:buNone/>
            </a:pPr>
            <a:r>
              <a:rPr lang="en-US" sz="1000">
                <a:latin typeface="Aptos" panose="020B0004020202020204" pitchFamily="34" charset="0"/>
              </a:rPr>
              <a:t>All work must stop, and the area must be vacated when an H2S alarm sounds</a:t>
            </a:r>
          </a:p>
        </p:txBody>
      </p:sp>
      <p:sp>
        <p:nvSpPr>
          <p:cNvPr id="4" name="Slide Number Placeholder 3">
            <a:extLst>
              <a:ext uri="{FF2B5EF4-FFF2-40B4-BE49-F238E27FC236}">
                <a16:creationId xmlns:a16="http://schemas.microsoft.com/office/drawing/2014/main" id="{B1841D3E-95A8-1D63-66B3-B601733E79E4}"/>
              </a:ext>
            </a:extLst>
          </p:cNvPr>
          <p:cNvSpPr>
            <a:spLocks noGrp="1"/>
          </p:cNvSpPr>
          <p:nvPr>
            <p:ph type="sldNum" sz="quarter" idx="12"/>
          </p:nvPr>
        </p:nvSpPr>
        <p:spPr/>
        <p:txBody>
          <a:bodyPr/>
          <a:lstStyle/>
          <a:p>
            <a:fld id="{EC3C0FE8-D495-4404-8085-BF75A3627A81}" type="slidenum">
              <a:rPr lang="en-CA" smtClean="0"/>
              <a:t>66</a:t>
            </a:fld>
            <a:endParaRPr lang="en-CA"/>
          </a:p>
        </p:txBody>
      </p:sp>
      <p:sp>
        <p:nvSpPr>
          <p:cNvPr id="5" name="TextBox 4">
            <a:extLst>
              <a:ext uri="{FF2B5EF4-FFF2-40B4-BE49-F238E27FC236}">
                <a16:creationId xmlns:a16="http://schemas.microsoft.com/office/drawing/2014/main" id="{24D5E061-B372-1DA5-1724-24011DC27F3E}"/>
              </a:ext>
            </a:extLst>
          </p:cNvPr>
          <p:cNvSpPr txBox="1"/>
          <p:nvPr/>
        </p:nvSpPr>
        <p:spPr>
          <a:xfrm>
            <a:off x="6306312" y="960032"/>
            <a:ext cx="5586984" cy="2215991"/>
          </a:xfrm>
          <a:prstGeom prst="rect">
            <a:avLst/>
          </a:prstGeom>
          <a:noFill/>
        </p:spPr>
        <p:txBody>
          <a:bodyPr wrap="square" rtlCol="0">
            <a:spAutoFit/>
          </a:bodyPr>
          <a:lstStyle/>
          <a:p>
            <a:r>
              <a:rPr lang="en-US" sz="1000" b="1">
                <a:latin typeface="Aptos" panose="020B0004020202020204" pitchFamily="34" charset="0"/>
              </a:rPr>
              <a:t>H2S Release</a:t>
            </a:r>
          </a:p>
          <a:p>
            <a:endParaRPr lang="en-US" sz="1000" b="1">
              <a:latin typeface="Aptos" panose="020B0004020202020204" pitchFamily="34" charset="0"/>
            </a:endParaRPr>
          </a:p>
          <a:p>
            <a:pPr marL="171450" indent="-171450">
              <a:buFont typeface="Arial" panose="020B0604020202020204" pitchFamily="34" charset="0"/>
              <a:buChar char="•"/>
            </a:pPr>
            <a:r>
              <a:rPr lang="en-US" sz="1000">
                <a:latin typeface="Aptos" panose="020B0004020202020204" pitchFamily="34" charset="0"/>
              </a:rPr>
              <a:t>If an area gas monitor is set-up, the location and the site-specific procedures that are to be followed if a warning alarm sounds must be communicated to all workers. If an H2S leak occurs or the alarm sounds, evacuate the area immediately, proceed to your nearest safe muster point and notify your Supervisor/Foreman.</a:t>
            </a:r>
          </a:p>
          <a:p>
            <a:pPr marL="171450" indent="-171450">
              <a:buFont typeface="Arial" panose="020B0604020202020204" pitchFamily="34" charset="0"/>
              <a:buChar char="•"/>
            </a:pPr>
            <a:r>
              <a:rPr lang="en-US" sz="1000">
                <a:latin typeface="Aptos" panose="020B0004020202020204" pitchFamily="34" charset="0"/>
              </a:rPr>
              <a:t>Travel upwind if the release is downwind of you and travel crosswind if the release is upwind of you.</a:t>
            </a:r>
          </a:p>
          <a:p>
            <a:pPr marL="171450" indent="-171450">
              <a:buFont typeface="Arial" panose="020B0604020202020204" pitchFamily="34" charset="0"/>
              <a:buChar char="•"/>
            </a:pPr>
            <a:r>
              <a:rPr lang="en-US" sz="1000">
                <a:latin typeface="Aptos" panose="020B0004020202020204" pitchFamily="34" charset="0"/>
              </a:rPr>
              <a:t>If a crew member goes down, leave the area immediately and call for emergency response.</a:t>
            </a:r>
          </a:p>
          <a:p>
            <a:pPr marL="171450" indent="-171450">
              <a:buFont typeface="Arial" panose="020B0604020202020204" pitchFamily="34" charset="0"/>
              <a:buChar char="•"/>
            </a:pPr>
            <a:r>
              <a:rPr lang="en-US" sz="1000">
                <a:latin typeface="Aptos" panose="020B0004020202020204" pitchFamily="34" charset="0"/>
              </a:rPr>
              <a:t>It is the Supervisors/Foreman’s responsibility to ensure all workers are notified of the location and nature of the emergency and confirm the safe evacuation of all workers as per site specific Emergency Response Plan.</a:t>
            </a:r>
          </a:p>
          <a:p>
            <a:endParaRPr lang="en-US"/>
          </a:p>
        </p:txBody>
      </p:sp>
      <p:sp>
        <p:nvSpPr>
          <p:cNvPr id="10" name="docshape17">
            <a:extLst>
              <a:ext uri="{FF2B5EF4-FFF2-40B4-BE49-F238E27FC236}">
                <a16:creationId xmlns:a16="http://schemas.microsoft.com/office/drawing/2014/main" id="{C2746626-D86E-7894-4BD6-E2B8119D3102}"/>
              </a:ext>
            </a:extLst>
          </p:cNvPr>
          <p:cNvSpPr txBox="1">
            <a:spLocks noChangeArrowheads="1"/>
          </p:cNvSpPr>
          <p:nvPr/>
        </p:nvSpPr>
        <p:spPr bwMode="auto">
          <a:xfrm>
            <a:off x="640080" y="5960522"/>
            <a:ext cx="9942576" cy="626745"/>
          </a:xfrm>
          <a:prstGeom prst="rect">
            <a:avLst/>
          </a:prstGeom>
          <a:noFill/>
          <a:ln w="6096">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t" anchorCtr="0" upright="1">
            <a:noAutofit/>
          </a:bodyPr>
          <a:lstStyle/>
          <a:p>
            <a:pPr marL="801370" marR="32385" algn="ctr">
              <a:lnSpc>
                <a:spcPct val="113000"/>
              </a:lnSpc>
              <a:spcBef>
                <a:spcPts val="965"/>
              </a:spcBef>
              <a:spcAft>
                <a:spcPts val="600"/>
              </a:spcAft>
              <a:buNone/>
            </a:pPr>
            <a:r>
              <a:rPr lang="en-US" b="1">
                <a:effectLst/>
                <a:latin typeface="Aptos" panose="020B0004020202020204" pitchFamily="34" charset="0"/>
                <a:ea typeface="Calibri" panose="020F0502020204030204" pitchFamily="34" charset="0"/>
                <a:cs typeface="Times New Roman" panose="02020603050405020304" pitchFamily="18" charset="0"/>
              </a:rPr>
              <a:t>NEVER attempt a rescue in an area that may contain H2S without using the appropriate</a:t>
            </a:r>
            <a:r>
              <a:rPr lang="en-US" b="1" spc="-20">
                <a:effectLst/>
                <a:latin typeface="Aptos" panose="020B0004020202020204" pitchFamily="34" charset="0"/>
                <a:ea typeface="Calibri" panose="020F0502020204030204" pitchFamily="34" charset="0"/>
                <a:cs typeface="Times New Roman" panose="02020603050405020304" pitchFamily="18" charset="0"/>
              </a:rPr>
              <a:t> </a:t>
            </a:r>
            <a:r>
              <a:rPr lang="en-US" b="1">
                <a:effectLst/>
                <a:latin typeface="Aptos" panose="020B0004020202020204" pitchFamily="34" charset="0"/>
                <a:ea typeface="Calibri" panose="020F0502020204030204" pitchFamily="34" charset="0"/>
                <a:cs typeface="Times New Roman" panose="02020603050405020304" pitchFamily="18" charset="0"/>
              </a:rPr>
              <a:t>respiratory</a:t>
            </a:r>
            <a:r>
              <a:rPr lang="en-US" b="1" spc="-25">
                <a:effectLst/>
                <a:latin typeface="Aptos" panose="020B0004020202020204" pitchFamily="34" charset="0"/>
                <a:ea typeface="Calibri" panose="020F0502020204030204" pitchFamily="34" charset="0"/>
                <a:cs typeface="Times New Roman" panose="02020603050405020304" pitchFamily="18" charset="0"/>
              </a:rPr>
              <a:t> </a:t>
            </a:r>
            <a:r>
              <a:rPr lang="en-US" b="1">
                <a:effectLst/>
                <a:latin typeface="Aptos" panose="020B0004020202020204" pitchFamily="34" charset="0"/>
                <a:ea typeface="Calibri" panose="020F0502020204030204" pitchFamily="34" charset="0"/>
                <a:cs typeface="Times New Roman" panose="02020603050405020304" pitchFamily="18" charset="0"/>
              </a:rPr>
              <a:t>protection</a:t>
            </a:r>
            <a:r>
              <a:rPr lang="en-US" b="1" spc="-25">
                <a:effectLst/>
                <a:latin typeface="Aptos" panose="020B0004020202020204" pitchFamily="34" charset="0"/>
                <a:ea typeface="Calibri" panose="020F0502020204030204" pitchFamily="34" charset="0"/>
                <a:cs typeface="Times New Roman" panose="02020603050405020304" pitchFamily="18" charset="0"/>
              </a:rPr>
              <a:t> </a:t>
            </a:r>
            <a:r>
              <a:rPr lang="en-US" b="1">
                <a:effectLst/>
                <a:latin typeface="Aptos" panose="020B0004020202020204" pitchFamily="34" charset="0"/>
                <a:ea typeface="Calibri" panose="020F0502020204030204" pitchFamily="34" charset="0"/>
                <a:cs typeface="Times New Roman" panose="02020603050405020304" pitchFamily="18" charset="0"/>
              </a:rPr>
              <a:t>or</a:t>
            </a:r>
            <a:r>
              <a:rPr lang="en-US" b="1" spc="-20">
                <a:effectLst/>
                <a:latin typeface="Aptos" panose="020B0004020202020204" pitchFamily="34" charset="0"/>
                <a:ea typeface="Calibri" panose="020F0502020204030204" pitchFamily="34" charset="0"/>
                <a:cs typeface="Times New Roman" panose="02020603050405020304" pitchFamily="18" charset="0"/>
              </a:rPr>
              <a:t> </a:t>
            </a:r>
            <a:r>
              <a:rPr lang="en-US" b="1">
                <a:effectLst/>
                <a:latin typeface="Aptos" panose="020B0004020202020204" pitchFamily="34" charset="0"/>
                <a:ea typeface="Calibri" panose="020F0502020204030204" pitchFamily="34" charset="0"/>
                <a:cs typeface="Times New Roman" panose="02020603050405020304" pitchFamily="18" charset="0"/>
              </a:rPr>
              <a:t>without</a:t>
            </a:r>
            <a:r>
              <a:rPr lang="en-US" b="1" spc="-20">
                <a:effectLst/>
                <a:latin typeface="Aptos" panose="020B0004020202020204" pitchFamily="34" charset="0"/>
                <a:ea typeface="Calibri" panose="020F0502020204030204" pitchFamily="34" charset="0"/>
                <a:cs typeface="Times New Roman" panose="02020603050405020304" pitchFamily="18" charset="0"/>
              </a:rPr>
              <a:t> </a:t>
            </a:r>
            <a:r>
              <a:rPr lang="en-US" b="1">
                <a:effectLst/>
                <a:latin typeface="Aptos" panose="020B0004020202020204" pitchFamily="34" charset="0"/>
                <a:ea typeface="Calibri" panose="020F0502020204030204" pitchFamily="34" charset="0"/>
                <a:cs typeface="Times New Roman" panose="02020603050405020304" pitchFamily="18" charset="0"/>
              </a:rPr>
              <a:t>being</a:t>
            </a:r>
            <a:r>
              <a:rPr lang="en-US" b="1" spc="-15">
                <a:effectLst/>
                <a:latin typeface="Aptos" panose="020B0004020202020204" pitchFamily="34" charset="0"/>
                <a:ea typeface="Calibri" panose="020F0502020204030204" pitchFamily="34" charset="0"/>
                <a:cs typeface="Times New Roman" panose="02020603050405020304" pitchFamily="18" charset="0"/>
              </a:rPr>
              <a:t> </a:t>
            </a:r>
            <a:r>
              <a:rPr lang="en-US" b="1">
                <a:effectLst/>
                <a:latin typeface="Aptos" panose="020B0004020202020204" pitchFamily="34" charset="0"/>
                <a:ea typeface="Calibri" panose="020F0502020204030204" pitchFamily="34" charset="0"/>
                <a:cs typeface="Times New Roman" panose="02020603050405020304" pitchFamily="18" charset="0"/>
              </a:rPr>
              <a:t>trained</a:t>
            </a:r>
            <a:r>
              <a:rPr lang="en-US" b="1" spc="-20">
                <a:effectLst/>
                <a:latin typeface="Aptos" panose="020B0004020202020204" pitchFamily="34" charset="0"/>
                <a:ea typeface="Calibri" panose="020F0502020204030204" pitchFamily="34" charset="0"/>
                <a:cs typeface="Times New Roman" panose="02020603050405020304" pitchFamily="18" charset="0"/>
              </a:rPr>
              <a:t> </a:t>
            </a:r>
            <a:r>
              <a:rPr lang="en-US" b="1">
                <a:effectLst/>
                <a:latin typeface="Aptos" panose="020B0004020202020204" pitchFamily="34" charset="0"/>
                <a:ea typeface="Calibri" panose="020F0502020204030204" pitchFamily="34" charset="0"/>
                <a:cs typeface="Times New Roman" panose="02020603050405020304" pitchFamily="18" charset="0"/>
              </a:rPr>
              <a:t>to</a:t>
            </a:r>
            <a:r>
              <a:rPr lang="en-US" b="1" spc="-20">
                <a:effectLst/>
                <a:latin typeface="Aptos" panose="020B0004020202020204" pitchFamily="34" charset="0"/>
                <a:ea typeface="Calibri" panose="020F0502020204030204" pitchFamily="34" charset="0"/>
                <a:cs typeface="Times New Roman" panose="02020603050405020304" pitchFamily="18" charset="0"/>
              </a:rPr>
              <a:t> </a:t>
            </a:r>
            <a:r>
              <a:rPr lang="en-US" b="1">
                <a:effectLst/>
                <a:latin typeface="Aptos" panose="020B0004020202020204" pitchFamily="34" charset="0"/>
                <a:ea typeface="Calibri" panose="020F0502020204030204" pitchFamily="34" charset="0"/>
                <a:cs typeface="Times New Roman" panose="02020603050405020304" pitchFamily="18" charset="0"/>
              </a:rPr>
              <a:t>perform</a:t>
            </a:r>
            <a:r>
              <a:rPr lang="en-US" b="1" spc="-15">
                <a:effectLst/>
                <a:latin typeface="Aptos" panose="020B0004020202020204" pitchFamily="34" charset="0"/>
                <a:ea typeface="Calibri" panose="020F0502020204030204" pitchFamily="34" charset="0"/>
                <a:cs typeface="Times New Roman" panose="02020603050405020304" pitchFamily="18" charset="0"/>
              </a:rPr>
              <a:t> </a:t>
            </a:r>
            <a:r>
              <a:rPr lang="en-US" b="1">
                <a:effectLst/>
                <a:latin typeface="Aptos" panose="020B0004020202020204" pitchFamily="34" charset="0"/>
                <a:ea typeface="Calibri" panose="020F0502020204030204" pitchFamily="34" charset="0"/>
                <a:cs typeface="Times New Roman" panose="02020603050405020304" pitchFamily="18" charset="0"/>
              </a:rPr>
              <a:t>a</a:t>
            </a:r>
            <a:r>
              <a:rPr lang="en-US" b="1" spc="-20">
                <a:effectLst/>
                <a:latin typeface="Aptos" panose="020B0004020202020204" pitchFamily="34" charset="0"/>
                <a:ea typeface="Calibri" panose="020F0502020204030204" pitchFamily="34" charset="0"/>
                <a:cs typeface="Times New Roman" panose="02020603050405020304" pitchFamily="18" charset="0"/>
              </a:rPr>
              <a:t> </a:t>
            </a:r>
            <a:r>
              <a:rPr lang="en-US" b="1">
                <a:effectLst/>
                <a:latin typeface="Aptos" panose="020B0004020202020204" pitchFamily="34" charset="0"/>
                <a:ea typeface="Calibri" panose="020F0502020204030204" pitchFamily="34" charset="0"/>
                <a:cs typeface="Times New Roman" panose="02020603050405020304" pitchFamily="18" charset="0"/>
              </a:rPr>
              <a:t>rescue.</a:t>
            </a:r>
          </a:p>
        </p:txBody>
      </p:sp>
      <p:pic>
        <p:nvPicPr>
          <p:cNvPr id="12" name="Picture 11">
            <a:extLst>
              <a:ext uri="{FF2B5EF4-FFF2-40B4-BE49-F238E27FC236}">
                <a16:creationId xmlns:a16="http://schemas.microsoft.com/office/drawing/2014/main" id="{68712D41-7CBF-74EE-A68B-1FF01B7B8670}"/>
              </a:ext>
            </a:extLst>
          </p:cNvPr>
          <p:cNvPicPr>
            <a:picLocks noChangeAspect="1"/>
          </p:cNvPicPr>
          <p:nvPr/>
        </p:nvPicPr>
        <p:blipFill>
          <a:blip r:embed="rId2"/>
          <a:stretch>
            <a:fillRect/>
          </a:stretch>
        </p:blipFill>
        <p:spPr>
          <a:xfrm>
            <a:off x="820921" y="6074088"/>
            <a:ext cx="575042" cy="473564"/>
          </a:xfrm>
          <a:prstGeom prst="rect">
            <a:avLst/>
          </a:prstGeom>
        </p:spPr>
      </p:pic>
      <p:pic>
        <p:nvPicPr>
          <p:cNvPr id="13" name="Picture 12">
            <a:extLst>
              <a:ext uri="{FF2B5EF4-FFF2-40B4-BE49-F238E27FC236}">
                <a16:creationId xmlns:a16="http://schemas.microsoft.com/office/drawing/2014/main" id="{D05B6536-FDCA-A99E-D8D4-A10E308BD0D3}"/>
              </a:ext>
            </a:extLst>
          </p:cNvPr>
          <p:cNvPicPr>
            <a:picLocks noChangeAspect="1" noChangeArrowheads="1"/>
          </p:cNvPicPr>
          <p:nvPr/>
        </p:nvPicPr>
        <p:blipFill>
          <a:blip r:embed="rId3"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3317669"/>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EA40DCE7-6F78-6EC7-1DBD-147CD349E87B}"/>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DC2AC29C-0110-4C78-8D79-719DC964A1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ign with a black tube&#10;&#10;Description automatically generated">
            <a:extLst>
              <a:ext uri="{FF2B5EF4-FFF2-40B4-BE49-F238E27FC236}">
                <a16:creationId xmlns:a16="http://schemas.microsoft.com/office/drawing/2014/main" id="{F3B19673-A9A6-D7CC-2CBE-A3A4A184F060}"/>
              </a:ext>
            </a:extLst>
          </p:cNvPr>
          <p:cNvPicPr>
            <a:picLocks noChangeAspect="1"/>
          </p:cNvPicPr>
          <p:nvPr/>
        </p:nvPicPr>
        <p:blipFill rotWithShape="1">
          <a:blip r:embed="rId2" cstate="screen">
            <a:alphaModFix amt="50000"/>
            <a:extLst>
              <a:ext uri="{28A0092B-C50C-407E-A947-70E740481C1C}">
                <a14:useLocalDpi xmlns:a14="http://schemas.microsoft.com/office/drawing/2010/main"/>
              </a:ext>
            </a:extLst>
          </a:blip>
          <a:srcRect/>
          <a:stretch>
            <a:fillRect/>
          </a:stretch>
        </p:blipFill>
        <p:spPr>
          <a:xfrm>
            <a:off x="-1" y="-71671"/>
            <a:ext cx="12191980" cy="6857999"/>
          </a:xfrm>
          <a:prstGeom prst="rect">
            <a:avLst/>
          </a:prstGeom>
          <a:scene3d>
            <a:camera prst="perspectiveContrastingLeftFacing">
              <a:rot lat="300000" lon="19800000" rev="0"/>
            </a:camera>
            <a:lightRig rig="threePt" dir="t">
              <a:rot lat="0" lon="0" rev="2700000"/>
            </a:lightRig>
          </a:scene3d>
          <a:sp3d>
            <a:bevelT w="63500" h="50800"/>
          </a:sp3d>
        </p:spPr>
      </p:pic>
      <p:sp>
        <p:nvSpPr>
          <p:cNvPr id="5" name="TextBox 4">
            <a:extLst>
              <a:ext uri="{FF2B5EF4-FFF2-40B4-BE49-F238E27FC236}">
                <a16:creationId xmlns:a16="http://schemas.microsoft.com/office/drawing/2014/main" id="{D1C275B2-F9D5-8C20-BEF4-9FDB88130934}"/>
              </a:ext>
            </a:extLst>
          </p:cNvPr>
          <p:cNvSpPr txBox="1"/>
          <p:nvPr/>
        </p:nvSpPr>
        <p:spPr>
          <a:xfrm>
            <a:off x="-202447" y="3014428"/>
            <a:ext cx="12191979" cy="1489542"/>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8000" b="1">
                <a:solidFill>
                  <a:srgbClr val="FFFFFF"/>
                </a:solidFill>
                <a:latin typeface="+mj-lt"/>
                <a:ea typeface="+mj-ea"/>
                <a:cs typeface="+mj-cs"/>
              </a:rPr>
              <a:t>Trench Box Awareness</a:t>
            </a:r>
          </a:p>
        </p:txBody>
      </p:sp>
    </p:spTree>
    <p:extLst>
      <p:ext uri="{BB962C8B-B14F-4D97-AF65-F5344CB8AC3E}">
        <p14:creationId xmlns:p14="http://schemas.microsoft.com/office/powerpoint/2010/main" val="21350929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042B3A-A2A8-5FE6-8977-90F698B0F1EB}"/>
              </a:ext>
            </a:extLst>
          </p:cNvPr>
          <p:cNvSpPr>
            <a:spLocks noGrp="1"/>
          </p:cNvSpPr>
          <p:nvPr>
            <p:ph idx="1"/>
          </p:nvPr>
        </p:nvSpPr>
        <p:spPr>
          <a:xfrm>
            <a:off x="399288" y="1120441"/>
            <a:ext cx="7793736" cy="5103019"/>
          </a:xfrm>
        </p:spPr>
        <p:txBody>
          <a:bodyPr>
            <a:normAutofit fontScale="47500" lnSpcReduction="20000"/>
          </a:bodyPr>
          <a:lstStyle/>
          <a:p>
            <a:pPr marL="0" indent="0">
              <a:buNone/>
            </a:pPr>
            <a:r>
              <a:rPr lang="en-CA" sz="2900">
                <a:latin typeface="Aptos" panose="020B0004020202020204" pitchFamily="34" charset="0"/>
              </a:rPr>
              <a:t>Trench boxes aren’t meant to shore up or support trench walls. They’re only meant to protect workers in case of a cave-in.</a:t>
            </a:r>
            <a:r>
              <a:rPr lang="en-US" sz="2900">
                <a:latin typeface="Aptos" panose="020B0004020202020204" pitchFamily="34" charset="0"/>
              </a:rPr>
              <a:t> </a:t>
            </a:r>
            <a:r>
              <a:rPr lang="en-CA" sz="2900">
                <a:latin typeface="Aptos" panose="020B0004020202020204" pitchFamily="34" charset="0"/>
              </a:rPr>
              <a:t>The space between the box and the trench wall should be backfilled. Otherwise, a cave-in or collapse may cause the trench box to tilt or turn over. It’s also easier to enter the box if soil comes right up next to it. Trench boxes are commonly used in open areas away from utilities, roadways, and foundations.</a:t>
            </a:r>
            <a:r>
              <a:rPr lang="en-US" sz="2900">
                <a:latin typeface="Aptos" panose="020B0004020202020204" pitchFamily="34" charset="0"/>
              </a:rPr>
              <a:t> </a:t>
            </a:r>
            <a:r>
              <a:rPr lang="en-CA" sz="2900">
                <a:latin typeface="Aptos" panose="020B0004020202020204" pitchFamily="34" charset="0"/>
              </a:rPr>
              <a:t>If you’re in the trench, stay inside the box.</a:t>
            </a:r>
          </a:p>
          <a:p>
            <a:pPr marL="0" indent="0">
              <a:buNone/>
            </a:pPr>
            <a:r>
              <a:rPr lang="en-CA" sz="2900">
                <a:latin typeface="Aptos" panose="020B0004020202020204" pitchFamily="34" charset="0"/>
              </a:rPr>
              <a:t>In trench boxes, look for</a:t>
            </a:r>
            <a:endParaRPr lang="en-US" sz="2900">
              <a:latin typeface="Aptos" panose="020B0004020202020204" pitchFamily="34" charset="0"/>
            </a:endParaRPr>
          </a:p>
          <a:p>
            <a:r>
              <a:rPr lang="en-CA" sz="2900" b="1">
                <a:latin typeface="Aptos" panose="020B0004020202020204" pitchFamily="34" charset="0"/>
              </a:rPr>
              <a:t>damage and other defects</a:t>
            </a:r>
            <a:endParaRPr lang="en-US" sz="2900">
              <a:latin typeface="Aptos" panose="020B0004020202020204" pitchFamily="34" charset="0"/>
            </a:endParaRPr>
          </a:p>
          <a:p>
            <a:r>
              <a:rPr lang="en-CA" sz="2900" b="1">
                <a:latin typeface="Aptos" panose="020B0004020202020204" pitchFamily="34" charset="0"/>
              </a:rPr>
              <a:t>deformed plates</a:t>
            </a:r>
            <a:endParaRPr lang="en-US" sz="2900">
              <a:latin typeface="Aptos" panose="020B0004020202020204" pitchFamily="34" charset="0"/>
            </a:endParaRPr>
          </a:p>
          <a:p>
            <a:r>
              <a:rPr lang="en-CA" sz="2900" b="1">
                <a:latin typeface="Aptos" panose="020B0004020202020204" pitchFamily="34" charset="0"/>
              </a:rPr>
              <a:t>cracks in welds</a:t>
            </a:r>
            <a:endParaRPr lang="en-US" sz="2900">
              <a:latin typeface="Aptos" panose="020B0004020202020204" pitchFamily="34" charset="0"/>
            </a:endParaRPr>
          </a:p>
          <a:p>
            <a:r>
              <a:rPr lang="en-CA" sz="2900" b="1">
                <a:latin typeface="Aptos" panose="020B0004020202020204" pitchFamily="34" charset="0"/>
              </a:rPr>
              <a:t>bent or distorted welds in sleeves and struts</a:t>
            </a:r>
            <a:endParaRPr lang="en-US" sz="2900">
              <a:latin typeface="Aptos" panose="020B0004020202020204" pitchFamily="34" charset="0"/>
            </a:endParaRPr>
          </a:p>
          <a:p>
            <a:r>
              <a:rPr lang="en-CA" sz="2900" b="1">
                <a:latin typeface="Aptos" panose="020B0004020202020204" pitchFamily="34" charset="0"/>
              </a:rPr>
              <a:t>missing struts</a:t>
            </a:r>
            <a:endParaRPr lang="en-US" sz="2900">
              <a:latin typeface="Aptos" panose="020B0004020202020204" pitchFamily="34" charset="0"/>
            </a:endParaRPr>
          </a:p>
          <a:p>
            <a:r>
              <a:rPr lang="en-CA" sz="2900" b="1">
                <a:latin typeface="Aptos" panose="020B0004020202020204" pitchFamily="34" charset="0"/>
              </a:rPr>
              <a:t>bent struts</a:t>
            </a:r>
            <a:endParaRPr lang="en-US" sz="2900">
              <a:latin typeface="Aptos" panose="020B0004020202020204" pitchFamily="34" charset="0"/>
            </a:endParaRPr>
          </a:p>
          <a:p>
            <a:r>
              <a:rPr lang="en-CA" sz="2900" b="1">
                <a:latin typeface="Aptos" panose="020B0004020202020204" pitchFamily="34" charset="0"/>
              </a:rPr>
              <a:t>holes, bends, or other damage to plates.</a:t>
            </a:r>
            <a:endParaRPr lang="en-US" sz="2900">
              <a:latin typeface="Aptos" panose="020B0004020202020204" pitchFamily="34" charset="0"/>
            </a:endParaRPr>
          </a:p>
          <a:p>
            <a:pPr marL="0" indent="0">
              <a:buNone/>
            </a:pPr>
            <a:endParaRPr lang="en-US" sz="2900">
              <a:latin typeface="Aptos" panose="020B0004020202020204" pitchFamily="34" charset="0"/>
            </a:endParaRPr>
          </a:p>
          <a:p>
            <a:pPr marL="0" indent="0">
              <a:buNone/>
            </a:pPr>
            <a:r>
              <a:rPr lang="en-CA" sz="2900">
                <a:latin typeface="Aptos" panose="020B0004020202020204" pitchFamily="34" charset="0"/>
              </a:rPr>
              <a:t>During use, check the trench box regularly and often to make sure that it is not shifting or settling more on one side than the other. This can indicate movement of soil or water underneath. If the box is shifting or settling, get out and tell your supervisor about it.</a:t>
            </a:r>
            <a:endParaRPr lang="en-US" sz="2900">
              <a:latin typeface="Aptos" panose="020B0004020202020204" pitchFamily="34" charset="0"/>
            </a:endParaRPr>
          </a:p>
          <a:p>
            <a:pPr marL="0" indent="0">
              <a:buNone/>
            </a:pPr>
            <a:r>
              <a:rPr lang="en-CA" sz="2900">
                <a:latin typeface="Aptos" panose="020B0004020202020204" pitchFamily="34" charset="0"/>
              </a:rPr>
              <a:t>Inspect the ground around trenches for tension cracks. These may develop parallel to the trench at a distance of about one-half to three-quarters of the trench depth. If you find cracks in the ground, alert the crew and double-check your shoring or trench box.</a:t>
            </a:r>
            <a:endParaRPr lang="en-US" sz="2900">
              <a:latin typeface="Aptos" panose="020B0004020202020204" pitchFamily="34" charset="0"/>
            </a:endParaRPr>
          </a:p>
          <a:p>
            <a:pPr marL="0" indent="0">
              <a:buNone/>
            </a:pPr>
            <a:r>
              <a:rPr lang="en-CA" sz="2900">
                <a:latin typeface="Aptos" panose="020B0004020202020204" pitchFamily="34" charset="0"/>
              </a:rPr>
              <a:t>It’s dangerous to overlook damage or defects in protective systems. Even if the job is short-term or almost finished, trenches can still cave in.</a:t>
            </a:r>
            <a:endParaRPr lang="en-US" sz="2900">
              <a:latin typeface="Aptos" panose="020B0004020202020204" pitchFamily="34" charset="0"/>
            </a:endParaRPr>
          </a:p>
          <a:p>
            <a:pPr marL="0" indent="0">
              <a:buNone/>
            </a:pPr>
            <a:endParaRPr lang="en-US" sz="2900">
              <a:latin typeface="Aptos" panose="020B0004020202020204" pitchFamily="34" charset="0"/>
            </a:endParaRPr>
          </a:p>
          <a:p>
            <a:pPr marL="0" indent="0">
              <a:buNone/>
            </a:pPr>
            <a:endParaRPr lang="en-US"/>
          </a:p>
        </p:txBody>
      </p:sp>
      <p:sp>
        <p:nvSpPr>
          <p:cNvPr id="4" name="Slide Number Placeholder 3">
            <a:extLst>
              <a:ext uri="{FF2B5EF4-FFF2-40B4-BE49-F238E27FC236}">
                <a16:creationId xmlns:a16="http://schemas.microsoft.com/office/drawing/2014/main" id="{F22188FC-CAED-4A75-6CFD-80142025CF08}"/>
              </a:ext>
            </a:extLst>
          </p:cNvPr>
          <p:cNvSpPr>
            <a:spLocks noGrp="1"/>
          </p:cNvSpPr>
          <p:nvPr>
            <p:ph type="sldNum" sz="quarter" idx="12"/>
          </p:nvPr>
        </p:nvSpPr>
        <p:spPr/>
        <p:txBody>
          <a:bodyPr/>
          <a:lstStyle/>
          <a:p>
            <a:fld id="{EC3C0FE8-D495-4404-8085-BF75A3627A81}" type="slidenum">
              <a:rPr lang="en-CA" smtClean="0"/>
              <a:t>68</a:t>
            </a:fld>
            <a:endParaRPr lang="en-CA"/>
          </a:p>
        </p:txBody>
      </p:sp>
      <p:pic>
        <p:nvPicPr>
          <p:cNvPr id="6" name="Picture 5">
            <a:extLst>
              <a:ext uri="{FF2B5EF4-FFF2-40B4-BE49-F238E27FC236}">
                <a16:creationId xmlns:a16="http://schemas.microsoft.com/office/drawing/2014/main" id="{E2794157-429C-E3C1-4FE2-0B3E8AA1A47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8529637" y="1189355"/>
            <a:ext cx="2905125" cy="22396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68404803-3A22-5284-CA47-F1210D4CDB3E}"/>
              </a:ext>
            </a:extLst>
          </p:cNvPr>
          <p:cNvPicPr>
            <a:picLocks noChangeAspect="1" noChangeArrowheads="1"/>
          </p:cNvPicPr>
          <p:nvPr/>
        </p:nvPicPr>
        <p:blipFill>
          <a:blip r:embed="rId3"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110747"/>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DFECC9-B76B-4A1C-5286-435276EDDC3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9EC17F-E0DE-1ECB-E1A0-3D3169EC7A21}"/>
              </a:ext>
            </a:extLst>
          </p:cNvPr>
          <p:cNvSpPr>
            <a:spLocks noGrp="1"/>
          </p:cNvSpPr>
          <p:nvPr>
            <p:ph idx="1"/>
          </p:nvPr>
        </p:nvSpPr>
        <p:spPr>
          <a:xfrm>
            <a:off x="399288" y="1120441"/>
            <a:ext cx="11076432" cy="4173935"/>
          </a:xfrm>
        </p:spPr>
        <p:txBody>
          <a:bodyPr>
            <a:normAutofit/>
          </a:bodyPr>
          <a:lstStyle/>
          <a:p>
            <a:r>
              <a:rPr lang="en-GB" sz="1700" b="1">
                <a:latin typeface="Aptos" panose="020B0004020202020204" pitchFamily="34" charset="0"/>
              </a:rPr>
              <a:t>Steel trench box installation</a:t>
            </a:r>
            <a:r>
              <a:rPr lang="en-GB" sz="1700">
                <a:latin typeface="Aptos" panose="020B0004020202020204" pitchFamily="34" charset="0"/>
              </a:rPr>
              <a:t> is generally the first choice to the rapid shoring of trenches that run up to a maximum four meters wide by six meters deep in non-urban environments where ground conditions are reasonable. They are generally used in multiples to continuously support the length of a trench Boxes are available in a wide variety of sizes and weights; they comprise a bass box typically around 2.5 meters high and up to 2 top extension boxes for deeper excavations. Powered Mobile Equipment (PME) is required to handle all boxes, particularly as large pulling forces can be required to extract boxes in cohesive ground. </a:t>
            </a:r>
            <a:endParaRPr lang="en-US" sz="1700">
              <a:latin typeface="Aptos" panose="020B0004020202020204" pitchFamily="34" charset="0"/>
            </a:endParaRPr>
          </a:p>
          <a:p>
            <a:r>
              <a:rPr lang="en-GB" sz="1700">
                <a:latin typeface="Aptos" panose="020B0004020202020204" pitchFamily="34" charset="0"/>
              </a:rPr>
              <a:t>Two types of strutting systems are available: a fully adjustable strut with a screw thread arrangement or a pin incrementally adjustable strut known as the multi box strut. The units are usually delivered to site broken down in component form. it is essential for the supervisor to be familiar with the equipment by first thoroughly reading the user guide. The first stage in the assembly is to identify all components paying particular attention to the lifting and handling point on the box panels. The two panels most only be lifted at these designated points.</a:t>
            </a:r>
          </a:p>
          <a:p>
            <a:r>
              <a:rPr lang="en-GB" sz="1700">
                <a:latin typeface="Aptos" panose="020B0004020202020204" pitchFamily="34" charset="0"/>
              </a:rPr>
              <a:t>Anyone involved in trench box assembly, installation or extraction must have formal training. </a:t>
            </a:r>
          </a:p>
          <a:p>
            <a:r>
              <a:rPr lang="en-US" sz="1700">
                <a:latin typeface="Aptos" panose="020B0004020202020204" pitchFamily="34" charset="0"/>
              </a:rPr>
              <a:t>The tabulated data sheet for the trench box must be available for review at the job location.</a:t>
            </a:r>
          </a:p>
          <a:p>
            <a:r>
              <a:rPr lang="en-US" sz="1700">
                <a:latin typeface="Aptos" panose="020B0004020202020204" pitchFamily="34" charset="0"/>
              </a:rPr>
              <a:t>Shoring and trench boxes must be inspected daily before use.</a:t>
            </a:r>
          </a:p>
          <a:p>
            <a:pPr marL="0" indent="0">
              <a:buNone/>
            </a:pPr>
            <a:endParaRPr lang="en-US" sz="2900">
              <a:latin typeface="Aptos" panose="020B0004020202020204" pitchFamily="34" charset="0"/>
            </a:endParaRPr>
          </a:p>
          <a:p>
            <a:pPr marL="0" indent="0">
              <a:buNone/>
            </a:pPr>
            <a:endParaRPr lang="en-US"/>
          </a:p>
        </p:txBody>
      </p:sp>
      <p:sp>
        <p:nvSpPr>
          <p:cNvPr id="4" name="Slide Number Placeholder 3">
            <a:extLst>
              <a:ext uri="{FF2B5EF4-FFF2-40B4-BE49-F238E27FC236}">
                <a16:creationId xmlns:a16="http://schemas.microsoft.com/office/drawing/2014/main" id="{FD8A2305-474E-5CD5-39DC-4A36959D17E0}"/>
              </a:ext>
            </a:extLst>
          </p:cNvPr>
          <p:cNvSpPr>
            <a:spLocks noGrp="1"/>
          </p:cNvSpPr>
          <p:nvPr>
            <p:ph type="sldNum" sz="quarter" idx="12"/>
          </p:nvPr>
        </p:nvSpPr>
        <p:spPr/>
        <p:txBody>
          <a:bodyPr/>
          <a:lstStyle/>
          <a:p>
            <a:fld id="{EC3C0FE8-D495-4404-8085-BF75A3627A81}" type="slidenum">
              <a:rPr lang="en-CA" smtClean="0"/>
              <a:t>69</a:t>
            </a:fld>
            <a:endParaRPr lang="en-CA"/>
          </a:p>
        </p:txBody>
      </p:sp>
      <p:pic>
        <p:nvPicPr>
          <p:cNvPr id="5" name="Picture 4">
            <a:extLst>
              <a:ext uri="{FF2B5EF4-FFF2-40B4-BE49-F238E27FC236}">
                <a16:creationId xmlns:a16="http://schemas.microsoft.com/office/drawing/2014/main" id="{57363644-EF71-BBF3-9158-CBBFDEC48232}"/>
              </a:ext>
            </a:extLst>
          </p:cNvPr>
          <p:cNvPicPr>
            <a:picLocks noChangeAspect="1" noChangeArrowheads="1"/>
          </p:cNvPicPr>
          <p:nvPr/>
        </p:nvPicPr>
        <p:blipFill>
          <a:blip r:embed="rId2"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2774115"/>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group of construction workers working on a road&#10;&#10;Description automatically generated">
            <a:extLst>
              <a:ext uri="{FF2B5EF4-FFF2-40B4-BE49-F238E27FC236}">
                <a16:creationId xmlns:a16="http://schemas.microsoft.com/office/drawing/2014/main" id="{596DD101-54C9-E898-DCC8-CF54CB4E111B}"/>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9" name="Text Placeholder 8">
            <a:extLst>
              <a:ext uri="{FF2B5EF4-FFF2-40B4-BE49-F238E27FC236}">
                <a16:creationId xmlns:a16="http://schemas.microsoft.com/office/drawing/2014/main" id="{938672AF-69B9-2668-9AB2-ED2EC696E171}"/>
              </a:ext>
            </a:extLst>
          </p:cNvPr>
          <p:cNvSpPr>
            <a:spLocks noGrp="1"/>
          </p:cNvSpPr>
          <p:nvPr>
            <p:ph type="body" sz="quarter" idx="11"/>
          </p:nvPr>
        </p:nvSpPr>
        <p:spPr>
          <a:xfrm>
            <a:off x="322897" y="2223824"/>
            <a:ext cx="5392103" cy="1689808"/>
          </a:xfrm>
        </p:spPr>
        <p:txBody>
          <a:bodyPr vert="horz" lIns="0" tIns="45720" rIns="91440" bIns="45720" rtlCol="0" anchor="t">
            <a:normAutofit/>
          </a:bodyPr>
          <a:lstStyle/>
          <a:p>
            <a:pPr marL="0" indent="0" algn="just">
              <a:lnSpc>
                <a:spcPct val="100000"/>
              </a:lnSpc>
              <a:buNone/>
            </a:pPr>
            <a:r>
              <a:rPr lang="en-US" sz="2000">
                <a:solidFill>
                  <a:schemeClr val="tx1"/>
                </a:solidFill>
                <a:latin typeface="Aptos" panose="020B0004020202020204" pitchFamily="34" charset="0"/>
                <a:ea typeface="Calibri"/>
              </a:rPr>
              <a:t>OMH is dedicated to maintaining a safe, respectful, and harassment-free workplace. Any form of violence, bullying, or harassment will not be tolerated. We are committed to ensuring that every worker feels safe and respected.</a:t>
            </a:r>
          </a:p>
        </p:txBody>
      </p:sp>
      <p:pic>
        <p:nvPicPr>
          <p:cNvPr id="2" name="Picture 1">
            <a:extLst>
              <a:ext uri="{FF2B5EF4-FFF2-40B4-BE49-F238E27FC236}">
                <a16:creationId xmlns:a16="http://schemas.microsoft.com/office/drawing/2014/main" id="{7CAAD903-8353-226C-0A95-0F545B71BA9D}"/>
              </a:ext>
            </a:extLst>
          </p:cNvPr>
          <p:cNvPicPr>
            <a:picLocks noChangeAspect="1" noChangeArrowheads="1"/>
          </p:cNvPicPr>
          <p:nvPr/>
        </p:nvPicPr>
        <p:blipFill>
          <a:blip r:embed="rId3"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9133818"/>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5297F654-621D-22AA-684D-AF3ECD38A847}"/>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ECEF3F7D-EBB9-6C07-C187-796B77BD8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ign with a black tube&#10;&#10;Description automatically generated">
            <a:extLst>
              <a:ext uri="{FF2B5EF4-FFF2-40B4-BE49-F238E27FC236}">
                <a16:creationId xmlns:a16="http://schemas.microsoft.com/office/drawing/2014/main" id="{C06DA5B3-ACD6-7E82-7623-5F77DDE81B09}"/>
              </a:ext>
            </a:extLst>
          </p:cNvPr>
          <p:cNvPicPr>
            <a:picLocks noChangeAspect="1"/>
          </p:cNvPicPr>
          <p:nvPr/>
        </p:nvPicPr>
        <p:blipFill rotWithShape="1">
          <a:blip r:embed="rId2" cstate="screen">
            <a:alphaModFix amt="50000"/>
            <a:extLst>
              <a:ext uri="{28A0092B-C50C-407E-A947-70E740481C1C}">
                <a14:useLocalDpi xmlns:a14="http://schemas.microsoft.com/office/drawing/2010/main"/>
              </a:ext>
            </a:extLst>
          </a:blip>
          <a:srcRect/>
          <a:stretch>
            <a:fillRect/>
          </a:stretch>
        </p:blipFill>
        <p:spPr>
          <a:xfrm>
            <a:off x="-1" y="-71671"/>
            <a:ext cx="12191980" cy="6857999"/>
          </a:xfrm>
          <a:prstGeom prst="rect">
            <a:avLst/>
          </a:prstGeom>
          <a:scene3d>
            <a:camera prst="perspectiveContrastingLeftFacing">
              <a:rot lat="300000" lon="19800000" rev="0"/>
            </a:camera>
            <a:lightRig rig="threePt" dir="t">
              <a:rot lat="0" lon="0" rev="2700000"/>
            </a:lightRig>
          </a:scene3d>
          <a:sp3d>
            <a:bevelT w="63500" h="50800"/>
          </a:sp3d>
        </p:spPr>
      </p:pic>
      <p:sp>
        <p:nvSpPr>
          <p:cNvPr id="5" name="TextBox 4">
            <a:extLst>
              <a:ext uri="{FF2B5EF4-FFF2-40B4-BE49-F238E27FC236}">
                <a16:creationId xmlns:a16="http://schemas.microsoft.com/office/drawing/2014/main" id="{3AA0D6D2-A64D-C2AC-6052-BD03AF2EC0CE}"/>
              </a:ext>
            </a:extLst>
          </p:cNvPr>
          <p:cNvSpPr txBox="1"/>
          <p:nvPr/>
        </p:nvSpPr>
        <p:spPr>
          <a:xfrm>
            <a:off x="-202447" y="3014428"/>
            <a:ext cx="12191979" cy="1489542"/>
          </a:xfrm>
          <a:prstGeom prst="rect">
            <a:avLst/>
          </a:prstGeom>
        </p:spPr>
        <p:txBody>
          <a:bodyPr vert="horz" lIns="91440" tIns="45720" rIns="91440" bIns="45720" rtlCol="0" anchor="b">
            <a:normAutofit fontScale="77500" lnSpcReduction="20000"/>
          </a:bodyPr>
          <a:lstStyle/>
          <a:p>
            <a:pPr algn="ctr">
              <a:lnSpc>
                <a:spcPct val="90000"/>
              </a:lnSpc>
              <a:spcBef>
                <a:spcPct val="0"/>
              </a:spcBef>
              <a:spcAft>
                <a:spcPts val="600"/>
              </a:spcAft>
            </a:pPr>
            <a:r>
              <a:rPr lang="en-US" sz="8000" b="1">
                <a:solidFill>
                  <a:srgbClr val="FFFFFF"/>
                </a:solidFill>
                <a:latin typeface="+mj-lt"/>
                <a:ea typeface="+mj-ea"/>
                <a:cs typeface="+mj-cs"/>
              </a:rPr>
              <a:t>Transportation of Dangerous Goods</a:t>
            </a:r>
          </a:p>
        </p:txBody>
      </p:sp>
    </p:spTree>
    <p:extLst>
      <p:ext uri="{BB962C8B-B14F-4D97-AF65-F5344CB8AC3E}">
        <p14:creationId xmlns:p14="http://schemas.microsoft.com/office/powerpoint/2010/main" val="29301881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28BA45-DC05-5FE7-A723-4D6154F113E5}"/>
              </a:ext>
            </a:extLst>
          </p:cNvPr>
          <p:cNvSpPr>
            <a:spLocks noGrp="1"/>
          </p:cNvSpPr>
          <p:nvPr>
            <p:ph idx="1"/>
          </p:nvPr>
        </p:nvSpPr>
        <p:spPr>
          <a:xfrm>
            <a:off x="720090" y="1228938"/>
            <a:ext cx="6499860" cy="5127411"/>
          </a:xfrm>
        </p:spPr>
        <p:txBody>
          <a:bodyPr>
            <a:normAutofit fontScale="92500" lnSpcReduction="10000"/>
          </a:bodyPr>
          <a:lstStyle/>
          <a:p>
            <a:pPr marL="0" indent="0">
              <a:buNone/>
            </a:pPr>
            <a:r>
              <a:rPr lang="en-US">
                <a:latin typeface="Aptos" panose="020B0004020202020204" pitchFamily="34" charset="0"/>
              </a:rPr>
              <a:t>Anyone who handles and transports dangerous goods must have TDG training. Dangerous good are classified as follows:</a:t>
            </a:r>
          </a:p>
          <a:p>
            <a:r>
              <a:rPr lang="en-US">
                <a:latin typeface="Aptos" panose="020B0004020202020204" pitchFamily="34" charset="0"/>
              </a:rPr>
              <a:t>Class 1 – Explosives</a:t>
            </a:r>
          </a:p>
          <a:p>
            <a:r>
              <a:rPr lang="en-US">
                <a:latin typeface="Aptos" panose="020B0004020202020204" pitchFamily="34" charset="0"/>
              </a:rPr>
              <a:t>Class 2 – Gases</a:t>
            </a:r>
          </a:p>
          <a:p>
            <a:r>
              <a:rPr lang="en-US">
                <a:latin typeface="Aptos" panose="020B0004020202020204" pitchFamily="34" charset="0"/>
              </a:rPr>
              <a:t>Class 3 – Flammable Liquids</a:t>
            </a:r>
          </a:p>
          <a:p>
            <a:r>
              <a:rPr lang="en-US">
                <a:latin typeface="Aptos" panose="020B0004020202020204" pitchFamily="34" charset="0"/>
              </a:rPr>
              <a:t>Class 4 – Flammable Solids</a:t>
            </a:r>
          </a:p>
          <a:p>
            <a:r>
              <a:rPr lang="en-US">
                <a:latin typeface="Aptos" panose="020B0004020202020204" pitchFamily="34" charset="0"/>
              </a:rPr>
              <a:t>Class 5 – Oxidizing Substances</a:t>
            </a:r>
          </a:p>
          <a:p>
            <a:r>
              <a:rPr lang="en-US">
                <a:latin typeface="Aptos" panose="020B0004020202020204" pitchFamily="34" charset="0"/>
              </a:rPr>
              <a:t>Class 6 – Toxic/Infectious Substances</a:t>
            </a:r>
          </a:p>
          <a:p>
            <a:r>
              <a:rPr lang="en-US">
                <a:latin typeface="Aptos" panose="020B0004020202020204" pitchFamily="34" charset="0"/>
              </a:rPr>
              <a:t>Class 7 – Radioactive Materials</a:t>
            </a:r>
          </a:p>
          <a:p>
            <a:r>
              <a:rPr lang="en-US">
                <a:latin typeface="Aptos" panose="020B0004020202020204" pitchFamily="34" charset="0"/>
              </a:rPr>
              <a:t>Class 8 – Corrosives</a:t>
            </a:r>
          </a:p>
          <a:p>
            <a:r>
              <a:rPr lang="en-US">
                <a:latin typeface="Aptos" panose="020B0004020202020204" pitchFamily="34" charset="0"/>
              </a:rPr>
              <a:t>Class 9 - Miscellaneous</a:t>
            </a:r>
          </a:p>
          <a:p>
            <a:endParaRPr lang="en-US"/>
          </a:p>
          <a:p>
            <a:pPr marL="0" indent="0">
              <a:buNone/>
            </a:pPr>
            <a:endParaRPr lang="en-US"/>
          </a:p>
          <a:p>
            <a:endParaRPr lang="en-US"/>
          </a:p>
        </p:txBody>
      </p:sp>
      <p:sp>
        <p:nvSpPr>
          <p:cNvPr id="4" name="Slide Number Placeholder 3">
            <a:extLst>
              <a:ext uri="{FF2B5EF4-FFF2-40B4-BE49-F238E27FC236}">
                <a16:creationId xmlns:a16="http://schemas.microsoft.com/office/drawing/2014/main" id="{7B11FDCC-0685-9161-4ECA-1BEB382998AA}"/>
              </a:ext>
            </a:extLst>
          </p:cNvPr>
          <p:cNvSpPr>
            <a:spLocks noGrp="1"/>
          </p:cNvSpPr>
          <p:nvPr>
            <p:ph type="sldNum" sz="quarter" idx="12"/>
          </p:nvPr>
        </p:nvSpPr>
        <p:spPr/>
        <p:txBody>
          <a:bodyPr/>
          <a:lstStyle/>
          <a:p>
            <a:fld id="{EC3C0FE8-D495-4404-8085-BF75A3627A81}" type="slidenum">
              <a:rPr lang="en-CA" smtClean="0"/>
              <a:t>71</a:t>
            </a:fld>
            <a:endParaRPr lang="en-CA"/>
          </a:p>
        </p:txBody>
      </p:sp>
      <p:pic>
        <p:nvPicPr>
          <p:cNvPr id="5" name="Picture 2" descr="C:\Documents and Settings\dedmonds.CASMAN-SERVER\My Documents\My Pictures\dangerous_goods.jpg">
            <a:extLst>
              <a:ext uri="{FF2B5EF4-FFF2-40B4-BE49-F238E27FC236}">
                <a16:creationId xmlns:a16="http://schemas.microsoft.com/office/drawing/2014/main" id="{5AC44309-4839-C171-542E-A1BB88EDCCAB}"/>
              </a:ext>
            </a:extLst>
          </p:cNvPr>
          <p:cNvPicPr>
            <a:picLocks noChangeAspect="1" noChangeArrowheads="1"/>
          </p:cNvPicPr>
          <p:nvPr/>
        </p:nvPicPr>
        <p:blipFill>
          <a:blip r:embed="rId2" cstate="print"/>
          <a:srcRect/>
          <a:stretch>
            <a:fillRect/>
          </a:stretch>
        </p:blipFill>
        <p:spPr bwMode="auto">
          <a:xfrm>
            <a:off x="6985635" y="2352463"/>
            <a:ext cx="3962400" cy="3276599"/>
          </a:xfrm>
          <a:prstGeom prst="rect">
            <a:avLst/>
          </a:prstGeom>
          <a:noFill/>
        </p:spPr>
      </p:pic>
      <p:pic>
        <p:nvPicPr>
          <p:cNvPr id="8" name="Picture 7">
            <a:extLst>
              <a:ext uri="{FF2B5EF4-FFF2-40B4-BE49-F238E27FC236}">
                <a16:creationId xmlns:a16="http://schemas.microsoft.com/office/drawing/2014/main" id="{3D4EC642-0A88-8DF6-CCD1-7FBCB5EE37A9}"/>
              </a:ext>
            </a:extLst>
          </p:cNvPr>
          <p:cNvPicPr>
            <a:picLocks noChangeAspect="1" noChangeArrowheads="1"/>
          </p:cNvPicPr>
          <p:nvPr/>
        </p:nvPicPr>
        <p:blipFill>
          <a:blip r:embed="rId3"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4749130"/>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ABE01B8F-DBF5-EDE2-7FA2-CE7CDA89C0BB}"/>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EE3A1507-15E7-AE55-98F0-91E01FDDB5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ign with a black tube&#10;&#10;Description automatically generated">
            <a:extLst>
              <a:ext uri="{FF2B5EF4-FFF2-40B4-BE49-F238E27FC236}">
                <a16:creationId xmlns:a16="http://schemas.microsoft.com/office/drawing/2014/main" id="{71EEB184-61CD-08B9-92FF-0B52C213D31A}"/>
              </a:ext>
            </a:extLst>
          </p:cNvPr>
          <p:cNvPicPr>
            <a:picLocks noChangeAspect="1"/>
          </p:cNvPicPr>
          <p:nvPr/>
        </p:nvPicPr>
        <p:blipFill rotWithShape="1">
          <a:blip r:embed="rId2" cstate="screen">
            <a:alphaModFix amt="50000"/>
            <a:extLst>
              <a:ext uri="{28A0092B-C50C-407E-A947-70E740481C1C}">
                <a14:useLocalDpi xmlns:a14="http://schemas.microsoft.com/office/drawing/2010/main"/>
              </a:ext>
            </a:extLst>
          </a:blip>
          <a:srcRect/>
          <a:stretch>
            <a:fillRect/>
          </a:stretch>
        </p:blipFill>
        <p:spPr>
          <a:xfrm>
            <a:off x="-1" y="-71671"/>
            <a:ext cx="12191980" cy="6857999"/>
          </a:xfrm>
          <a:prstGeom prst="rect">
            <a:avLst/>
          </a:prstGeom>
          <a:scene3d>
            <a:camera prst="perspectiveContrastingLeftFacing">
              <a:rot lat="300000" lon="19800000" rev="0"/>
            </a:camera>
            <a:lightRig rig="threePt" dir="t">
              <a:rot lat="0" lon="0" rev="2700000"/>
            </a:lightRig>
          </a:scene3d>
          <a:sp3d>
            <a:bevelT w="63500" h="50800"/>
          </a:sp3d>
        </p:spPr>
      </p:pic>
      <p:sp>
        <p:nvSpPr>
          <p:cNvPr id="5" name="TextBox 4">
            <a:extLst>
              <a:ext uri="{FF2B5EF4-FFF2-40B4-BE49-F238E27FC236}">
                <a16:creationId xmlns:a16="http://schemas.microsoft.com/office/drawing/2014/main" id="{948A0D90-F0A7-1F70-790A-231BFA7BB38B}"/>
              </a:ext>
            </a:extLst>
          </p:cNvPr>
          <p:cNvSpPr txBox="1"/>
          <p:nvPr/>
        </p:nvSpPr>
        <p:spPr>
          <a:xfrm>
            <a:off x="-202447" y="3014428"/>
            <a:ext cx="12191979" cy="1489542"/>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8000" b="1">
                <a:solidFill>
                  <a:srgbClr val="FFFFFF"/>
                </a:solidFill>
                <a:latin typeface="+mj-lt"/>
                <a:ea typeface="+mj-ea"/>
                <a:cs typeface="+mj-cs"/>
              </a:rPr>
              <a:t>Working in Wildfire Season</a:t>
            </a:r>
          </a:p>
        </p:txBody>
      </p:sp>
    </p:spTree>
    <p:extLst>
      <p:ext uri="{BB962C8B-B14F-4D97-AF65-F5344CB8AC3E}">
        <p14:creationId xmlns:p14="http://schemas.microsoft.com/office/powerpoint/2010/main" val="35601492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403FC6-CA6A-0989-B559-4377C4814748}"/>
              </a:ext>
            </a:extLst>
          </p:cNvPr>
          <p:cNvSpPr>
            <a:spLocks noGrp="1"/>
          </p:cNvSpPr>
          <p:nvPr>
            <p:ph idx="1"/>
          </p:nvPr>
        </p:nvSpPr>
        <p:spPr>
          <a:xfrm>
            <a:off x="463296" y="1221486"/>
            <a:ext cx="6092952" cy="4351338"/>
          </a:xfrm>
        </p:spPr>
        <p:txBody>
          <a:bodyPr>
            <a:normAutofit fontScale="70000" lnSpcReduction="20000"/>
          </a:bodyPr>
          <a:lstStyle/>
          <a:p>
            <a:r>
              <a:rPr lang="en-US">
                <a:latin typeface="Aptos" panose="020B0004020202020204" pitchFamily="34" charset="0"/>
              </a:rPr>
              <a:t>During wildfire season, the use of OMH and Client Wildfire Danger Reports is vital for maintaining safety and compliance in our work activities.</a:t>
            </a:r>
          </a:p>
          <a:p>
            <a:endParaRPr lang="en-US" sz="800">
              <a:latin typeface="Aptos" panose="020B0004020202020204" pitchFamily="34" charset="0"/>
            </a:endParaRPr>
          </a:p>
          <a:p>
            <a:r>
              <a:rPr lang="en-US">
                <a:latin typeface="Aptos" panose="020B0004020202020204" pitchFamily="34" charset="0"/>
              </a:rPr>
              <a:t>These reports provide the danger ratings for designated zones where we operate, helping us assess and respond to wildfire risks effectively. They also outline specific restrictions that apply when the danger rating (DGR) reaches level III or greater. By staying informed through these reports, we can implement necessary precautions, adhere to safety protocols, and minimize the risk of wildfire incidents. </a:t>
            </a:r>
          </a:p>
          <a:p>
            <a:endParaRPr lang="en-US" sz="1200">
              <a:latin typeface="Aptos" panose="020B0004020202020204" pitchFamily="34" charset="0"/>
            </a:endParaRPr>
          </a:p>
          <a:p>
            <a:r>
              <a:rPr lang="en-US">
                <a:latin typeface="Aptos" panose="020B0004020202020204" pitchFamily="34" charset="0"/>
              </a:rPr>
              <a:t>Your attention to these reports is essential for safeguarding our operations and ensuring the well-being of all personnel and surrounding communities.</a:t>
            </a:r>
          </a:p>
          <a:p>
            <a:endParaRPr lang="en-US"/>
          </a:p>
        </p:txBody>
      </p:sp>
      <p:sp>
        <p:nvSpPr>
          <p:cNvPr id="4" name="Slide Number Placeholder 3">
            <a:extLst>
              <a:ext uri="{FF2B5EF4-FFF2-40B4-BE49-F238E27FC236}">
                <a16:creationId xmlns:a16="http://schemas.microsoft.com/office/drawing/2014/main" id="{0853545B-7FD1-D07E-132F-C7DD22AEF488}"/>
              </a:ext>
            </a:extLst>
          </p:cNvPr>
          <p:cNvSpPr>
            <a:spLocks noGrp="1"/>
          </p:cNvSpPr>
          <p:nvPr>
            <p:ph type="sldNum" sz="quarter" idx="12"/>
          </p:nvPr>
        </p:nvSpPr>
        <p:spPr/>
        <p:txBody>
          <a:bodyPr/>
          <a:lstStyle/>
          <a:p>
            <a:fld id="{EC3C0FE8-D495-4404-8085-BF75A3627A81}" type="slidenum">
              <a:rPr lang="en-CA" smtClean="0"/>
              <a:t>73</a:t>
            </a:fld>
            <a:endParaRPr lang="en-CA"/>
          </a:p>
        </p:txBody>
      </p:sp>
      <p:pic>
        <p:nvPicPr>
          <p:cNvPr id="6" name="Picture 5">
            <a:extLst>
              <a:ext uri="{FF2B5EF4-FFF2-40B4-BE49-F238E27FC236}">
                <a16:creationId xmlns:a16="http://schemas.microsoft.com/office/drawing/2014/main" id="{5829F15D-8913-632C-5E7D-60ECA8B757F5}"/>
              </a:ext>
            </a:extLst>
          </p:cNvPr>
          <p:cNvPicPr>
            <a:picLocks noChangeAspect="1"/>
          </p:cNvPicPr>
          <p:nvPr/>
        </p:nvPicPr>
        <p:blipFill>
          <a:blip r:embed="rId2"/>
          <a:stretch>
            <a:fillRect/>
          </a:stretch>
        </p:blipFill>
        <p:spPr>
          <a:xfrm>
            <a:off x="6463273" y="857894"/>
            <a:ext cx="2886478" cy="4410691"/>
          </a:xfrm>
          <a:prstGeom prst="rect">
            <a:avLst/>
          </a:prstGeom>
        </p:spPr>
      </p:pic>
      <p:pic>
        <p:nvPicPr>
          <p:cNvPr id="8" name="Picture 7">
            <a:extLst>
              <a:ext uri="{FF2B5EF4-FFF2-40B4-BE49-F238E27FC236}">
                <a16:creationId xmlns:a16="http://schemas.microsoft.com/office/drawing/2014/main" id="{C6380BC1-E208-3CBF-ACC6-0F7BBD18EF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49751" y="1221486"/>
            <a:ext cx="2548046" cy="3110602"/>
          </a:xfrm>
          <a:prstGeom prst="rect">
            <a:avLst/>
          </a:prstGeom>
        </p:spPr>
      </p:pic>
      <p:pic>
        <p:nvPicPr>
          <p:cNvPr id="9" name="Picture 8">
            <a:extLst>
              <a:ext uri="{FF2B5EF4-FFF2-40B4-BE49-F238E27FC236}">
                <a16:creationId xmlns:a16="http://schemas.microsoft.com/office/drawing/2014/main" id="{1E3A3539-898D-FC24-2041-C70CBE3EAE24}"/>
              </a:ext>
            </a:extLst>
          </p:cNvPr>
          <p:cNvPicPr>
            <a:picLocks noChangeAspect="1" noChangeArrowheads="1"/>
          </p:cNvPicPr>
          <p:nvPr/>
        </p:nvPicPr>
        <p:blipFill>
          <a:blip r:embed="rId4"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7392248"/>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8ED69-7AA9-FFCC-AA33-256FBAC2332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4CF900-99B3-2DC2-9CC7-A663916F98B2}"/>
              </a:ext>
            </a:extLst>
          </p:cNvPr>
          <p:cNvSpPr>
            <a:spLocks noGrp="1"/>
          </p:cNvSpPr>
          <p:nvPr>
            <p:ph idx="1"/>
          </p:nvPr>
        </p:nvSpPr>
        <p:spPr>
          <a:xfrm>
            <a:off x="463296" y="1017651"/>
            <a:ext cx="10890504" cy="3618357"/>
          </a:xfrm>
        </p:spPr>
        <p:txBody>
          <a:bodyPr>
            <a:normAutofit/>
          </a:bodyPr>
          <a:lstStyle/>
          <a:p>
            <a:pPr marL="0" indent="0">
              <a:buNone/>
            </a:pPr>
            <a:r>
              <a:rPr lang="en-US" sz="1700">
                <a:latin typeface="Aptos" panose="020B0004020202020204" pitchFamily="34" charset="0"/>
              </a:rPr>
              <a:t>Each vehicle and piece of mobile equipment requires the following during wildfire season:</a:t>
            </a:r>
          </a:p>
          <a:p>
            <a:pPr lvl="1"/>
            <a:r>
              <a:rPr lang="en-US" sz="1700">
                <a:latin typeface="Aptos" panose="020B0004020202020204" pitchFamily="34" charset="0"/>
              </a:rPr>
              <a:t>One round nosed shovel</a:t>
            </a:r>
          </a:p>
          <a:p>
            <a:pPr lvl="1"/>
            <a:r>
              <a:rPr lang="en-US" sz="1700">
                <a:latin typeface="Aptos" panose="020B0004020202020204" pitchFamily="34" charset="0"/>
              </a:rPr>
              <a:t>One Pulaski</a:t>
            </a:r>
          </a:p>
          <a:p>
            <a:pPr lvl="1"/>
            <a:r>
              <a:rPr lang="en-US" sz="1700">
                <a:latin typeface="Aptos" panose="020B0004020202020204" pitchFamily="34" charset="0"/>
              </a:rPr>
              <a:t>One hand-tank pump containing 18 liters of water.</a:t>
            </a:r>
          </a:p>
          <a:p>
            <a:pPr marL="0" indent="0">
              <a:buNone/>
            </a:pPr>
            <a:r>
              <a:rPr lang="en-US" sz="1700" b="1">
                <a:latin typeface="Aptos" panose="020B0004020202020204" pitchFamily="34" charset="0"/>
              </a:rPr>
              <a:t>High Risk Activities </a:t>
            </a:r>
            <a:r>
              <a:rPr lang="en-US" sz="1700">
                <a:latin typeface="Aptos" panose="020B0004020202020204" pitchFamily="34" charset="0"/>
              </a:rPr>
              <a:t>require a Fire Suppression or Water Delivery System </a:t>
            </a:r>
          </a:p>
          <a:p>
            <a:pPr lvl="1"/>
            <a:r>
              <a:rPr lang="en-US" sz="1700">
                <a:latin typeface="Aptos" panose="020B0004020202020204" pitchFamily="34" charset="0"/>
              </a:rPr>
              <a:t>portable pump unit (not affixed to another machine able to maintain 145psi while delivering 135 liters of water per minute from 30m of hose with 9.5mm opening nozzle)</a:t>
            </a:r>
          </a:p>
          <a:p>
            <a:pPr lvl="1"/>
            <a:r>
              <a:rPr lang="en-US" sz="1700">
                <a:latin typeface="Aptos" panose="020B0004020202020204" pitchFamily="34" charset="0"/>
              </a:rPr>
              <a:t>a suction hose</a:t>
            </a:r>
          </a:p>
          <a:p>
            <a:pPr lvl="1"/>
            <a:r>
              <a:rPr lang="en-US" sz="1700">
                <a:latin typeface="Aptos" panose="020B0004020202020204" pitchFamily="34" charset="0"/>
              </a:rPr>
              <a:t>at least 150 m of discharge hose (33mm unlined or 35mm diameter lined hose)</a:t>
            </a:r>
          </a:p>
          <a:p>
            <a:pPr lvl="1"/>
            <a:r>
              <a:rPr lang="en-US" sz="1700">
                <a:latin typeface="Aptos" panose="020B0004020202020204" pitchFamily="34" charset="0"/>
              </a:rPr>
              <a:t>tools and accessories to maintain pump and hose</a:t>
            </a:r>
          </a:p>
          <a:p>
            <a:pPr lvl="1"/>
            <a:r>
              <a:rPr lang="en-US" sz="1700">
                <a:latin typeface="Aptos" panose="020B0004020202020204" pitchFamily="34" charset="0"/>
              </a:rPr>
              <a:t>if a surface water supply is not available, a water source of at least 4500 liters (1000 gallons), can be substituted. It must be at the site, and readily available.</a:t>
            </a:r>
          </a:p>
          <a:p>
            <a:pPr marL="457200" lvl="1" indent="0">
              <a:buNone/>
            </a:pPr>
            <a:endParaRPr lang="en-US" sz="1700"/>
          </a:p>
          <a:p>
            <a:pPr marL="0" indent="0">
              <a:buNone/>
            </a:pPr>
            <a:endParaRPr lang="en-US">
              <a:latin typeface="Aptos" panose="020B0004020202020204" pitchFamily="34" charset="0"/>
            </a:endParaRPr>
          </a:p>
          <a:p>
            <a:endParaRPr lang="en-US"/>
          </a:p>
        </p:txBody>
      </p:sp>
      <p:sp>
        <p:nvSpPr>
          <p:cNvPr id="4" name="Slide Number Placeholder 3">
            <a:extLst>
              <a:ext uri="{FF2B5EF4-FFF2-40B4-BE49-F238E27FC236}">
                <a16:creationId xmlns:a16="http://schemas.microsoft.com/office/drawing/2014/main" id="{843A8E84-E40E-64B5-2A2D-680B1DB33A25}"/>
              </a:ext>
            </a:extLst>
          </p:cNvPr>
          <p:cNvSpPr>
            <a:spLocks noGrp="1"/>
          </p:cNvSpPr>
          <p:nvPr>
            <p:ph type="sldNum" sz="quarter" idx="12"/>
          </p:nvPr>
        </p:nvSpPr>
        <p:spPr/>
        <p:txBody>
          <a:bodyPr/>
          <a:lstStyle/>
          <a:p>
            <a:fld id="{EC3C0FE8-D495-4404-8085-BF75A3627A81}" type="slidenum">
              <a:rPr lang="en-CA" smtClean="0"/>
              <a:t>74</a:t>
            </a:fld>
            <a:endParaRPr lang="en-CA"/>
          </a:p>
        </p:txBody>
      </p:sp>
      <p:sp>
        <p:nvSpPr>
          <p:cNvPr id="5" name="TextBox 4">
            <a:extLst>
              <a:ext uri="{FF2B5EF4-FFF2-40B4-BE49-F238E27FC236}">
                <a16:creationId xmlns:a16="http://schemas.microsoft.com/office/drawing/2014/main" id="{906EC2DC-E353-22AF-2D8A-A0EEC8140A08}"/>
              </a:ext>
            </a:extLst>
          </p:cNvPr>
          <p:cNvSpPr txBox="1"/>
          <p:nvPr/>
        </p:nvSpPr>
        <p:spPr>
          <a:xfrm>
            <a:off x="362712" y="4849847"/>
            <a:ext cx="10991088" cy="1754326"/>
          </a:xfrm>
          <a:prstGeom prst="rect">
            <a:avLst/>
          </a:prstGeom>
          <a:noFill/>
        </p:spPr>
        <p:txBody>
          <a:bodyPr wrap="square" rtlCol="0">
            <a:spAutoFit/>
          </a:bodyPr>
          <a:lstStyle/>
          <a:p>
            <a:pPr algn="ctr"/>
            <a:r>
              <a:rPr lang="en-US" sz="3600" b="1">
                <a:latin typeface="Aptos" panose="020B0004020202020204" pitchFamily="34" charset="0"/>
              </a:rPr>
              <a:t>Anyone who is expected to help with fire suppression in the event of a wildfire is required to have S100 training.</a:t>
            </a:r>
          </a:p>
        </p:txBody>
      </p:sp>
      <p:pic>
        <p:nvPicPr>
          <p:cNvPr id="7" name="Picture 6">
            <a:extLst>
              <a:ext uri="{FF2B5EF4-FFF2-40B4-BE49-F238E27FC236}">
                <a16:creationId xmlns:a16="http://schemas.microsoft.com/office/drawing/2014/main" id="{BC580942-31C8-04CB-1904-2ECD2CC1F097}"/>
              </a:ext>
            </a:extLst>
          </p:cNvPr>
          <p:cNvPicPr>
            <a:picLocks noChangeAspect="1" noChangeArrowheads="1"/>
          </p:cNvPicPr>
          <p:nvPr/>
        </p:nvPicPr>
        <p:blipFill>
          <a:blip r:embed="rId2"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5090308"/>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7F54F-17F4-4CEA-AB1D-9DE23482BA66}"/>
              </a:ext>
            </a:extLst>
          </p:cNvPr>
          <p:cNvSpPr>
            <a:spLocks noGrp="1"/>
          </p:cNvSpPr>
          <p:nvPr>
            <p:ph type="title"/>
          </p:nvPr>
        </p:nvSpPr>
        <p:spPr>
          <a:xfrm>
            <a:off x="2343912" y="365125"/>
            <a:ext cx="9122664" cy="686435"/>
          </a:xfrm>
        </p:spPr>
        <p:txBody>
          <a:bodyPr>
            <a:normAutofit fontScale="90000"/>
          </a:bodyPr>
          <a:lstStyle/>
          <a:p>
            <a:r>
              <a:rPr lang="en-US" dirty="0">
                <a:latin typeface="Aptos" panose="020B0004020202020204" pitchFamily="34" charset="0"/>
              </a:rPr>
              <a:t>Fire hazards and preventative measures</a:t>
            </a:r>
          </a:p>
        </p:txBody>
      </p:sp>
      <p:sp>
        <p:nvSpPr>
          <p:cNvPr id="3" name="Content Placeholder 2">
            <a:extLst>
              <a:ext uri="{FF2B5EF4-FFF2-40B4-BE49-F238E27FC236}">
                <a16:creationId xmlns:a16="http://schemas.microsoft.com/office/drawing/2014/main" id="{C8B3542E-81BE-8AA1-CB80-A0544D324C09}"/>
              </a:ext>
            </a:extLst>
          </p:cNvPr>
          <p:cNvSpPr>
            <a:spLocks noGrp="1"/>
          </p:cNvSpPr>
          <p:nvPr>
            <p:ph idx="1"/>
          </p:nvPr>
        </p:nvSpPr>
        <p:spPr>
          <a:xfrm>
            <a:off x="399288" y="1161891"/>
            <a:ext cx="4876800" cy="4351338"/>
          </a:xfrm>
        </p:spPr>
        <p:txBody>
          <a:bodyPr/>
          <a:lstStyle/>
          <a:p>
            <a:pPr marL="0" indent="0">
              <a:buNone/>
            </a:pPr>
            <a:r>
              <a:rPr lang="en-US" b="1" dirty="0">
                <a:latin typeface="Aptos" panose="020B0004020202020204" pitchFamily="34" charset="0"/>
              </a:rPr>
              <a:t>Hazards:</a:t>
            </a:r>
          </a:p>
          <a:p>
            <a:pPr marL="285750" indent="-285750"/>
            <a:r>
              <a:rPr lang="en-US" dirty="0">
                <a:latin typeface="Aptos" panose="020B0004020202020204" pitchFamily="34" charset="0"/>
              </a:rPr>
              <a:t>Welding</a:t>
            </a:r>
          </a:p>
          <a:p>
            <a:pPr marL="285750" indent="-285750"/>
            <a:r>
              <a:rPr lang="en-US" dirty="0">
                <a:latin typeface="Aptos" panose="020B0004020202020204" pitchFamily="34" charset="0"/>
              </a:rPr>
              <a:t>Smoking/cigarette butts</a:t>
            </a:r>
          </a:p>
          <a:p>
            <a:pPr marL="285750" indent="-285750"/>
            <a:r>
              <a:rPr lang="en-US" dirty="0">
                <a:latin typeface="Aptos" panose="020B0004020202020204" pitchFamily="34" charset="0"/>
              </a:rPr>
              <a:t>Flammables liquids</a:t>
            </a:r>
          </a:p>
          <a:p>
            <a:pPr marL="285750" indent="-285750"/>
            <a:r>
              <a:rPr lang="en-US" dirty="0">
                <a:latin typeface="Aptos" panose="020B0004020202020204" pitchFamily="34" charset="0"/>
              </a:rPr>
              <a:t>Combustible materials</a:t>
            </a:r>
          </a:p>
          <a:p>
            <a:pPr marL="285750" indent="-285750"/>
            <a:r>
              <a:rPr lang="en-US" dirty="0">
                <a:latin typeface="Aptos" panose="020B0004020202020204" pitchFamily="34" charset="0"/>
              </a:rPr>
              <a:t>Poor maintenance on equipment</a:t>
            </a:r>
          </a:p>
          <a:p>
            <a:pPr marL="285750" indent="-285750"/>
            <a:r>
              <a:rPr lang="en-US" dirty="0">
                <a:latin typeface="Aptos" panose="020B0004020202020204" pitchFamily="34" charset="0"/>
              </a:rPr>
              <a:t>Coating materials </a:t>
            </a:r>
          </a:p>
          <a:p>
            <a:endParaRPr lang="en-US" dirty="0"/>
          </a:p>
        </p:txBody>
      </p:sp>
      <p:sp>
        <p:nvSpPr>
          <p:cNvPr id="4" name="Slide Number Placeholder 3">
            <a:extLst>
              <a:ext uri="{FF2B5EF4-FFF2-40B4-BE49-F238E27FC236}">
                <a16:creationId xmlns:a16="http://schemas.microsoft.com/office/drawing/2014/main" id="{8B2E6147-9DB0-BE18-E812-99C24CC45B22}"/>
              </a:ext>
            </a:extLst>
          </p:cNvPr>
          <p:cNvSpPr>
            <a:spLocks noGrp="1"/>
          </p:cNvSpPr>
          <p:nvPr>
            <p:ph type="sldNum" sz="quarter" idx="12"/>
          </p:nvPr>
        </p:nvSpPr>
        <p:spPr/>
        <p:txBody>
          <a:bodyPr/>
          <a:lstStyle/>
          <a:p>
            <a:fld id="{EC3C0FE8-D495-4404-8085-BF75A3627A81}" type="slidenum">
              <a:rPr lang="en-CA" smtClean="0"/>
              <a:t>75</a:t>
            </a:fld>
            <a:endParaRPr lang="en-CA"/>
          </a:p>
        </p:txBody>
      </p:sp>
      <p:sp>
        <p:nvSpPr>
          <p:cNvPr id="5" name="TextBox 4">
            <a:extLst>
              <a:ext uri="{FF2B5EF4-FFF2-40B4-BE49-F238E27FC236}">
                <a16:creationId xmlns:a16="http://schemas.microsoft.com/office/drawing/2014/main" id="{6BFF1FC8-EEA7-1A54-16B7-BD023771F4A2}"/>
              </a:ext>
            </a:extLst>
          </p:cNvPr>
          <p:cNvSpPr txBox="1"/>
          <p:nvPr/>
        </p:nvSpPr>
        <p:spPr>
          <a:xfrm>
            <a:off x="5650992" y="1051560"/>
            <a:ext cx="5971032" cy="5539978"/>
          </a:xfrm>
          <a:prstGeom prst="rect">
            <a:avLst/>
          </a:prstGeom>
          <a:noFill/>
        </p:spPr>
        <p:txBody>
          <a:bodyPr wrap="square" rtlCol="0">
            <a:spAutoFit/>
          </a:bodyPr>
          <a:lstStyle/>
          <a:p>
            <a:r>
              <a:rPr lang="en-US" sz="2800" b="1">
                <a:latin typeface="Aptos" panose="020B0004020202020204" pitchFamily="34" charset="0"/>
              </a:rPr>
              <a:t>Preventative Measures:</a:t>
            </a:r>
          </a:p>
          <a:p>
            <a:pPr marL="285750" indent="-285750" algn="just">
              <a:buFont typeface="Arial" panose="020B0604020202020204" pitchFamily="34" charset="0"/>
              <a:buChar char="•"/>
            </a:pPr>
            <a:r>
              <a:rPr lang="en-US" sz="2800">
                <a:latin typeface="Aptos" panose="020B0004020202020204" pitchFamily="34" charset="0"/>
              </a:rPr>
              <a:t>Supervisors need to correct all fire hazards brought to their attention.</a:t>
            </a:r>
          </a:p>
          <a:p>
            <a:pPr marL="285750" indent="-285750" algn="just">
              <a:buFont typeface="Arial" panose="020B0604020202020204" pitchFamily="34" charset="0"/>
              <a:buChar char="•"/>
            </a:pPr>
            <a:r>
              <a:rPr lang="en-US" sz="2800">
                <a:latin typeface="Aptos" panose="020B0004020202020204" pitchFamily="34" charset="0"/>
              </a:rPr>
              <a:t>All fire suppression equipment shall be inspected and readily available</a:t>
            </a:r>
          </a:p>
          <a:p>
            <a:pPr marL="285750" indent="-285750" algn="just">
              <a:buFont typeface="Arial" panose="020B0604020202020204" pitchFamily="34" charset="0"/>
              <a:buChar char="•"/>
            </a:pPr>
            <a:r>
              <a:rPr lang="en-US" sz="2800">
                <a:latin typeface="Aptos" panose="020B0004020202020204" pitchFamily="34" charset="0"/>
              </a:rPr>
              <a:t>Defective equipment to be recharged and replaced</a:t>
            </a:r>
          </a:p>
          <a:p>
            <a:pPr marL="285750" indent="-285750" algn="just">
              <a:buFont typeface="Arial" panose="020B0604020202020204" pitchFamily="34" charset="0"/>
              <a:buChar char="•"/>
            </a:pPr>
            <a:r>
              <a:rPr lang="en-US" sz="2800">
                <a:latin typeface="Aptos" panose="020B0004020202020204" pitchFamily="34" charset="0"/>
              </a:rPr>
              <a:t>Smoking only in designated areas</a:t>
            </a:r>
          </a:p>
          <a:p>
            <a:pPr marL="285750" indent="-285750" algn="just">
              <a:buFont typeface="Arial" panose="020B0604020202020204" pitchFamily="34" charset="0"/>
              <a:buChar char="•"/>
            </a:pPr>
            <a:r>
              <a:rPr lang="en-US" sz="2800">
                <a:latin typeface="Aptos" panose="020B0004020202020204" pitchFamily="34" charset="0"/>
              </a:rPr>
              <a:t>Ensure storage and handling of flammable and combustible materials meet applicable regulations</a:t>
            </a:r>
          </a:p>
          <a:p>
            <a:endParaRPr lang="en-US"/>
          </a:p>
        </p:txBody>
      </p:sp>
      <p:pic>
        <p:nvPicPr>
          <p:cNvPr id="6" name="Picture 5">
            <a:extLst>
              <a:ext uri="{FF2B5EF4-FFF2-40B4-BE49-F238E27FC236}">
                <a16:creationId xmlns:a16="http://schemas.microsoft.com/office/drawing/2014/main" id="{8C6FD6C6-CAAE-7F13-A243-14CA4BE20368}"/>
              </a:ext>
            </a:extLst>
          </p:cNvPr>
          <p:cNvPicPr>
            <a:picLocks noChangeAspect="1" noChangeArrowheads="1"/>
          </p:cNvPicPr>
          <p:nvPr/>
        </p:nvPicPr>
        <p:blipFill>
          <a:blip r:embed="rId2"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8151129"/>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6098A-1509-D9C7-8D71-D3220DE75DE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B67B71-07ED-CE51-E50D-F46AED56DA7B}"/>
              </a:ext>
            </a:extLst>
          </p:cNvPr>
          <p:cNvSpPr>
            <a:spLocks noGrp="1"/>
          </p:cNvSpPr>
          <p:nvPr>
            <p:ph idx="1"/>
          </p:nvPr>
        </p:nvSpPr>
        <p:spPr>
          <a:xfrm>
            <a:off x="289560" y="1459600"/>
            <a:ext cx="6092952" cy="1238250"/>
          </a:xfrm>
        </p:spPr>
        <p:txBody>
          <a:bodyPr>
            <a:normAutofit fontScale="70000" lnSpcReduction="20000"/>
          </a:bodyPr>
          <a:lstStyle/>
          <a:p>
            <a:pPr marL="0" indent="0">
              <a:buNone/>
            </a:pPr>
            <a:r>
              <a:rPr lang="en-US">
                <a:latin typeface="Aptos" panose="020B0004020202020204" pitchFamily="34" charset="0"/>
                <a:ea typeface="Aptos" panose="020B0004020202020204" pitchFamily="34" charset="0"/>
                <a:cs typeface="Times New Roman" panose="02020603050405020304" pitchFamily="18" charset="0"/>
              </a:rPr>
              <a:t>Air quality is a constantly changing hazard, impacting different locations and individuals in varied ways. It's crucial for each team to adapt to local conditions and recognize individual reactions to these conditions.</a:t>
            </a:r>
            <a:endParaRPr lang="en-US"/>
          </a:p>
          <a:p>
            <a:endParaRPr lang="en-US"/>
          </a:p>
        </p:txBody>
      </p:sp>
      <p:sp>
        <p:nvSpPr>
          <p:cNvPr id="4" name="Slide Number Placeholder 3">
            <a:extLst>
              <a:ext uri="{FF2B5EF4-FFF2-40B4-BE49-F238E27FC236}">
                <a16:creationId xmlns:a16="http://schemas.microsoft.com/office/drawing/2014/main" id="{DFFE5A78-E740-739C-4FDA-227A163507B0}"/>
              </a:ext>
            </a:extLst>
          </p:cNvPr>
          <p:cNvSpPr>
            <a:spLocks noGrp="1"/>
          </p:cNvSpPr>
          <p:nvPr>
            <p:ph type="sldNum" sz="quarter" idx="12"/>
          </p:nvPr>
        </p:nvSpPr>
        <p:spPr/>
        <p:txBody>
          <a:bodyPr/>
          <a:lstStyle/>
          <a:p>
            <a:fld id="{EC3C0FE8-D495-4404-8085-BF75A3627A81}" type="slidenum">
              <a:rPr lang="en-CA" smtClean="0"/>
              <a:t>76</a:t>
            </a:fld>
            <a:endParaRPr lang="en-CA"/>
          </a:p>
        </p:txBody>
      </p:sp>
      <p:pic>
        <p:nvPicPr>
          <p:cNvPr id="7" name="Picture 6" descr="Timeline&#10;&#10;Description automatically generated">
            <a:extLst>
              <a:ext uri="{FF2B5EF4-FFF2-40B4-BE49-F238E27FC236}">
                <a16:creationId xmlns:a16="http://schemas.microsoft.com/office/drawing/2014/main" id="{334CAB3C-85D3-1692-6F0D-F40987FF381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7165429" y="1221486"/>
            <a:ext cx="4346575" cy="723068"/>
          </a:xfrm>
          <a:prstGeom prst="rect">
            <a:avLst/>
          </a:prstGeom>
          <a:ln>
            <a:noFill/>
          </a:ln>
          <a:extLst>
            <a:ext uri="{53640926-AAD7-44D8-BBD7-CCE9431645EC}">
              <a14:shadowObscured xmlns:a14="http://schemas.microsoft.com/office/drawing/2010/main"/>
            </a:ext>
          </a:extLst>
        </p:spPr>
      </p:pic>
      <p:pic>
        <p:nvPicPr>
          <p:cNvPr id="10" name="Picture 9" descr="Timeline&#10;&#10;Description automatically generated">
            <a:extLst>
              <a:ext uri="{FF2B5EF4-FFF2-40B4-BE49-F238E27FC236}">
                <a16:creationId xmlns:a16="http://schemas.microsoft.com/office/drawing/2014/main" id="{977CCA67-A79F-5D00-1E17-D4124719B18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6921243" y="2090560"/>
            <a:ext cx="4807461" cy="723068"/>
          </a:xfrm>
          <a:prstGeom prst="rect">
            <a:avLst/>
          </a:prstGeom>
          <a:ln>
            <a:noFill/>
          </a:ln>
          <a:extLst>
            <a:ext uri="{53640926-AAD7-44D8-BBD7-CCE9431645EC}">
              <a14:shadowObscured xmlns:a14="http://schemas.microsoft.com/office/drawing/2010/main"/>
            </a:ext>
          </a:extLst>
        </p:spPr>
      </p:pic>
      <p:sp>
        <p:nvSpPr>
          <p:cNvPr id="11" name="TextBox 10">
            <a:extLst>
              <a:ext uri="{FF2B5EF4-FFF2-40B4-BE49-F238E27FC236}">
                <a16:creationId xmlns:a16="http://schemas.microsoft.com/office/drawing/2014/main" id="{9F6AFF61-C94A-8FA9-31E5-EF5EB697D07A}"/>
              </a:ext>
            </a:extLst>
          </p:cNvPr>
          <p:cNvSpPr txBox="1"/>
          <p:nvPr/>
        </p:nvSpPr>
        <p:spPr>
          <a:xfrm>
            <a:off x="463296" y="2813628"/>
            <a:ext cx="11048708" cy="3568797"/>
          </a:xfrm>
          <a:prstGeom prst="rect">
            <a:avLst/>
          </a:prstGeom>
          <a:noFill/>
        </p:spPr>
        <p:txBody>
          <a:bodyPr wrap="square">
            <a:spAutoFit/>
          </a:bodyPr>
          <a:lstStyle/>
          <a:p>
            <a:pPr marL="114300" marR="0">
              <a:lnSpc>
                <a:spcPct val="107000"/>
              </a:lnSpc>
              <a:spcBef>
                <a:spcPts val="0"/>
              </a:spcBef>
              <a:spcAft>
                <a:spcPts val="800"/>
              </a:spcAft>
            </a:pPr>
            <a:r>
              <a:rPr lang="en-US" sz="1400" kern="100">
                <a:effectLst/>
                <a:latin typeface="Aptos" panose="020B0004020202020204" pitchFamily="34" charset="0"/>
                <a:ea typeface="Aptos" panose="020B0004020202020204" pitchFamily="34" charset="0"/>
                <a:cs typeface="Times New Roman" panose="02020603050405020304" pitchFamily="18" charset="0"/>
              </a:rPr>
              <a:t>Here are key safety measures to follow:</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400" b="1" kern="100">
                <a:effectLst/>
                <a:latin typeface="Aptos" panose="020B0004020202020204" pitchFamily="34" charset="0"/>
                <a:ea typeface="Aptos" panose="020B0004020202020204" pitchFamily="34" charset="0"/>
                <a:cs typeface="Times New Roman" panose="02020603050405020304" pitchFamily="18" charset="0"/>
              </a:rPr>
              <a:t>Daily Air Quality and Fire Condition Checks:</a:t>
            </a:r>
            <a:r>
              <a:rPr lang="en-US" sz="1400" kern="100">
                <a:effectLst/>
                <a:latin typeface="Aptos" panose="020B0004020202020204" pitchFamily="34" charset="0"/>
                <a:ea typeface="Aptos" panose="020B0004020202020204" pitchFamily="34" charset="0"/>
                <a:cs typeface="Times New Roman" panose="02020603050405020304" pitchFamily="18" charset="0"/>
              </a:rPr>
              <a:t> Regularly monitor air quality and fire conditions using reliable sources like Environment Canada and local fire detection maps before heading to the field.</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400" b="1" kern="100">
                <a:effectLst/>
                <a:latin typeface="Aptos" panose="020B0004020202020204" pitchFamily="34" charset="0"/>
                <a:ea typeface="Aptos" panose="020B0004020202020204" pitchFamily="34" charset="0"/>
                <a:cs typeface="Times New Roman" panose="02020603050405020304" pitchFamily="18" charset="0"/>
              </a:rPr>
              <a:t>Fit-for-Duty Checks:</a:t>
            </a:r>
            <a:r>
              <a:rPr lang="en-US" sz="1400" kern="100">
                <a:effectLst/>
                <a:latin typeface="Aptos" panose="020B0004020202020204" pitchFamily="34" charset="0"/>
                <a:ea typeface="Aptos" panose="020B0004020202020204" pitchFamily="34" charset="0"/>
                <a:cs typeface="Times New Roman" panose="02020603050405020304" pitchFamily="18" charset="0"/>
              </a:rPr>
              <a:t> Conduct regular checks with team members throughout the day. Any difficulty or respiratory issues should be reported immediately to supervisors.</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400" b="1" kern="100">
                <a:effectLst/>
                <a:latin typeface="Aptos" panose="020B0004020202020204" pitchFamily="34" charset="0"/>
                <a:ea typeface="Aptos" panose="020B0004020202020204" pitchFamily="34" charset="0"/>
                <a:cs typeface="Times New Roman" panose="02020603050405020304" pitchFamily="18" charset="0"/>
              </a:rPr>
              <a:t>Risk Assessment:</a:t>
            </a:r>
            <a:r>
              <a:rPr lang="en-US" sz="1400" kern="100">
                <a:effectLst/>
                <a:latin typeface="Aptos" panose="020B0004020202020204" pitchFamily="34" charset="0"/>
                <a:ea typeface="Aptos" panose="020B0004020202020204" pitchFamily="34" charset="0"/>
                <a:cs typeface="Times New Roman" panose="02020603050405020304" pitchFamily="18" charset="0"/>
              </a:rPr>
              <a:t> When Air Quality Health Index (AQHI) reaches Moderate levels (4-6), perform a risk assessment. Consider suspending outdoor work when AQHI is High to Very High (7 or above), unless critical tasks necessitate it.</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400" b="1" kern="100">
                <a:effectLst/>
                <a:latin typeface="Aptos" panose="020B0004020202020204" pitchFamily="34" charset="0"/>
                <a:ea typeface="Aptos" panose="020B0004020202020204" pitchFamily="34" charset="0"/>
                <a:cs typeface="Times New Roman" panose="02020603050405020304" pitchFamily="18" charset="0"/>
              </a:rPr>
              <a:t>Reduce Physical Activity:</a:t>
            </a:r>
            <a:r>
              <a:rPr lang="en-US" sz="1400" kern="100">
                <a:effectLst/>
                <a:latin typeface="Aptos" panose="020B0004020202020204" pitchFamily="34" charset="0"/>
                <a:ea typeface="Aptos" panose="020B0004020202020204" pitchFamily="34" charset="0"/>
                <a:cs typeface="Times New Roman" panose="02020603050405020304" pitchFamily="18" charset="0"/>
              </a:rPr>
              <a:t> Adjust physical activity levels to minimize inhaling pollutants.</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400" b="1" kern="100">
                <a:effectLst/>
                <a:latin typeface="Aptos" panose="020B0004020202020204" pitchFamily="34" charset="0"/>
                <a:ea typeface="Aptos" panose="020B0004020202020204" pitchFamily="34" charset="0"/>
                <a:cs typeface="Times New Roman" panose="02020603050405020304" pitchFamily="18" charset="0"/>
              </a:rPr>
              <a:t>Immediate Suspension during Forest Fires:</a:t>
            </a:r>
            <a:r>
              <a:rPr lang="en-US" sz="1400" kern="100">
                <a:effectLst/>
                <a:latin typeface="Aptos" panose="020B0004020202020204" pitchFamily="34" charset="0"/>
                <a:ea typeface="Aptos" panose="020B0004020202020204" pitchFamily="34" charset="0"/>
                <a:cs typeface="Times New Roman" panose="02020603050405020304" pitchFamily="18" charset="0"/>
              </a:rPr>
              <a:t> If a forest fire occurs nearby and AQHI reaches 7 or higher, suspend all work and move to safe indoor areas.</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400" b="1" kern="100">
                <a:effectLst/>
                <a:latin typeface="Aptos" panose="020B0004020202020204" pitchFamily="34" charset="0"/>
                <a:ea typeface="Aptos" panose="020B0004020202020204" pitchFamily="34" charset="0"/>
                <a:cs typeface="Times New Roman" panose="02020603050405020304" pitchFamily="18" charset="0"/>
              </a:rPr>
              <a:t>Regular AQHI Monitoring:</a:t>
            </a:r>
            <a:r>
              <a:rPr lang="en-US" sz="1400" kern="100">
                <a:effectLst/>
                <a:latin typeface="Aptos" panose="020B0004020202020204" pitchFamily="34" charset="0"/>
                <a:ea typeface="Aptos" panose="020B0004020202020204" pitchFamily="34" charset="0"/>
                <a:cs typeface="Times New Roman" panose="02020603050405020304" pitchFamily="18" charset="0"/>
              </a:rPr>
              <a:t> OMH LP will continually monitor AQHI to ensure worker safety.</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400" b="1" kern="100">
                <a:effectLst/>
                <a:latin typeface="Aptos" panose="020B0004020202020204" pitchFamily="34" charset="0"/>
                <a:ea typeface="Aptos" panose="020B0004020202020204" pitchFamily="34" charset="0"/>
                <a:cs typeface="Times New Roman" panose="02020603050405020304" pitchFamily="18" charset="0"/>
              </a:rPr>
              <a:t>Workers with Respiratory Conditions:</a:t>
            </a:r>
            <a:r>
              <a:rPr lang="en-US" sz="1400" kern="100">
                <a:effectLst/>
                <a:latin typeface="Aptos" panose="020B0004020202020204" pitchFamily="34" charset="0"/>
                <a:ea typeface="Aptos" panose="020B0004020202020204" pitchFamily="34" charset="0"/>
                <a:cs typeface="Times New Roman" panose="02020603050405020304" pitchFamily="18" charset="0"/>
              </a:rPr>
              <a:t> Those with diagnosed respiratory conditions must follow physician guidance for outdoor work.</a:t>
            </a:r>
          </a:p>
        </p:txBody>
      </p:sp>
      <p:pic>
        <p:nvPicPr>
          <p:cNvPr id="12" name="Picture 11">
            <a:extLst>
              <a:ext uri="{FF2B5EF4-FFF2-40B4-BE49-F238E27FC236}">
                <a16:creationId xmlns:a16="http://schemas.microsoft.com/office/drawing/2014/main" id="{F9769381-6A2F-BB90-E3CB-A503AE9DF980}"/>
              </a:ext>
            </a:extLst>
          </p:cNvPr>
          <p:cNvPicPr>
            <a:picLocks noChangeAspect="1" noChangeArrowheads="1"/>
          </p:cNvPicPr>
          <p:nvPr/>
        </p:nvPicPr>
        <p:blipFill>
          <a:blip r:embed="rId4"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6457587"/>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7F394342-EBEF-F709-D55D-EE845AF3C43C}"/>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45E651E0-3D7C-829D-7B65-32B301A57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ign with a black tube&#10;&#10;Description automatically generated">
            <a:extLst>
              <a:ext uri="{FF2B5EF4-FFF2-40B4-BE49-F238E27FC236}">
                <a16:creationId xmlns:a16="http://schemas.microsoft.com/office/drawing/2014/main" id="{2A88C01F-02A1-1A45-34CE-8BEF39E3F41A}"/>
              </a:ext>
            </a:extLst>
          </p:cNvPr>
          <p:cNvPicPr>
            <a:picLocks noChangeAspect="1"/>
          </p:cNvPicPr>
          <p:nvPr/>
        </p:nvPicPr>
        <p:blipFill rotWithShape="1">
          <a:blip r:embed="rId2" cstate="screen">
            <a:alphaModFix amt="50000"/>
            <a:extLst>
              <a:ext uri="{28A0092B-C50C-407E-A947-70E740481C1C}">
                <a14:useLocalDpi xmlns:a14="http://schemas.microsoft.com/office/drawing/2010/main"/>
              </a:ext>
            </a:extLst>
          </a:blip>
          <a:srcRect/>
          <a:stretch>
            <a:fillRect/>
          </a:stretch>
        </p:blipFill>
        <p:spPr>
          <a:xfrm>
            <a:off x="-1" y="-71671"/>
            <a:ext cx="12191980" cy="6857999"/>
          </a:xfrm>
          <a:prstGeom prst="rect">
            <a:avLst/>
          </a:prstGeom>
          <a:scene3d>
            <a:camera prst="perspectiveContrastingLeftFacing">
              <a:rot lat="300000" lon="19800000" rev="0"/>
            </a:camera>
            <a:lightRig rig="threePt" dir="t">
              <a:rot lat="0" lon="0" rev="2700000"/>
            </a:lightRig>
          </a:scene3d>
          <a:sp3d>
            <a:bevelT w="63500" h="50800"/>
          </a:sp3d>
        </p:spPr>
      </p:pic>
      <p:sp>
        <p:nvSpPr>
          <p:cNvPr id="5" name="TextBox 4">
            <a:extLst>
              <a:ext uri="{FF2B5EF4-FFF2-40B4-BE49-F238E27FC236}">
                <a16:creationId xmlns:a16="http://schemas.microsoft.com/office/drawing/2014/main" id="{BD87E1A7-F356-546E-17E2-51B23010E33A}"/>
              </a:ext>
            </a:extLst>
          </p:cNvPr>
          <p:cNvSpPr txBox="1"/>
          <p:nvPr/>
        </p:nvSpPr>
        <p:spPr>
          <a:xfrm>
            <a:off x="-202447" y="3014428"/>
            <a:ext cx="12191979" cy="1489542"/>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8000" b="1">
                <a:solidFill>
                  <a:srgbClr val="FFFFFF"/>
                </a:solidFill>
                <a:latin typeface="+mj-lt"/>
                <a:ea typeface="+mj-ea"/>
                <a:cs typeface="+mj-cs"/>
              </a:rPr>
              <a:t>Fire Extinguisher Training</a:t>
            </a:r>
          </a:p>
        </p:txBody>
      </p:sp>
    </p:spTree>
    <p:extLst>
      <p:ext uri="{BB962C8B-B14F-4D97-AF65-F5344CB8AC3E}">
        <p14:creationId xmlns:p14="http://schemas.microsoft.com/office/powerpoint/2010/main" val="5376332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3">
            <a:extLst>
              <a:ext uri="{FF2B5EF4-FFF2-40B4-BE49-F238E27FC236}">
                <a16:creationId xmlns:a16="http://schemas.microsoft.com/office/drawing/2014/main" id="{E7C7ADEB-5122-7169-8F74-BEB199968088}"/>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200">
                <a:solidFill>
                  <a:schemeClr val="bg2"/>
                </a:solidFill>
              </a:rPr>
              <a:t>| Fire Extinguisher Awareness</a:t>
            </a:r>
          </a:p>
        </p:txBody>
      </p:sp>
      <p:sp>
        <p:nvSpPr>
          <p:cNvPr id="607235" name="Rectangle 3">
            <a:extLst>
              <a:ext uri="{FF2B5EF4-FFF2-40B4-BE49-F238E27FC236}">
                <a16:creationId xmlns:a16="http://schemas.microsoft.com/office/drawing/2014/main" id="{4C8A4839-562D-B7CD-05CD-85456E9E2F39}"/>
              </a:ext>
            </a:extLst>
          </p:cNvPr>
          <p:cNvSpPr>
            <a:spLocks noGrp="1" noChangeArrowheads="1"/>
          </p:cNvSpPr>
          <p:nvPr>
            <p:ph type="body" idx="1"/>
          </p:nvPr>
        </p:nvSpPr>
        <p:spPr>
          <a:xfrm>
            <a:off x="838200" y="1827051"/>
            <a:ext cx="10408920" cy="3438779"/>
          </a:xfrm>
        </p:spPr>
        <p:txBody>
          <a:bodyPr vert="horz" lIns="90488" tIns="44450" rIns="90488" bIns="44450" rtlCol="0">
            <a:normAutofit/>
          </a:bodyPr>
          <a:lstStyle/>
          <a:p>
            <a:pPr marL="0" indent="0" eaLnBrk="1" hangingPunct="1">
              <a:spcBef>
                <a:spcPct val="50000"/>
              </a:spcBef>
              <a:buNone/>
              <a:defRPr/>
            </a:pPr>
            <a:r>
              <a:rPr lang="en-US" altLang="en-US">
                <a:effectLst>
                  <a:outerShdw blurRad="38100" dist="38100" dir="2700000" algn="tl">
                    <a:srgbClr val="C0C0C0"/>
                  </a:outerShdw>
                </a:effectLst>
                <a:latin typeface="Aptos" panose="020B0004020202020204" pitchFamily="34" charset="0"/>
              </a:rPr>
              <a:t>By the end of this training, you will be able to:</a:t>
            </a:r>
          </a:p>
          <a:p>
            <a:pPr eaLnBrk="1" hangingPunct="1">
              <a:spcBef>
                <a:spcPct val="50000"/>
              </a:spcBef>
              <a:defRPr/>
            </a:pPr>
            <a:r>
              <a:rPr lang="en-US" altLang="en-US">
                <a:effectLst>
                  <a:outerShdw blurRad="38100" dist="38100" dir="2700000" algn="tl">
                    <a:srgbClr val="C0C0C0"/>
                  </a:outerShdw>
                </a:effectLst>
                <a:latin typeface="Aptos" panose="020B0004020202020204" pitchFamily="34" charset="0"/>
              </a:rPr>
              <a:t>Describe of the combustion process and different fire classes.</a:t>
            </a:r>
            <a:endParaRPr lang="en-US" altLang="en-US" sz="1200">
              <a:effectLst>
                <a:outerShdw blurRad="38100" dist="38100" dir="2700000" algn="tl">
                  <a:srgbClr val="C0C0C0"/>
                </a:outerShdw>
              </a:effectLst>
              <a:latin typeface="Aptos" panose="020B0004020202020204" pitchFamily="34" charset="0"/>
            </a:endParaRPr>
          </a:p>
          <a:p>
            <a:pPr eaLnBrk="1" hangingPunct="1">
              <a:spcBef>
                <a:spcPct val="50000"/>
              </a:spcBef>
              <a:defRPr/>
            </a:pPr>
            <a:r>
              <a:rPr lang="en-US" altLang="en-US">
                <a:effectLst>
                  <a:outerShdw blurRad="38100" dist="38100" dir="2700000" algn="tl">
                    <a:srgbClr val="C0C0C0"/>
                  </a:outerShdw>
                </a:effectLst>
                <a:latin typeface="Aptos" panose="020B0004020202020204" pitchFamily="34" charset="0"/>
              </a:rPr>
              <a:t>Describe the function and anatomy of a fire extinguisher. </a:t>
            </a:r>
            <a:endParaRPr lang="en-US" altLang="en-US" sz="1200">
              <a:latin typeface="Aptos" panose="020B0004020202020204" pitchFamily="34" charset="0"/>
            </a:endParaRPr>
          </a:p>
          <a:p>
            <a:pPr eaLnBrk="1" hangingPunct="1">
              <a:spcBef>
                <a:spcPct val="50000"/>
              </a:spcBef>
              <a:defRPr/>
            </a:pPr>
            <a:r>
              <a:rPr lang="en-US" altLang="en-US">
                <a:effectLst>
                  <a:outerShdw blurRad="38100" dist="38100" dir="2700000" algn="tl">
                    <a:srgbClr val="C0C0C0"/>
                  </a:outerShdw>
                </a:effectLst>
                <a:latin typeface="Aptos" panose="020B0004020202020204" pitchFamily="34" charset="0"/>
              </a:rPr>
              <a:t>Describe the process of dealing with a fire</a:t>
            </a:r>
            <a:endParaRPr lang="en-US" altLang="en-US" sz="1200">
              <a:effectLst>
                <a:outerShdw blurRad="38100" dist="38100" dir="2700000" algn="tl">
                  <a:srgbClr val="C0C0C0"/>
                </a:outerShdw>
              </a:effectLst>
              <a:latin typeface="Aptos" panose="020B0004020202020204" pitchFamily="34" charset="0"/>
            </a:endParaRPr>
          </a:p>
          <a:p>
            <a:pPr eaLnBrk="1" hangingPunct="1">
              <a:spcBef>
                <a:spcPct val="50000"/>
              </a:spcBef>
              <a:defRPr/>
            </a:pPr>
            <a:r>
              <a:rPr lang="en-US" altLang="en-US">
                <a:effectLst>
                  <a:outerShdw blurRad="38100" dist="38100" dir="2700000" algn="tl">
                    <a:srgbClr val="C0C0C0"/>
                  </a:outerShdw>
                </a:effectLst>
                <a:latin typeface="Aptos" panose="020B0004020202020204" pitchFamily="34" charset="0"/>
              </a:rPr>
              <a:t>Demonstrate basic fire extinguisher techniques using  - </a:t>
            </a:r>
            <a:r>
              <a:rPr lang="en-US" altLang="en-US">
                <a:solidFill>
                  <a:schemeClr val="accent2"/>
                </a:solidFill>
                <a:effectLst>
                  <a:outerShdw blurRad="38100" dist="38100" dir="2700000" algn="tl">
                    <a:srgbClr val="C0C0C0"/>
                  </a:outerShdw>
                </a:effectLst>
                <a:latin typeface="Aptos" panose="020B0004020202020204" pitchFamily="34" charset="0"/>
              </a:rPr>
              <a:t>The “P.A.S.S.” method</a:t>
            </a:r>
            <a:endParaRPr lang="en-US" altLang="en-US">
              <a:latin typeface="Aptos" panose="020B0004020202020204" pitchFamily="34" charset="0"/>
            </a:endParaRPr>
          </a:p>
        </p:txBody>
      </p:sp>
      <p:pic>
        <p:nvPicPr>
          <p:cNvPr id="2" name="Picture 1">
            <a:extLst>
              <a:ext uri="{FF2B5EF4-FFF2-40B4-BE49-F238E27FC236}">
                <a16:creationId xmlns:a16="http://schemas.microsoft.com/office/drawing/2014/main" id="{97E8CD97-ED6F-95BF-D60A-818621C4EC91}"/>
              </a:ext>
            </a:extLst>
          </p:cNvPr>
          <p:cNvPicPr>
            <a:picLocks noChangeAspect="1" noChangeArrowheads="1"/>
          </p:cNvPicPr>
          <p:nvPr/>
        </p:nvPicPr>
        <p:blipFill>
          <a:blip r:embed="rId3"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60723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07235">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0723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0723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0723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7235" grpId="0" uiExpand="1"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E0D25D-D787-CBAA-01D2-7EA74BE6A0B1}"/>
              </a:ext>
            </a:extLst>
          </p:cNvPr>
          <p:cNvPicPr>
            <a:picLocks noChangeAspect="1"/>
          </p:cNvPicPr>
          <p:nvPr/>
        </p:nvPicPr>
        <p:blipFill>
          <a:blip r:embed="rId3"/>
          <a:stretch>
            <a:fillRect/>
          </a:stretch>
        </p:blipFill>
        <p:spPr>
          <a:xfrm>
            <a:off x="2002536" y="0"/>
            <a:ext cx="8665464" cy="871870"/>
          </a:xfrm>
          <a:prstGeom prst="rect">
            <a:avLst/>
          </a:prstGeom>
        </p:spPr>
      </p:pic>
      <p:sp>
        <p:nvSpPr>
          <p:cNvPr id="10242" name="Slide Number Placeholder 3">
            <a:extLst>
              <a:ext uri="{FF2B5EF4-FFF2-40B4-BE49-F238E27FC236}">
                <a16:creationId xmlns:a16="http://schemas.microsoft.com/office/drawing/2014/main" id="{F7BAA47B-0DDD-C292-0071-D1173DD4082C}"/>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200">
                <a:solidFill>
                  <a:schemeClr val="bg2"/>
                </a:solidFill>
              </a:rPr>
              <a:t>| Fire Extinguisher Awareness</a:t>
            </a:r>
          </a:p>
        </p:txBody>
      </p:sp>
      <p:sp>
        <p:nvSpPr>
          <p:cNvPr id="10243" name="Rectangle 2">
            <a:extLst>
              <a:ext uri="{FF2B5EF4-FFF2-40B4-BE49-F238E27FC236}">
                <a16:creationId xmlns:a16="http://schemas.microsoft.com/office/drawing/2014/main" id="{2989023F-5DA4-3B0F-0759-984031A9B027}"/>
              </a:ext>
            </a:extLst>
          </p:cNvPr>
          <p:cNvSpPr>
            <a:spLocks noGrp="1" noChangeArrowheads="1"/>
          </p:cNvSpPr>
          <p:nvPr>
            <p:ph type="title"/>
          </p:nvPr>
        </p:nvSpPr>
        <p:spPr>
          <a:xfrm>
            <a:off x="2607452" y="-80198"/>
            <a:ext cx="8229600" cy="1143000"/>
          </a:xfrm>
        </p:spPr>
        <p:txBody>
          <a:bodyPr/>
          <a:lstStyle/>
          <a:p>
            <a:pPr eaLnBrk="1" hangingPunct="1"/>
            <a:r>
              <a:rPr lang="en-US" altLang="en-US" sz="4000">
                <a:ln>
                  <a:solidFill>
                    <a:schemeClr val="bg1"/>
                  </a:solidFill>
                </a:ln>
                <a:solidFill>
                  <a:srgbClr val="CC0000"/>
                </a:solidFill>
                <a:latin typeface="+mn-lt"/>
              </a:rPr>
              <a:t>The Fire Triangle/Tetrahedron</a:t>
            </a:r>
          </a:p>
        </p:txBody>
      </p:sp>
      <p:sp>
        <p:nvSpPr>
          <p:cNvPr id="10244" name="Text Box 3">
            <a:extLst>
              <a:ext uri="{FF2B5EF4-FFF2-40B4-BE49-F238E27FC236}">
                <a16:creationId xmlns:a16="http://schemas.microsoft.com/office/drawing/2014/main" id="{836525F2-8637-5AB2-2FBB-DE2526461F3A}"/>
              </a:ext>
            </a:extLst>
          </p:cNvPr>
          <p:cNvSpPr txBox="1">
            <a:spLocks noChangeArrowheads="1"/>
          </p:cNvSpPr>
          <p:nvPr/>
        </p:nvSpPr>
        <p:spPr bwMode="auto">
          <a:xfrm>
            <a:off x="2424114" y="5084764"/>
            <a:ext cx="755967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400">
                <a:latin typeface="+mn-lt"/>
              </a:rPr>
              <a:t>The concept of Fire Prevention is based upon keeping these three elements separate.</a:t>
            </a:r>
          </a:p>
        </p:txBody>
      </p:sp>
      <p:pic>
        <p:nvPicPr>
          <p:cNvPr id="10250" name="Picture 10" descr="The Fire Triangle | Fire Protection Online">
            <a:extLst>
              <a:ext uri="{FF2B5EF4-FFF2-40B4-BE49-F238E27FC236}">
                <a16:creationId xmlns:a16="http://schemas.microsoft.com/office/drawing/2014/main" id="{BE0846A7-17CB-FF8F-DCDD-61B3D924F34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95401" y="1417638"/>
            <a:ext cx="5202967" cy="3462338"/>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FDA: Recommendations to Reduce Surgical Fires and Related Patient Injury -  OR Today">
            <a:extLst>
              <a:ext uri="{FF2B5EF4-FFF2-40B4-BE49-F238E27FC236}">
                <a16:creationId xmlns:a16="http://schemas.microsoft.com/office/drawing/2014/main" id="{2BF2E837-1456-B99F-BE70-AC011D6CEF3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654" b="91106" l="7097" r="93226">
                        <a14:foregroundMark x1="49194" y1="8894" x2="49194" y2="8894"/>
                        <a14:foregroundMark x1="52097" y1="8654" x2="52097" y2="8654"/>
                        <a14:foregroundMark x1="55968" y1="23558" x2="87097" y2="79327"/>
                        <a14:foregroundMark x1="57097" y1="23077" x2="83065" y2="77644"/>
                        <a14:foregroundMark x1="90968" y1="79808" x2="90968" y2="79808"/>
                        <a14:foregroundMark x1="93548" y1="89423" x2="92903" y2="89183"/>
                        <a14:foregroundMark x1="92419" y1="91106" x2="73871" y2="89183"/>
                        <a14:foregroundMark x1="73548" y1="83173" x2="41774" y2="82452"/>
                        <a14:foregroundMark x1="64355" y1="77404" x2="35645" y2="77163"/>
                        <a14:foregroundMark x1="35645" y1="77163" x2="35645" y2="64183"/>
                        <a14:foregroundMark x1="50484" y1="43029" x2="61452" y2="69712"/>
                        <a14:foregroundMark x1="61452" y1="69712" x2="61935" y2="70192"/>
                        <a14:foregroundMark x1="8710" y1="86058" x2="8710" y2="86058"/>
                        <a14:foregroundMark x1="7097" y1="89423" x2="7097" y2="89423"/>
                        <a14:foregroundMark x1="9839" y1="90625" x2="9839" y2="90625"/>
                        <a14:foregroundMark x1="9839" y1="90865" x2="61129" y2="84856"/>
                        <a14:foregroundMark x1="47419" y1="80769" x2="25000" y2="79567"/>
                        <a14:foregroundMark x1="25000" y1="79567" x2="25000" y2="79567"/>
                        <a14:foregroundMark x1="70161" y1="90865" x2="70161" y2="90865"/>
                        <a14:foregroundMark x1="64677" y1="90385" x2="64677" y2="90385"/>
                        <a14:foregroundMark x1="58387" y1="90385" x2="58387" y2="90385"/>
                        <a14:foregroundMark x1="47742" y1="90385" x2="47742" y2="90385"/>
                        <a14:foregroundMark x1="36774" y1="90385" x2="69032" y2="87500"/>
                      </a14:backgroundRemoval>
                    </a14:imgEffect>
                  </a14:imgLayer>
                </a14:imgProps>
              </a:ext>
              <a:ext uri="{28A0092B-C50C-407E-A947-70E740481C1C}">
                <a14:useLocalDpi xmlns:a14="http://schemas.microsoft.com/office/drawing/2010/main"/>
              </a:ext>
            </a:extLst>
          </a:blip>
          <a:srcRect/>
          <a:stretch>
            <a:fillRect/>
          </a:stretch>
        </p:blipFill>
        <p:spPr bwMode="auto">
          <a:xfrm>
            <a:off x="5704667" y="1706747"/>
            <a:ext cx="4750461" cy="318740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a:extLst>
              <a:ext uri="{FF2B5EF4-FFF2-40B4-BE49-F238E27FC236}">
                <a16:creationId xmlns:a16="http://schemas.microsoft.com/office/drawing/2014/main" id="{9773CA1D-0134-3185-8981-F04871D6708E}"/>
              </a:ext>
            </a:extLst>
          </p:cNvPr>
          <p:cNvPicPr>
            <a:picLocks noChangeAspect="1" noChangeArrowheads="1"/>
          </p:cNvPicPr>
          <p:nvPr/>
        </p:nvPicPr>
        <p:blipFill>
          <a:blip r:embed="rId7"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93437" y="190704"/>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179E06B3-3E46-8DC3-130B-540A3F9407DF}"/>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2BA16374-EFCB-03B6-5E28-7571FA7FC5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ign with a black tube&#10;&#10;Description automatically generated">
            <a:extLst>
              <a:ext uri="{FF2B5EF4-FFF2-40B4-BE49-F238E27FC236}">
                <a16:creationId xmlns:a16="http://schemas.microsoft.com/office/drawing/2014/main" id="{A02FF66F-3FE3-AB55-0FD2-87A877F5C556}"/>
              </a:ext>
            </a:extLst>
          </p:cNvPr>
          <p:cNvPicPr>
            <a:picLocks noChangeAspect="1"/>
          </p:cNvPicPr>
          <p:nvPr/>
        </p:nvPicPr>
        <p:blipFill rotWithShape="1">
          <a:blip r:embed="rId2" cstate="screen">
            <a:alphaModFix amt="50000"/>
            <a:extLst>
              <a:ext uri="{28A0092B-C50C-407E-A947-70E740481C1C}">
                <a14:useLocalDpi xmlns:a14="http://schemas.microsoft.com/office/drawing/2010/main"/>
              </a:ext>
            </a:extLst>
          </a:blip>
          <a:srcRect/>
          <a:stretch>
            <a:fillRect/>
          </a:stretch>
        </p:blipFill>
        <p:spPr>
          <a:xfrm>
            <a:off x="20" y="1"/>
            <a:ext cx="12191980" cy="6857999"/>
          </a:xfrm>
          <a:prstGeom prst="rect">
            <a:avLst/>
          </a:prstGeom>
          <a:scene3d>
            <a:camera prst="perspectiveContrastingLeftFacing">
              <a:rot lat="300000" lon="19800000" rev="0"/>
            </a:camera>
            <a:lightRig rig="threePt" dir="t">
              <a:rot lat="0" lon="0" rev="2700000"/>
            </a:lightRig>
          </a:scene3d>
          <a:sp3d>
            <a:bevelT w="63500" h="50800"/>
          </a:sp3d>
        </p:spPr>
      </p:pic>
      <p:sp>
        <p:nvSpPr>
          <p:cNvPr id="5" name="TextBox 4">
            <a:extLst>
              <a:ext uri="{FF2B5EF4-FFF2-40B4-BE49-F238E27FC236}">
                <a16:creationId xmlns:a16="http://schemas.microsoft.com/office/drawing/2014/main" id="{F28C0131-F3C1-BA0A-910F-E5DAF6C0C4BA}"/>
              </a:ext>
            </a:extLst>
          </p:cNvPr>
          <p:cNvSpPr txBox="1"/>
          <p:nvPr/>
        </p:nvSpPr>
        <p:spPr>
          <a:xfrm>
            <a:off x="-559634" y="3043003"/>
            <a:ext cx="12191979" cy="1489542"/>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8000" b="1">
                <a:solidFill>
                  <a:srgbClr val="FFFFFF"/>
                </a:solidFill>
                <a:latin typeface="+mj-lt"/>
                <a:ea typeface="+mj-ea"/>
                <a:cs typeface="+mj-cs"/>
              </a:rPr>
              <a:t>Bullying and Harassment</a:t>
            </a:r>
          </a:p>
        </p:txBody>
      </p:sp>
    </p:spTree>
    <p:extLst>
      <p:ext uri="{BB962C8B-B14F-4D97-AF65-F5344CB8AC3E}">
        <p14:creationId xmlns:p14="http://schemas.microsoft.com/office/powerpoint/2010/main" val="41543192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C01BD7-A22B-1B57-58BA-6AAE30F91A2C}"/>
              </a:ext>
            </a:extLst>
          </p:cNvPr>
          <p:cNvPicPr>
            <a:picLocks noChangeAspect="1"/>
          </p:cNvPicPr>
          <p:nvPr/>
        </p:nvPicPr>
        <p:blipFill>
          <a:blip r:embed="rId3"/>
          <a:stretch>
            <a:fillRect/>
          </a:stretch>
        </p:blipFill>
        <p:spPr>
          <a:xfrm>
            <a:off x="2423160" y="0"/>
            <a:ext cx="8244840" cy="871870"/>
          </a:xfrm>
          <a:prstGeom prst="rect">
            <a:avLst/>
          </a:prstGeom>
        </p:spPr>
      </p:pic>
      <p:sp>
        <p:nvSpPr>
          <p:cNvPr id="12290" name="Slide Number Placeholder 3">
            <a:extLst>
              <a:ext uri="{FF2B5EF4-FFF2-40B4-BE49-F238E27FC236}">
                <a16:creationId xmlns:a16="http://schemas.microsoft.com/office/drawing/2014/main" id="{31B76FED-534F-8EC5-506F-C60356D80563}"/>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200">
                <a:solidFill>
                  <a:schemeClr val="bg2"/>
                </a:solidFill>
              </a:rPr>
              <a:t>| Fire Extinguisher Awareness</a:t>
            </a:r>
          </a:p>
        </p:txBody>
      </p:sp>
      <p:sp>
        <p:nvSpPr>
          <p:cNvPr id="12291" name="Rectangle 2">
            <a:extLst>
              <a:ext uri="{FF2B5EF4-FFF2-40B4-BE49-F238E27FC236}">
                <a16:creationId xmlns:a16="http://schemas.microsoft.com/office/drawing/2014/main" id="{2940D7F1-123A-70D7-22FB-1A3F781E1953}"/>
              </a:ext>
            </a:extLst>
          </p:cNvPr>
          <p:cNvSpPr>
            <a:spLocks noGrp="1" noChangeArrowheads="1"/>
          </p:cNvSpPr>
          <p:nvPr>
            <p:ph type="title"/>
          </p:nvPr>
        </p:nvSpPr>
        <p:spPr>
          <a:xfrm>
            <a:off x="3208020" y="296918"/>
            <a:ext cx="3657600" cy="587375"/>
          </a:xfrm>
          <a:noFill/>
          <a:extLst>
            <a:ext uri="{91240B29-F687-4F45-9708-019B960494DF}">
              <a14:hiddenLine xmlns:a14="http://schemas.microsoft.com/office/drawing/2010/main" w="12700">
                <a:solidFill>
                  <a:schemeClr val="tx1"/>
                </a:solidFill>
                <a:miter lim="800000"/>
                <a:headEnd/>
                <a:tailEnd/>
              </a14:hiddenLine>
            </a:ext>
          </a:extLst>
        </p:spPr>
        <p:txBody>
          <a:bodyPr vert="horz" lIns="90488" tIns="44450" rIns="90488" bIns="44450" rtlCol="0" anchor="ctr">
            <a:normAutofit fontScale="90000"/>
          </a:bodyPr>
          <a:lstStyle/>
          <a:p>
            <a:pPr eaLnBrk="1" hangingPunct="1"/>
            <a:r>
              <a:rPr lang="en-US" altLang="en-US" sz="4000">
                <a:ln>
                  <a:solidFill>
                    <a:schemeClr val="bg1"/>
                  </a:solidFill>
                </a:ln>
                <a:solidFill>
                  <a:srgbClr val="C00000"/>
                </a:solidFill>
                <a:latin typeface="+mn-lt"/>
              </a:rPr>
              <a:t>Fire Classes</a:t>
            </a:r>
          </a:p>
        </p:txBody>
      </p:sp>
      <p:pic>
        <p:nvPicPr>
          <p:cNvPr id="12292" name="Picture 3">
            <a:extLst>
              <a:ext uri="{FF2B5EF4-FFF2-40B4-BE49-F238E27FC236}">
                <a16:creationId xmlns:a16="http://schemas.microsoft.com/office/drawing/2014/main" id="{EE8787BF-A56D-EBD0-1D6D-1A1561E8DEB5}"/>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1676401"/>
            <a:ext cx="2470150" cy="160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4">
            <a:extLst>
              <a:ext uri="{FF2B5EF4-FFF2-40B4-BE49-F238E27FC236}">
                <a16:creationId xmlns:a16="http://schemas.microsoft.com/office/drawing/2014/main" id="{C28748CD-B837-6776-307C-6539E0BA7894}"/>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1" y="1676400"/>
            <a:ext cx="2468563" cy="160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4" name="Picture 5">
            <a:extLst>
              <a:ext uri="{FF2B5EF4-FFF2-40B4-BE49-F238E27FC236}">
                <a16:creationId xmlns:a16="http://schemas.microsoft.com/office/drawing/2014/main" id="{4AC1B5F6-1550-C100-3B03-38A67CBBD46B}"/>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2401" y="1676400"/>
            <a:ext cx="2468563" cy="160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5" name="Rectangle 7">
            <a:extLst>
              <a:ext uri="{FF2B5EF4-FFF2-40B4-BE49-F238E27FC236}">
                <a16:creationId xmlns:a16="http://schemas.microsoft.com/office/drawing/2014/main" id="{40998282-6304-8105-0776-FB419348DCE9}"/>
              </a:ext>
            </a:extLst>
          </p:cNvPr>
          <p:cNvSpPr>
            <a:spLocks noChangeArrowheads="1"/>
          </p:cNvSpPr>
          <p:nvPr/>
        </p:nvSpPr>
        <p:spPr bwMode="auto">
          <a:xfrm>
            <a:off x="2133601" y="1295400"/>
            <a:ext cx="2403475" cy="30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1400" b="1">
                <a:solidFill>
                  <a:schemeClr val="hlink"/>
                </a:solidFill>
              </a:rPr>
              <a:t>  </a:t>
            </a:r>
            <a:r>
              <a:rPr lang="en-US" altLang="en-US" sz="1400" b="1">
                <a:solidFill>
                  <a:schemeClr val="tx2"/>
                </a:solidFill>
              </a:rPr>
              <a:t>Trash   Wood   Paper</a:t>
            </a:r>
          </a:p>
        </p:txBody>
      </p:sp>
      <p:sp>
        <p:nvSpPr>
          <p:cNvPr id="12296" name="Rectangle 8">
            <a:extLst>
              <a:ext uri="{FF2B5EF4-FFF2-40B4-BE49-F238E27FC236}">
                <a16:creationId xmlns:a16="http://schemas.microsoft.com/office/drawing/2014/main" id="{EAD5D21D-7C1D-8516-9F87-6828B7D198CB}"/>
              </a:ext>
            </a:extLst>
          </p:cNvPr>
          <p:cNvSpPr>
            <a:spLocks noChangeArrowheads="1"/>
          </p:cNvSpPr>
          <p:nvPr/>
        </p:nvSpPr>
        <p:spPr bwMode="auto">
          <a:xfrm>
            <a:off x="8142990" y="1295400"/>
            <a:ext cx="2152834" cy="30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1400" b="1">
                <a:solidFill>
                  <a:schemeClr val="hlink"/>
                </a:solidFill>
              </a:rPr>
              <a:t>    </a:t>
            </a:r>
            <a:r>
              <a:rPr lang="en-US" altLang="en-US" sz="1400" b="1">
                <a:solidFill>
                  <a:schemeClr val="tx2"/>
                </a:solidFill>
              </a:rPr>
              <a:t>Electrical Equipment</a:t>
            </a:r>
          </a:p>
        </p:txBody>
      </p:sp>
      <p:sp>
        <p:nvSpPr>
          <p:cNvPr id="12297" name="Rectangle 9">
            <a:extLst>
              <a:ext uri="{FF2B5EF4-FFF2-40B4-BE49-F238E27FC236}">
                <a16:creationId xmlns:a16="http://schemas.microsoft.com/office/drawing/2014/main" id="{4168CC27-93D4-7977-37AD-2648B1A7E88F}"/>
              </a:ext>
            </a:extLst>
          </p:cNvPr>
          <p:cNvSpPr>
            <a:spLocks noChangeArrowheads="1"/>
          </p:cNvSpPr>
          <p:nvPr/>
        </p:nvSpPr>
        <p:spPr bwMode="auto">
          <a:xfrm>
            <a:off x="5105400" y="1295400"/>
            <a:ext cx="2070100" cy="30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1400" b="1">
                <a:solidFill>
                  <a:schemeClr val="hlink"/>
                </a:solidFill>
              </a:rPr>
              <a:t>     </a:t>
            </a:r>
            <a:r>
              <a:rPr lang="en-US" altLang="en-US" sz="1400" b="1">
                <a:solidFill>
                  <a:schemeClr val="tx2"/>
                </a:solidFill>
              </a:rPr>
              <a:t>Liquids   Grease</a:t>
            </a:r>
          </a:p>
        </p:txBody>
      </p:sp>
      <p:sp>
        <p:nvSpPr>
          <p:cNvPr id="12298" name="Rectangle 10">
            <a:extLst>
              <a:ext uri="{FF2B5EF4-FFF2-40B4-BE49-F238E27FC236}">
                <a16:creationId xmlns:a16="http://schemas.microsoft.com/office/drawing/2014/main" id="{EF20170F-3067-F799-F1A0-5548AB776CEE}"/>
              </a:ext>
            </a:extLst>
          </p:cNvPr>
          <p:cNvSpPr>
            <a:spLocks noChangeArrowheads="1"/>
          </p:cNvSpPr>
          <p:nvPr/>
        </p:nvSpPr>
        <p:spPr bwMode="auto">
          <a:xfrm>
            <a:off x="3115146" y="3657600"/>
            <a:ext cx="1872308" cy="30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1400" b="1">
                <a:solidFill>
                  <a:schemeClr val="tx2"/>
                </a:solidFill>
              </a:rPr>
              <a:t>Combustible Metals</a:t>
            </a:r>
          </a:p>
        </p:txBody>
      </p:sp>
      <p:pic>
        <p:nvPicPr>
          <p:cNvPr id="12299" name="Picture 18">
            <a:extLst>
              <a:ext uri="{FF2B5EF4-FFF2-40B4-BE49-F238E27FC236}">
                <a16:creationId xmlns:a16="http://schemas.microsoft.com/office/drawing/2014/main" id="{FA35A69E-3331-B473-9C81-794DDE812083}"/>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200400" y="403860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Rectangle 20">
            <a:extLst>
              <a:ext uri="{FF2B5EF4-FFF2-40B4-BE49-F238E27FC236}">
                <a16:creationId xmlns:a16="http://schemas.microsoft.com/office/drawing/2014/main" id="{E46DF1CE-33DE-B3B9-1F9A-AA7EB9BA5020}"/>
              </a:ext>
            </a:extLst>
          </p:cNvPr>
          <p:cNvSpPr>
            <a:spLocks noChangeArrowheads="1"/>
          </p:cNvSpPr>
          <p:nvPr/>
        </p:nvSpPr>
        <p:spPr bwMode="auto">
          <a:xfrm>
            <a:off x="6927170" y="3657600"/>
            <a:ext cx="1453925" cy="30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1400" b="1">
                <a:solidFill>
                  <a:schemeClr val="tx2"/>
                </a:solidFill>
              </a:rPr>
              <a:t>Cooking Media</a:t>
            </a:r>
          </a:p>
        </p:txBody>
      </p:sp>
      <p:sp>
        <p:nvSpPr>
          <p:cNvPr id="626709" name="Text Box 21">
            <a:extLst>
              <a:ext uri="{FF2B5EF4-FFF2-40B4-BE49-F238E27FC236}">
                <a16:creationId xmlns:a16="http://schemas.microsoft.com/office/drawing/2014/main" id="{EAA2E004-E2B2-C52F-EB57-BE3377F8EF71}"/>
              </a:ext>
            </a:extLst>
          </p:cNvPr>
          <p:cNvSpPr txBox="1">
            <a:spLocks noChangeArrowheads="1"/>
          </p:cNvSpPr>
          <p:nvPr/>
        </p:nvSpPr>
        <p:spPr bwMode="auto">
          <a:xfrm>
            <a:off x="6096000" y="4724401"/>
            <a:ext cx="457200" cy="466725"/>
          </a:xfrm>
          <a:prstGeom prst="rect">
            <a:avLst/>
          </a:prstGeom>
          <a:noFill/>
          <a:ln w="9525">
            <a:solidFill>
              <a:schemeClr val="tx1"/>
            </a:solidFill>
            <a:miter lim="800000"/>
            <a:headEnd/>
            <a:tailEnd/>
          </a:ln>
          <a:effectLst/>
        </p:spPr>
        <p:txBody>
          <a:bodyPr>
            <a:spAutoFit/>
          </a:bodyPr>
          <a:lstStyle/>
          <a:p>
            <a:pPr algn="ctr" eaLnBrk="1" hangingPunct="1">
              <a:spcBef>
                <a:spcPct val="50000"/>
              </a:spcBef>
              <a:defRPr/>
            </a:pPr>
            <a:r>
              <a:rPr lang="en-US" altLang="en-US" sz="2400" b="1">
                <a:effectLst>
                  <a:outerShdw blurRad="38100" dist="38100" dir="2700000" algn="tl">
                    <a:srgbClr val="C0C0C0"/>
                  </a:outerShdw>
                </a:effectLst>
              </a:rPr>
              <a:t>K</a:t>
            </a:r>
          </a:p>
        </p:txBody>
      </p:sp>
      <p:pic>
        <p:nvPicPr>
          <p:cNvPr id="12302" name="Picture 22">
            <a:extLst>
              <a:ext uri="{FF2B5EF4-FFF2-40B4-BE49-F238E27FC236}">
                <a16:creationId xmlns:a16="http://schemas.microsoft.com/office/drawing/2014/main" id="{35086A6A-C69B-2721-91F5-48F51322F36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l="14000" t="2667" r="22000" b="12000"/>
          <a:stretch>
            <a:fillRect/>
          </a:stretch>
        </p:blipFill>
        <p:spPr bwMode="auto">
          <a:xfrm>
            <a:off x="6629400" y="4098926"/>
            <a:ext cx="2133600" cy="1566863"/>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a:extLst>
              <a:ext uri="{FF2B5EF4-FFF2-40B4-BE49-F238E27FC236}">
                <a16:creationId xmlns:a16="http://schemas.microsoft.com/office/drawing/2014/main" id="{B57097FD-E479-BBD6-9C3F-E1C1E65B7683}"/>
              </a:ext>
            </a:extLst>
          </p:cNvPr>
          <p:cNvPicPr>
            <a:picLocks noChangeAspect="1" noChangeArrowheads="1"/>
          </p:cNvPicPr>
          <p:nvPr/>
        </p:nvPicPr>
        <p:blipFill>
          <a:blip r:embed="rId9"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300989" y="179035"/>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FAC6CF-2770-E010-42B0-1F07099F6E3B}"/>
              </a:ext>
            </a:extLst>
          </p:cNvPr>
          <p:cNvPicPr>
            <a:picLocks noChangeAspect="1"/>
          </p:cNvPicPr>
          <p:nvPr/>
        </p:nvPicPr>
        <p:blipFill>
          <a:blip r:embed="rId3"/>
          <a:stretch>
            <a:fillRect/>
          </a:stretch>
        </p:blipFill>
        <p:spPr>
          <a:xfrm>
            <a:off x="2151782" y="0"/>
            <a:ext cx="8516218" cy="871870"/>
          </a:xfrm>
          <a:prstGeom prst="rect">
            <a:avLst/>
          </a:prstGeom>
        </p:spPr>
      </p:pic>
      <p:sp>
        <p:nvSpPr>
          <p:cNvPr id="14338" name="Slide Number Placeholder 3">
            <a:extLst>
              <a:ext uri="{FF2B5EF4-FFF2-40B4-BE49-F238E27FC236}">
                <a16:creationId xmlns:a16="http://schemas.microsoft.com/office/drawing/2014/main" id="{C6AF0079-FB57-E0F5-5F92-6B7B2CE67A15}"/>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200">
                <a:solidFill>
                  <a:schemeClr val="bg2"/>
                </a:solidFill>
              </a:rPr>
              <a:t>| Fire Extinguisher Awareness</a:t>
            </a:r>
          </a:p>
        </p:txBody>
      </p:sp>
      <p:sp>
        <p:nvSpPr>
          <p:cNvPr id="14339" name="Rectangle 2">
            <a:extLst>
              <a:ext uri="{FF2B5EF4-FFF2-40B4-BE49-F238E27FC236}">
                <a16:creationId xmlns:a16="http://schemas.microsoft.com/office/drawing/2014/main" id="{48459E59-875E-6C7F-93AC-81B96674A5A3}"/>
              </a:ext>
            </a:extLst>
          </p:cNvPr>
          <p:cNvSpPr>
            <a:spLocks noGrp="1" noChangeArrowheads="1"/>
          </p:cNvSpPr>
          <p:nvPr>
            <p:ph type="title"/>
          </p:nvPr>
        </p:nvSpPr>
        <p:spPr>
          <a:xfrm>
            <a:off x="3391217" y="204788"/>
            <a:ext cx="5916612" cy="744538"/>
          </a:xfrm>
          <a:noFill/>
          <a:extLst>
            <a:ext uri="{91240B29-F687-4F45-9708-019B960494DF}">
              <a14:hiddenLine xmlns:a14="http://schemas.microsoft.com/office/drawing/2010/main" w="12700">
                <a:solidFill>
                  <a:schemeClr val="tx1"/>
                </a:solidFill>
                <a:miter lim="800000"/>
                <a:headEnd/>
                <a:tailEnd/>
              </a14:hiddenLine>
            </a:ext>
          </a:extLst>
        </p:spPr>
        <p:txBody>
          <a:bodyPr vert="horz" lIns="90488" tIns="44450" rIns="90488" bIns="44450" rtlCol="0" anchor="ctr">
            <a:normAutofit/>
          </a:bodyPr>
          <a:lstStyle/>
          <a:p>
            <a:pPr eaLnBrk="1" hangingPunct="1"/>
            <a:r>
              <a:rPr lang="en-US" altLang="en-US" sz="4000">
                <a:ln>
                  <a:solidFill>
                    <a:schemeClr val="bg1"/>
                  </a:solidFill>
                </a:ln>
                <a:solidFill>
                  <a:srgbClr val="CC0000"/>
                </a:solidFill>
                <a:latin typeface="+mn-lt"/>
              </a:rPr>
              <a:t>Fire Extinguisher Anatomy</a:t>
            </a:r>
          </a:p>
        </p:txBody>
      </p:sp>
      <p:sp>
        <p:nvSpPr>
          <p:cNvPr id="14340" name="Line 3">
            <a:extLst>
              <a:ext uri="{FF2B5EF4-FFF2-40B4-BE49-F238E27FC236}">
                <a16:creationId xmlns:a16="http://schemas.microsoft.com/office/drawing/2014/main" id="{C6F952D3-B15F-01F1-B859-1042BF9CB521}"/>
              </a:ext>
            </a:extLst>
          </p:cNvPr>
          <p:cNvSpPr>
            <a:spLocks noChangeShapeType="1"/>
          </p:cNvSpPr>
          <p:nvPr/>
        </p:nvSpPr>
        <p:spPr bwMode="auto">
          <a:xfrm flipH="1">
            <a:off x="7005638" y="5410200"/>
            <a:ext cx="1916112"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41" name="Line 4">
            <a:extLst>
              <a:ext uri="{FF2B5EF4-FFF2-40B4-BE49-F238E27FC236}">
                <a16:creationId xmlns:a16="http://schemas.microsoft.com/office/drawing/2014/main" id="{97973685-D74A-9B2F-3ADD-46C24182EA8C}"/>
              </a:ext>
            </a:extLst>
          </p:cNvPr>
          <p:cNvSpPr>
            <a:spLocks noChangeShapeType="1"/>
          </p:cNvSpPr>
          <p:nvPr/>
        </p:nvSpPr>
        <p:spPr bwMode="auto">
          <a:xfrm flipV="1">
            <a:off x="4038600" y="5862638"/>
            <a:ext cx="1517650" cy="80962"/>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4342" name="Picture 5">
            <a:extLst>
              <a:ext uri="{FF2B5EF4-FFF2-40B4-BE49-F238E27FC236}">
                <a16:creationId xmlns:a16="http://schemas.microsoft.com/office/drawing/2014/main" id="{FA3C7D5E-49FF-C53B-05F2-65964956FBFA}"/>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1" y="1295400"/>
            <a:ext cx="1782763" cy="518318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4343" name="Line 6">
            <a:extLst>
              <a:ext uri="{FF2B5EF4-FFF2-40B4-BE49-F238E27FC236}">
                <a16:creationId xmlns:a16="http://schemas.microsoft.com/office/drawing/2014/main" id="{A6159BA4-ABB0-CFE0-6FA9-7AD7F8A8BDE7}"/>
              </a:ext>
            </a:extLst>
          </p:cNvPr>
          <p:cNvSpPr>
            <a:spLocks noChangeShapeType="1"/>
          </p:cNvSpPr>
          <p:nvPr/>
        </p:nvSpPr>
        <p:spPr bwMode="auto">
          <a:xfrm flipH="1">
            <a:off x="6624638" y="1608138"/>
            <a:ext cx="1763712" cy="595312"/>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44" name="Line 7">
            <a:extLst>
              <a:ext uri="{FF2B5EF4-FFF2-40B4-BE49-F238E27FC236}">
                <a16:creationId xmlns:a16="http://schemas.microsoft.com/office/drawing/2014/main" id="{DD7D2273-A0D4-A247-75CC-8AC4FAD64A57}"/>
              </a:ext>
            </a:extLst>
          </p:cNvPr>
          <p:cNvSpPr>
            <a:spLocks noChangeShapeType="1"/>
          </p:cNvSpPr>
          <p:nvPr/>
        </p:nvSpPr>
        <p:spPr bwMode="auto">
          <a:xfrm>
            <a:off x="3970338" y="1524000"/>
            <a:ext cx="2728912"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45" name="Line 8">
            <a:extLst>
              <a:ext uri="{FF2B5EF4-FFF2-40B4-BE49-F238E27FC236}">
                <a16:creationId xmlns:a16="http://schemas.microsoft.com/office/drawing/2014/main" id="{414A0F77-E7D8-6FCF-C5DE-D8E9FD34F687}"/>
              </a:ext>
            </a:extLst>
          </p:cNvPr>
          <p:cNvSpPr>
            <a:spLocks noChangeShapeType="1"/>
          </p:cNvSpPr>
          <p:nvPr/>
        </p:nvSpPr>
        <p:spPr bwMode="auto">
          <a:xfrm>
            <a:off x="3970338" y="3124200"/>
            <a:ext cx="1585912"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46" name="Line 9">
            <a:extLst>
              <a:ext uri="{FF2B5EF4-FFF2-40B4-BE49-F238E27FC236}">
                <a16:creationId xmlns:a16="http://schemas.microsoft.com/office/drawing/2014/main" id="{C53CFCA0-2727-0E7D-D815-FC5F46EC94AC}"/>
              </a:ext>
            </a:extLst>
          </p:cNvPr>
          <p:cNvSpPr>
            <a:spLocks noChangeShapeType="1"/>
          </p:cNvSpPr>
          <p:nvPr/>
        </p:nvSpPr>
        <p:spPr bwMode="auto">
          <a:xfrm>
            <a:off x="4038600" y="4876800"/>
            <a:ext cx="1593850" cy="5334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47" name="Line 10">
            <a:extLst>
              <a:ext uri="{FF2B5EF4-FFF2-40B4-BE49-F238E27FC236}">
                <a16:creationId xmlns:a16="http://schemas.microsoft.com/office/drawing/2014/main" id="{042900F4-E2A5-B2CD-4D62-426F171F4771}"/>
              </a:ext>
            </a:extLst>
          </p:cNvPr>
          <p:cNvSpPr>
            <a:spLocks noChangeShapeType="1"/>
          </p:cNvSpPr>
          <p:nvPr/>
        </p:nvSpPr>
        <p:spPr bwMode="auto">
          <a:xfrm flipH="1">
            <a:off x="7005638" y="2286000"/>
            <a:ext cx="1839912"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48" name="Line 11">
            <a:extLst>
              <a:ext uri="{FF2B5EF4-FFF2-40B4-BE49-F238E27FC236}">
                <a16:creationId xmlns:a16="http://schemas.microsoft.com/office/drawing/2014/main" id="{5C5AAFD5-41B5-0E34-DC75-152CC16D4B5B}"/>
              </a:ext>
            </a:extLst>
          </p:cNvPr>
          <p:cNvSpPr>
            <a:spLocks noChangeShapeType="1"/>
          </p:cNvSpPr>
          <p:nvPr/>
        </p:nvSpPr>
        <p:spPr bwMode="auto">
          <a:xfrm flipV="1">
            <a:off x="4198938" y="1900238"/>
            <a:ext cx="2271712" cy="468312"/>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49" name="Line 12">
            <a:extLst>
              <a:ext uri="{FF2B5EF4-FFF2-40B4-BE49-F238E27FC236}">
                <a16:creationId xmlns:a16="http://schemas.microsoft.com/office/drawing/2014/main" id="{C0B0397E-B5D1-6D15-381A-3A96C0ED2A89}"/>
              </a:ext>
            </a:extLst>
          </p:cNvPr>
          <p:cNvSpPr>
            <a:spLocks noChangeShapeType="1"/>
          </p:cNvSpPr>
          <p:nvPr/>
        </p:nvSpPr>
        <p:spPr bwMode="auto">
          <a:xfrm flipH="1" flipV="1">
            <a:off x="6392864" y="4179889"/>
            <a:ext cx="2376487" cy="1587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50" name="Rectangle 13">
            <a:extLst>
              <a:ext uri="{FF2B5EF4-FFF2-40B4-BE49-F238E27FC236}">
                <a16:creationId xmlns:a16="http://schemas.microsoft.com/office/drawing/2014/main" id="{92785FB0-B13E-9C97-8FF0-A0A11294302D}"/>
              </a:ext>
            </a:extLst>
          </p:cNvPr>
          <p:cNvSpPr>
            <a:spLocks noChangeArrowheads="1"/>
          </p:cNvSpPr>
          <p:nvPr/>
        </p:nvSpPr>
        <p:spPr bwMode="auto">
          <a:xfrm>
            <a:off x="2151782" y="2973388"/>
            <a:ext cx="1821012" cy="30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1400" b="1"/>
              <a:t>DISCHARGE HOSE</a:t>
            </a:r>
          </a:p>
        </p:txBody>
      </p:sp>
      <p:sp>
        <p:nvSpPr>
          <p:cNvPr id="14351" name="Rectangle 14">
            <a:extLst>
              <a:ext uri="{FF2B5EF4-FFF2-40B4-BE49-F238E27FC236}">
                <a16:creationId xmlns:a16="http://schemas.microsoft.com/office/drawing/2014/main" id="{AC317A2B-3D42-B3A8-9360-667E7B13D521}"/>
              </a:ext>
            </a:extLst>
          </p:cNvPr>
          <p:cNvSpPr>
            <a:spLocks noChangeArrowheads="1"/>
          </p:cNvSpPr>
          <p:nvPr/>
        </p:nvSpPr>
        <p:spPr bwMode="auto">
          <a:xfrm>
            <a:off x="2047594" y="4648200"/>
            <a:ext cx="2027800" cy="30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1400" b="1"/>
              <a:t>DISCHARGE NOZZLE</a:t>
            </a:r>
          </a:p>
        </p:txBody>
      </p:sp>
      <p:sp>
        <p:nvSpPr>
          <p:cNvPr id="14352" name="Rectangle 15">
            <a:extLst>
              <a:ext uri="{FF2B5EF4-FFF2-40B4-BE49-F238E27FC236}">
                <a16:creationId xmlns:a16="http://schemas.microsoft.com/office/drawing/2014/main" id="{2B443A62-5F96-E33A-0383-A90EF6239375}"/>
              </a:ext>
            </a:extLst>
          </p:cNvPr>
          <p:cNvSpPr>
            <a:spLocks noChangeArrowheads="1"/>
          </p:cNvSpPr>
          <p:nvPr/>
        </p:nvSpPr>
        <p:spPr bwMode="auto">
          <a:xfrm>
            <a:off x="2047541" y="5791200"/>
            <a:ext cx="2039021" cy="30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1400" b="1"/>
              <a:t>DISCHARGE ORIFICE</a:t>
            </a:r>
          </a:p>
        </p:txBody>
      </p:sp>
      <p:sp>
        <p:nvSpPr>
          <p:cNvPr id="14353" name="Rectangle 16">
            <a:extLst>
              <a:ext uri="{FF2B5EF4-FFF2-40B4-BE49-F238E27FC236}">
                <a16:creationId xmlns:a16="http://schemas.microsoft.com/office/drawing/2014/main" id="{FACDF8AE-0753-6ACD-AE5F-0E85F06713E7}"/>
              </a:ext>
            </a:extLst>
          </p:cNvPr>
          <p:cNvSpPr>
            <a:spLocks noChangeArrowheads="1"/>
          </p:cNvSpPr>
          <p:nvPr/>
        </p:nvSpPr>
        <p:spPr bwMode="auto">
          <a:xfrm>
            <a:off x="8989793" y="5259388"/>
            <a:ext cx="702116" cy="30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1400" b="1"/>
              <a:t>BODY</a:t>
            </a:r>
          </a:p>
        </p:txBody>
      </p:sp>
      <p:sp>
        <p:nvSpPr>
          <p:cNvPr id="14354" name="Rectangle 17">
            <a:extLst>
              <a:ext uri="{FF2B5EF4-FFF2-40B4-BE49-F238E27FC236}">
                <a16:creationId xmlns:a16="http://schemas.microsoft.com/office/drawing/2014/main" id="{C6ABFD38-1573-5287-672A-A8DA7B01A1E5}"/>
              </a:ext>
            </a:extLst>
          </p:cNvPr>
          <p:cNvSpPr>
            <a:spLocks noChangeArrowheads="1"/>
          </p:cNvSpPr>
          <p:nvPr/>
        </p:nvSpPr>
        <p:spPr bwMode="auto">
          <a:xfrm>
            <a:off x="8746623" y="4040188"/>
            <a:ext cx="1272592" cy="30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1400" b="1"/>
              <a:t>DATA PLATE</a:t>
            </a:r>
          </a:p>
        </p:txBody>
      </p:sp>
      <p:sp>
        <p:nvSpPr>
          <p:cNvPr id="14355" name="Rectangle 18">
            <a:extLst>
              <a:ext uri="{FF2B5EF4-FFF2-40B4-BE49-F238E27FC236}">
                <a16:creationId xmlns:a16="http://schemas.microsoft.com/office/drawing/2014/main" id="{ADBA0B97-C937-1DA7-089D-62CD8B7FC303}"/>
              </a:ext>
            </a:extLst>
          </p:cNvPr>
          <p:cNvSpPr>
            <a:spLocks noChangeArrowheads="1"/>
          </p:cNvSpPr>
          <p:nvPr/>
        </p:nvSpPr>
        <p:spPr bwMode="auto">
          <a:xfrm>
            <a:off x="8824316" y="2058989"/>
            <a:ext cx="1134671" cy="520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1400" b="1"/>
              <a:t>CARRYING</a:t>
            </a:r>
          </a:p>
          <a:p>
            <a:pPr algn="ctr">
              <a:spcBef>
                <a:spcPct val="0"/>
              </a:spcBef>
              <a:buFontTx/>
              <a:buNone/>
            </a:pPr>
            <a:r>
              <a:rPr lang="en-US" altLang="en-US" sz="1400" b="1"/>
              <a:t>HANDLE</a:t>
            </a:r>
          </a:p>
        </p:txBody>
      </p:sp>
      <p:sp>
        <p:nvSpPr>
          <p:cNvPr id="14356" name="Rectangle 19">
            <a:extLst>
              <a:ext uri="{FF2B5EF4-FFF2-40B4-BE49-F238E27FC236}">
                <a16:creationId xmlns:a16="http://schemas.microsoft.com/office/drawing/2014/main" id="{843B2D83-105C-EA67-D09A-55F2049B0A9F}"/>
              </a:ext>
            </a:extLst>
          </p:cNvPr>
          <p:cNvSpPr>
            <a:spLocks noChangeArrowheads="1"/>
          </p:cNvSpPr>
          <p:nvPr/>
        </p:nvSpPr>
        <p:spPr bwMode="auto">
          <a:xfrm>
            <a:off x="8374488" y="1220789"/>
            <a:ext cx="1881926" cy="736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1400" b="1"/>
              <a:t>PRESSURE GAUGE</a:t>
            </a:r>
          </a:p>
          <a:p>
            <a:pPr algn="ctr">
              <a:spcBef>
                <a:spcPct val="0"/>
              </a:spcBef>
              <a:buFontTx/>
              <a:buNone/>
            </a:pPr>
            <a:r>
              <a:rPr lang="en-US" altLang="en-US" sz="1400" b="1" i="1"/>
              <a:t>(not found on CO</a:t>
            </a:r>
            <a:r>
              <a:rPr lang="en-US" altLang="en-US" sz="1400" b="1" i="1" baseline="-25000"/>
              <a:t>2</a:t>
            </a:r>
            <a:endParaRPr lang="en-US" altLang="en-US" sz="1400" b="1" i="1"/>
          </a:p>
          <a:p>
            <a:pPr algn="ctr">
              <a:spcBef>
                <a:spcPct val="0"/>
              </a:spcBef>
              <a:buFontTx/>
              <a:buNone/>
            </a:pPr>
            <a:r>
              <a:rPr lang="en-US" altLang="en-US" sz="1400" b="1" i="1"/>
              <a:t>extinguishers)</a:t>
            </a:r>
          </a:p>
        </p:txBody>
      </p:sp>
      <p:sp>
        <p:nvSpPr>
          <p:cNvPr id="14357" name="Rectangle 20">
            <a:extLst>
              <a:ext uri="{FF2B5EF4-FFF2-40B4-BE49-F238E27FC236}">
                <a16:creationId xmlns:a16="http://schemas.microsoft.com/office/drawing/2014/main" id="{4DD4A339-BDFB-98A1-F64A-36FFD02B9630}"/>
              </a:ext>
            </a:extLst>
          </p:cNvPr>
          <p:cNvSpPr>
            <a:spLocks noChangeArrowheads="1"/>
          </p:cNvSpPr>
          <p:nvPr/>
        </p:nvSpPr>
        <p:spPr bwMode="auto">
          <a:xfrm>
            <a:off x="2106899" y="1373188"/>
            <a:ext cx="1910781" cy="30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1400" b="1"/>
              <a:t>DISCHARGE LEVER</a:t>
            </a:r>
          </a:p>
        </p:txBody>
      </p:sp>
      <p:sp>
        <p:nvSpPr>
          <p:cNvPr id="14358" name="Rectangle 21">
            <a:extLst>
              <a:ext uri="{FF2B5EF4-FFF2-40B4-BE49-F238E27FC236}">
                <a16:creationId xmlns:a16="http://schemas.microsoft.com/office/drawing/2014/main" id="{A464A4ED-F142-0D01-239A-788BA209F878}"/>
              </a:ext>
            </a:extLst>
          </p:cNvPr>
          <p:cNvSpPr>
            <a:spLocks noChangeArrowheads="1"/>
          </p:cNvSpPr>
          <p:nvPr/>
        </p:nvSpPr>
        <p:spPr bwMode="auto">
          <a:xfrm>
            <a:off x="1818357" y="2058989"/>
            <a:ext cx="2487862" cy="520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1400" b="1"/>
              <a:t>DISCHARGE LOCKING PIN</a:t>
            </a:r>
          </a:p>
          <a:p>
            <a:pPr algn="ctr">
              <a:spcBef>
                <a:spcPct val="0"/>
              </a:spcBef>
              <a:buFontTx/>
              <a:buNone/>
            </a:pPr>
            <a:r>
              <a:rPr lang="en-US" altLang="en-US" sz="1400" b="1"/>
              <a:t>AND SEAL</a:t>
            </a:r>
          </a:p>
        </p:txBody>
      </p:sp>
      <p:pic>
        <p:nvPicPr>
          <p:cNvPr id="3" name="Picture 6">
            <a:extLst>
              <a:ext uri="{FF2B5EF4-FFF2-40B4-BE49-F238E27FC236}">
                <a16:creationId xmlns:a16="http://schemas.microsoft.com/office/drawing/2014/main" id="{16BB758B-0AA1-6EAB-BD6A-2A1EAA3B7C1D}"/>
              </a:ext>
            </a:extLst>
          </p:cNvPr>
          <p:cNvPicPr>
            <a:picLocks noChangeAspect="1" noChangeArrowheads="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354645"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FAC6CF-2770-E010-42B0-1F07099F6E3B}"/>
              </a:ext>
            </a:extLst>
          </p:cNvPr>
          <p:cNvPicPr>
            <a:picLocks noChangeAspect="1"/>
          </p:cNvPicPr>
          <p:nvPr/>
        </p:nvPicPr>
        <p:blipFill>
          <a:blip r:embed="rId3"/>
          <a:stretch>
            <a:fillRect/>
          </a:stretch>
        </p:blipFill>
        <p:spPr>
          <a:xfrm>
            <a:off x="2103120" y="0"/>
            <a:ext cx="8564880" cy="871870"/>
          </a:xfrm>
          <a:prstGeom prst="rect">
            <a:avLst/>
          </a:prstGeom>
        </p:spPr>
      </p:pic>
      <p:sp>
        <p:nvSpPr>
          <p:cNvPr id="14338" name="Slide Number Placeholder 3">
            <a:extLst>
              <a:ext uri="{FF2B5EF4-FFF2-40B4-BE49-F238E27FC236}">
                <a16:creationId xmlns:a16="http://schemas.microsoft.com/office/drawing/2014/main" id="{C6AF0079-FB57-E0F5-5F92-6B7B2CE67A15}"/>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200">
                <a:solidFill>
                  <a:schemeClr val="bg2"/>
                </a:solidFill>
              </a:rPr>
              <a:t>| Fire Extinguisher Awareness</a:t>
            </a:r>
          </a:p>
        </p:txBody>
      </p:sp>
      <p:sp>
        <p:nvSpPr>
          <p:cNvPr id="14339" name="Rectangle 2">
            <a:extLst>
              <a:ext uri="{FF2B5EF4-FFF2-40B4-BE49-F238E27FC236}">
                <a16:creationId xmlns:a16="http://schemas.microsoft.com/office/drawing/2014/main" id="{48459E59-875E-6C7F-93AC-81B96674A5A3}"/>
              </a:ext>
            </a:extLst>
          </p:cNvPr>
          <p:cNvSpPr>
            <a:spLocks noGrp="1" noChangeArrowheads="1"/>
          </p:cNvSpPr>
          <p:nvPr>
            <p:ph type="title"/>
          </p:nvPr>
        </p:nvSpPr>
        <p:spPr>
          <a:xfrm>
            <a:off x="3391217" y="204788"/>
            <a:ext cx="5916612" cy="744538"/>
          </a:xfrm>
          <a:noFill/>
          <a:extLst>
            <a:ext uri="{91240B29-F687-4F45-9708-019B960494DF}">
              <a14:hiddenLine xmlns:a14="http://schemas.microsoft.com/office/drawing/2010/main" w="12700">
                <a:solidFill>
                  <a:schemeClr val="tx1"/>
                </a:solidFill>
                <a:miter lim="800000"/>
                <a:headEnd/>
                <a:tailEnd/>
              </a14:hiddenLine>
            </a:ext>
          </a:extLst>
        </p:spPr>
        <p:txBody>
          <a:bodyPr vert="horz" lIns="90488" tIns="44450" rIns="90488" bIns="44450" rtlCol="0" anchor="ctr">
            <a:normAutofit/>
          </a:bodyPr>
          <a:lstStyle/>
          <a:p>
            <a:pPr eaLnBrk="1" hangingPunct="1"/>
            <a:r>
              <a:rPr lang="en-US" altLang="en-US" sz="4000">
                <a:ln>
                  <a:solidFill>
                    <a:schemeClr val="bg1"/>
                  </a:solidFill>
                </a:ln>
                <a:solidFill>
                  <a:srgbClr val="CC0000"/>
                </a:solidFill>
                <a:latin typeface="+mn-lt"/>
              </a:rPr>
              <a:t>Fire Extinguisher classes</a:t>
            </a:r>
          </a:p>
        </p:txBody>
      </p:sp>
      <p:pic>
        <p:nvPicPr>
          <p:cNvPr id="3" name="Picture 6">
            <a:extLst>
              <a:ext uri="{FF2B5EF4-FFF2-40B4-BE49-F238E27FC236}">
                <a16:creationId xmlns:a16="http://schemas.microsoft.com/office/drawing/2014/main" id="{16BB758B-0AA1-6EAB-BD6A-2A1EAA3B7C1D}"/>
              </a:ext>
            </a:extLst>
          </p:cNvPr>
          <p:cNvPicPr>
            <a:picLocks noChangeAspect="1" noChangeArrowheads="1"/>
          </p:cNvPicPr>
          <p:nvPr/>
        </p:nvPicPr>
        <p:blipFill>
          <a:blip r:embed="rId4"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232567" y="136525"/>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8" name="Picture 2" descr="Fire Extinguishers – EAS Safety Information Site">
            <a:extLst>
              <a:ext uri="{FF2B5EF4-FFF2-40B4-BE49-F238E27FC236}">
                <a16:creationId xmlns:a16="http://schemas.microsoft.com/office/drawing/2014/main" id="{D9998098-7AC2-6493-99BF-A690046CE04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000375" y="900709"/>
            <a:ext cx="6191250" cy="5147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0399565"/>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002A07-58F7-5715-16E9-00E1E5F23B78}"/>
              </a:ext>
            </a:extLst>
          </p:cNvPr>
          <p:cNvPicPr>
            <a:picLocks noChangeAspect="1"/>
          </p:cNvPicPr>
          <p:nvPr/>
        </p:nvPicPr>
        <p:blipFill>
          <a:blip r:embed="rId3"/>
          <a:stretch>
            <a:fillRect/>
          </a:stretch>
        </p:blipFill>
        <p:spPr>
          <a:xfrm>
            <a:off x="2112264" y="0"/>
            <a:ext cx="8555736" cy="871870"/>
          </a:xfrm>
          <a:prstGeom prst="rect">
            <a:avLst/>
          </a:prstGeom>
        </p:spPr>
      </p:pic>
      <p:sp>
        <p:nvSpPr>
          <p:cNvPr id="16386" name="Slide Number Placeholder 3">
            <a:extLst>
              <a:ext uri="{FF2B5EF4-FFF2-40B4-BE49-F238E27FC236}">
                <a16:creationId xmlns:a16="http://schemas.microsoft.com/office/drawing/2014/main" id="{90FA1D2D-AC86-3129-29CB-86B159788EA8}"/>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200">
                <a:solidFill>
                  <a:schemeClr val="bg2"/>
                </a:solidFill>
              </a:rPr>
              <a:t>| Fire Extinguisher Awareness</a:t>
            </a:r>
          </a:p>
        </p:txBody>
      </p:sp>
      <p:sp>
        <p:nvSpPr>
          <p:cNvPr id="578562" name="Rectangle 2">
            <a:extLst>
              <a:ext uri="{FF2B5EF4-FFF2-40B4-BE49-F238E27FC236}">
                <a16:creationId xmlns:a16="http://schemas.microsoft.com/office/drawing/2014/main" id="{3FA63CD6-C6ED-F29A-3954-07F366ABD862}"/>
              </a:ext>
            </a:extLst>
          </p:cNvPr>
          <p:cNvSpPr>
            <a:spLocks noGrp="1" noChangeArrowheads="1"/>
          </p:cNvSpPr>
          <p:nvPr>
            <p:ph type="title"/>
          </p:nvPr>
        </p:nvSpPr>
        <p:spPr>
          <a:xfrm>
            <a:off x="2888687" y="-3810"/>
            <a:ext cx="8229600" cy="1143000"/>
          </a:xfrm>
        </p:spPr>
        <p:txBody>
          <a:bodyPr/>
          <a:lstStyle/>
          <a:p>
            <a:pPr eaLnBrk="1" hangingPunct="1"/>
            <a:r>
              <a:rPr lang="en-US" altLang="en-US" sz="4000">
                <a:ln>
                  <a:solidFill>
                    <a:schemeClr val="bg1"/>
                  </a:solidFill>
                </a:ln>
                <a:solidFill>
                  <a:srgbClr val="CC0000"/>
                </a:solidFill>
                <a:latin typeface="+mn-lt"/>
              </a:rPr>
              <a:t>Fire Extinguisher Familiarization</a:t>
            </a:r>
          </a:p>
        </p:txBody>
      </p:sp>
      <p:sp>
        <p:nvSpPr>
          <p:cNvPr id="578563" name="Rectangle 3">
            <a:extLst>
              <a:ext uri="{FF2B5EF4-FFF2-40B4-BE49-F238E27FC236}">
                <a16:creationId xmlns:a16="http://schemas.microsoft.com/office/drawing/2014/main" id="{3B6E9329-2D67-4CAF-225A-EC9FBECBB0D8}"/>
              </a:ext>
            </a:extLst>
          </p:cNvPr>
          <p:cNvSpPr>
            <a:spLocks noGrp="1" noChangeArrowheads="1"/>
          </p:cNvSpPr>
          <p:nvPr>
            <p:ph type="body" idx="1"/>
          </p:nvPr>
        </p:nvSpPr>
        <p:spPr>
          <a:xfrm>
            <a:off x="3886200" y="990601"/>
            <a:ext cx="6627988" cy="4525963"/>
          </a:xfrm>
        </p:spPr>
        <p:txBody>
          <a:bodyPr>
            <a:normAutofit fontScale="92500" lnSpcReduction="10000"/>
          </a:bodyPr>
          <a:lstStyle/>
          <a:p>
            <a:pPr eaLnBrk="1" hangingPunct="1">
              <a:lnSpc>
                <a:spcPct val="90000"/>
              </a:lnSpc>
            </a:pPr>
            <a:r>
              <a:rPr lang="en-US" altLang="en-US">
                <a:latin typeface="Aptos" panose="020B0004020202020204" pitchFamily="34" charset="0"/>
              </a:rPr>
              <a:t>Know the locations of fire extinguishers in your area.</a:t>
            </a:r>
          </a:p>
          <a:p>
            <a:pPr eaLnBrk="1" hangingPunct="1">
              <a:lnSpc>
                <a:spcPct val="90000"/>
              </a:lnSpc>
            </a:pPr>
            <a:endParaRPr lang="en-US" altLang="en-US" sz="1000">
              <a:latin typeface="Aptos" panose="020B0004020202020204" pitchFamily="34" charset="0"/>
            </a:endParaRPr>
          </a:p>
          <a:p>
            <a:pPr eaLnBrk="1" hangingPunct="1">
              <a:lnSpc>
                <a:spcPct val="90000"/>
              </a:lnSpc>
            </a:pPr>
            <a:r>
              <a:rPr lang="en-US" altLang="en-US">
                <a:latin typeface="Aptos" panose="020B0004020202020204" pitchFamily="34" charset="0"/>
              </a:rPr>
              <a:t>Fire Extinguishers can be heavy. Practice handling them (without discharging them).</a:t>
            </a:r>
          </a:p>
          <a:p>
            <a:pPr marL="0" indent="0">
              <a:buNone/>
            </a:pPr>
            <a:endParaRPr lang="en-US" altLang="en-US" sz="1000">
              <a:latin typeface="Aptos" panose="020B0004020202020204" pitchFamily="34" charset="0"/>
            </a:endParaRPr>
          </a:p>
          <a:p>
            <a:pPr eaLnBrk="1" hangingPunct="1">
              <a:lnSpc>
                <a:spcPct val="90000"/>
              </a:lnSpc>
            </a:pPr>
            <a:r>
              <a:rPr lang="en-US" altLang="en-US">
                <a:latin typeface="Aptos" panose="020B0004020202020204" pitchFamily="34" charset="0"/>
              </a:rPr>
              <a:t>Read the operating instructions, identify the type of extinguisher and review any warnings on the labels.</a:t>
            </a:r>
          </a:p>
          <a:p>
            <a:pPr marL="0" indent="0">
              <a:buNone/>
            </a:pPr>
            <a:endParaRPr lang="en-US" altLang="en-US" sz="1000">
              <a:latin typeface="Aptos" panose="020B0004020202020204" pitchFamily="34" charset="0"/>
            </a:endParaRPr>
          </a:p>
          <a:p>
            <a:pPr eaLnBrk="1" hangingPunct="1">
              <a:lnSpc>
                <a:spcPct val="90000"/>
              </a:lnSpc>
            </a:pPr>
            <a:r>
              <a:rPr lang="en-US" altLang="en-US" b="1">
                <a:solidFill>
                  <a:srgbClr val="CC0000"/>
                </a:solidFill>
                <a:latin typeface="Aptos" panose="020B0004020202020204" pitchFamily="34" charset="0"/>
              </a:rPr>
              <a:t>Do Not attempt to discharge the extinguisher.  The unit will lose pressure and will have to be replaced.</a:t>
            </a:r>
            <a:r>
              <a:rPr lang="en-US" altLang="en-US">
                <a:solidFill>
                  <a:srgbClr val="FFFF00"/>
                </a:solidFill>
                <a:latin typeface="Aptos" panose="020B0004020202020204" pitchFamily="34" charset="0"/>
              </a:rPr>
              <a:t>.  </a:t>
            </a:r>
          </a:p>
        </p:txBody>
      </p:sp>
      <p:pic>
        <p:nvPicPr>
          <p:cNvPr id="3" name="Picture 6">
            <a:extLst>
              <a:ext uri="{FF2B5EF4-FFF2-40B4-BE49-F238E27FC236}">
                <a16:creationId xmlns:a16="http://schemas.microsoft.com/office/drawing/2014/main" id="{7C85715A-42FB-918D-0D65-91C329D6DB40}"/>
              </a:ext>
            </a:extLst>
          </p:cNvPr>
          <p:cNvPicPr>
            <a:picLocks noChangeAspect="1" noChangeArrowheads="1"/>
          </p:cNvPicPr>
          <p:nvPr/>
        </p:nvPicPr>
        <p:blipFill>
          <a:blip r:embed="rId4"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13890" y="136525"/>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7" descr="Fire extinguisher mounted on wall Stock Photo - Alamy">
            <a:extLst>
              <a:ext uri="{FF2B5EF4-FFF2-40B4-BE49-F238E27FC236}">
                <a16:creationId xmlns:a16="http://schemas.microsoft.com/office/drawing/2014/main" id="{24889C50-90E7-D1B6-12CD-71395520DCC8}"/>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662573" y="1021627"/>
            <a:ext cx="2196959" cy="49219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childTnLst>
                                    <p:set>
                                      <p:cBhvr>
                                        <p:cTn id="6" dur="1" fill="hold">
                                          <p:stCondLst>
                                            <p:cond delay="499"/>
                                          </p:stCondLst>
                                        </p:cTn>
                                        <p:tgtEl>
                                          <p:spTgt spid="5785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499"/>
                                          </p:stCondLst>
                                        </p:cTn>
                                        <p:tgtEl>
                                          <p:spTgt spid="5785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562" grpId="0"/>
      <p:bldP spid="578562" grpId="1" autoUpdateAnimBg="0"/>
      <p:bldP spid="578563" grpId="0" uiExpand="1" build="p"/>
      <p:bldP spid="578563" grpId="1"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BFA292-C751-3286-9295-5ECD324DBA17}"/>
              </a:ext>
            </a:extLst>
          </p:cNvPr>
          <p:cNvPicPr>
            <a:picLocks noChangeAspect="1"/>
          </p:cNvPicPr>
          <p:nvPr/>
        </p:nvPicPr>
        <p:blipFill>
          <a:blip r:embed="rId3"/>
          <a:stretch>
            <a:fillRect/>
          </a:stretch>
        </p:blipFill>
        <p:spPr>
          <a:xfrm>
            <a:off x="2029968" y="0"/>
            <a:ext cx="8638032" cy="871870"/>
          </a:xfrm>
          <a:prstGeom prst="rect">
            <a:avLst/>
          </a:prstGeom>
        </p:spPr>
      </p:pic>
      <p:sp>
        <p:nvSpPr>
          <p:cNvPr id="18434" name="Slide Number Placeholder 3">
            <a:extLst>
              <a:ext uri="{FF2B5EF4-FFF2-40B4-BE49-F238E27FC236}">
                <a16:creationId xmlns:a16="http://schemas.microsoft.com/office/drawing/2014/main" id="{3F63C0B4-751A-60FF-55C5-16ADDD220C70}"/>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200">
                <a:solidFill>
                  <a:schemeClr val="bg2"/>
                </a:solidFill>
              </a:rPr>
              <a:t>| Fire Extinguisher Awareness</a:t>
            </a:r>
          </a:p>
        </p:txBody>
      </p:sp>
      <p:sp>
        <p:nvSpPr>
          <p:cNvPr id="580610" name="Rectangle 2">
            <a:extLst>
              <a:ext uri="{FF2B5EF4-FFF2-40B4-BE49-F238E27FC236}">
                <a16:creationId xmlns:a16="http://schemas.microsoft.com/office/drawing/2014/main" id="{6E2BBE7B-DB20-799D-CCAB-D7E33B3BFEE3}"/>
              </a:ext>
            </a:extLst>
          </p:cNvPr>
          <p:cNvSpPr>
            <a:spLocks noGrp="1" noChangeArrowheads="1"/>
          </p:cNvSpPr>
          <p:nvPr>
            <p:ph type="title"/>
          </p:nvPr>
        </p:nvSpPr>
        <p:spPr>
          <a:xfrm>
            <a:off x="3276600" y="78345"/>
            <a:ext cx="7391400" cy="950688"/>
          </a:xfrm>
        </p:spPr>
        <p:txBody>
          <a:bodyPr>
            <a:normAutofit fontScale="90000"/>
          </a:bodyPr>
          <a:lstStyle/>
          <a:p>
            <a:pPr eaLnBrk="1" hangingPunct="1"/>
            <a:r>
              <a:rPr lang="en-US" altLang="en-US" sz="3800">
                <a:ln>
                  <a:solidFill>
                    <a:schemeClr val="bg1"/>
                  </a:solidFill>
                </a:ln>
                <a:solidFill>
                  <a:srgbClr val="CC0000"/>
                </a:solidFill>
                <a:latin typeface="Aptos" panose="020B0004020202020204" pitchFamily="34" charset="0"/>
              </a:rPr>
              <a:t>How to Check the Fire Extinguisher</a:t>
            </a:r>
          </a:p>
        </p:txBody>
      </p:sp>
      <p:sp>
        <p:nvSpPr>
          <p:cNvPr id="580611" name="Rectangle 3">
            <a:extLst>
              <a:ext uri="{FF2B5EF4-FFF2-40B4-BE49-F238E27FC236}">
                <a16:creationId xmlns:a16="http://schemas.microsoft.com/office/drawing/2014/main" id="{268E91BE-FF12-BF3B-A76F-3CF553003931}"/>
              </a:ext>
            </a:extLst>
          </p:cNvPr>
          <p:cNvSpPr>
            <a:spLocks noGrp="1" noChangeArrowheads="1"/>
          </p:cNvSpPr>
          <p:nvPr>
            <p:ph type="body" idx="1"/>
          </p:nvPr>
        </p:nvSpPr>
        <p:spPr>
          <a:xfrm>
            <a:off x="1828800" y="1067347"/>
            <a:ext cx="8382000" cy="1600200"/>
          </a:xfrm>
        </p:spPr>
        <p:txBody>
          <a:bodyPr/>
          <a:lstStyle/>
          <a:p>
            <a:pPr eaLnBrk="1" hangingPunct="1">
              <a:buFontTx/>
              <a:buNone/>
            </a:pPr>
            <a:r>
              <a:rPr lang="en-US" altLang="en-US">
                <a:latin typeface="Boucherie Block" panose="02000506000000020004" pitchFamily="2" charset="0"/>
              </a:rPr>
              <a:t>   </a:t>
            </a:r>
            <a:r>
              <a:rPr lang="en-US" altLang="en-US">
                <a:latin typeface="Aptos" panose="020B0004020202020204" pitchFamily="34" charset="0"/>
              </a:rPr>
              <a:t>W</a:t>
            </a:r>
            <a:r>
              <a:rPr lang="en-US" altLang="en-US" sz="2900">
                <a:latin typeface="Aptos" panose="020B0004020202020204" pitchFamily="34" charset="0"/>
              </a:rPr>
              <a:t>hen a fire starts</a:t>
            </a:r>
            <a:r>
              <a:rPr lang="en-US" altLang="en-US">
                <a:latin typeface="Aptos" panose="020B0004020202020204" pitchFamily="34" charset="0"/>
              </a:rPr>
              <a:t> </a:t>
            </a:r>
            <a:r>
              <a:rPr lang="en-US" altLang="en-US" sz="2900">
                <a:latin typeface="Aptos" panose="020B0004020202020204" pitchFamily="34" charset="0"/>
              </a:rPr>
              <a:t>is not the time to check a fire extinguisher.  Proper periodic checks will ensure that the extinguisher will work when you need it.</a:t>
            </a:r>
          </a:p>
        </p:txBody>
      </p:sp>
      <p:pic>
        <p:nvPicPr>
          <p:cNvPr id="3" name="Picture 6">
            <a:extLst>
              <a:ext uri="{FF2B5EF4-FFF2-40B4-BE49-F238E27FC236}">
                <a16:creationId xmlns:a16="http://schemas.microsoft.com/office/drawing/2014/main" id="{C93CB7E7-E102-06A8-801C-9EA87B2DEE32}"/>
              </a:ext>
            </a:extLst>
          </p:cNvPr>
          <p:cNvPicPr>
            <a:picLocks noChangeAspect="1" noChangeArrowheads="1"/>
          </p:cNvPicPr>
          <p:nvPr/>
        </p:nvPicPr>
        <p:blipFill>
          <a:blip r:embed="rId4"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52399" y="146398"/>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16C66BDD-3152-65D9-9B3A-73E406C8651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36292" y="2567394"/>
            <a:ext cx="3600443" cy="3546772"/>
          </a:xfrm>
          <a:prstGeom prst="rect">
            <a:avLst/>
          </a:prstGeom>
        </p:spPr>
      </p:pic>
      <p:pic>
        <p:nvPicPr>
          <p:cNvPr id="18440" name="Picture 8" descr="Durable Fire Extinguisher Inspection Tags &amp; Inspection Stickers">
            <a:extLst>
              <a:ext uri="{FF2B5EF4-FFF2-40B4-BE49-F238E27FC236}">
                <a16:creationId xmlns:a16="http://schemas.microsoft.com/office/drawing/2014/main" id="{EA8273B8-166F-A33F-DEDC-7584903295D0}"/>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590800" y="2514990"/>
            <a:ext cx="2878508" cy="35991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childTnLst>
                                    <p:set>
                                      <p:cBhvr>
                                        <p:cTn id="6" dur="1" fill="hold">
                                          <p:stCondLst>
                                            <p:cond delay="499"/>
                                          </p:stCondLst>
                                        </p:cTn>
                                        <p:tgtEl>
                                          <p:spTgt spid="580610"/>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1" nodeType="afterEffect">
                                  <p:stCondLst>
                                    <p:cond delay="0"/>
                                  </p:stCondLst>
                                  <p:childTnLst>
                                    <p:set>
                                      <p:cBhvr>
                                        <p:cTn id="9" dur="1" fill="hold">
                                          <p:stCondLst>
                                            <p:cond delay="499"/>
                                          </p:stCondLst>
                                        </p:cTn>
                                        <p:tgtEl>
                                          <p:spTgt spid="5806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0610" grpId="0"/>
      <p:bldP spid="580610" grpId="1" autoUpdateAnimBg="0"/>
      <p:bldP spid="580611" grpId="0" build="p"/>
      <p:bldP spid="580611" grpId="1" build="p" autoUpdateAnimBg="0" advAuto="0"/>
    </p:bld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D27DAE-91F3-6D0D-35C8-5C7A6600D6DB}"/>
              </a:ext>
            </a:extLst>
          </p:cNvPr>
          <p:cNvPicPr>
            <a:picLocks noChangeAspect="1"/>
          </p:cNvPicPr>
          <p:nvPr/>
        </p:nvPicPr>
        <p:blipFill>
          <a:blip r:embed="rId3"/>
          <a:stretch>
            <a:fillRect/>
          </a:stretch>
        </p:blipFill>
        <p:spPr>
          <a:xfrm>
            <a:off x="2386584" y="0"/>
            <a:ext cx="8281416" cy="871870"/>
          </a:xfrm>
          <a:prstGeom prst="rect">
            <a:avLst/>
          </a:prstGeom>
        </p:spPr>
      </p:pic>
      <p:sp>
        <p:nvSpPr>
          <p:cNvPr id="20482" name="Slide Number Placeholder 3">
            <a:extLst>
              <a:ext uri="{FF2B5EF4-FFF2-40B4-BE49-F238E27FC236}">
                <a16:creationId xmlns:a16="http://schemas.microsoft.com/office/drawing/2014/main" id="{2960967A-959E-4870-DA37-C52AE9320107}"/>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200">
                <a:solidFill>
                  <a:schemeClr val="bg2"/>
                </a:solidFill>
              </a:rPr>
              <a:t>| Fire Extinguisher Awareness</a:t>
            </a:r>
          </a:p>
        </p:txBody>
      </p:sp>
      <p:sp>
        <p:nvSpPr>
          <p:cNvPr id="581634" name="Rectangle 2">
            <a:extLst>
              <a:ext uri="{FF2B5EF4-FFF2-40B4-BE49-F238E27FC236}">
                <a16:creationId xmlns:a16="http://schemas.microsoft.com/office/drawing/2014/main" id="{77AA7A5A-11B4-4005-C1CB-02418B014A5E}"/>
              </a:ext>
            </a:extLst>
          </p:cNvPr>
          <p:cNvSpPr>
            <a:spLocks noGrp="1" noChangeArrowheads="1"/>
          </p:cNvSpPr>
          <p:nvPr>
            <p:ph type="title"/>
          </p:nvPr>
        </p:nvSpPr>
        <p:spPr>
          <a:xfrm>
            <a:off x="3048001" y="251975"/>
            <a:ext cx="6672295" cy="597232"/>
          </a:xfrm>
        </p:spPr>
        <p:txBody>
          <a:bodyPr>
            <a:normAutofit fontScale="90000"/>
          </a:bodyPr>
          <a:lstStyle/>
          <a:p>
            <a:pPr eaLnBrk="1" hangingPunct="1"/>
            <a:r>
              <a:rPr lang="en-US" altLang="en-US" sz="4000">
                <a:ln>
                  <a:solidFill>
                    <a:schemeClr val="bg1"/>
                  </a:solidFill>
                </a:ln>
                <a:solidFill>
                  <a:srgbClr val="CC0000"/>
                </a:solidFill>
                <a:latin typeface="Boucherie Block" panose="02000506000000020004" pitchFamily="2" charset="0"/>
              </a:rPr>
              <a:t>Checking the Extinguisher</a:t>
            </a:r>
          </a:p>
        </p:txBody>
      </p:sp>
      <p:sp>
        <p:nvSpPr>
          <p:cNvPr id="581635" name="Rectangle 3">
            <a:extLst>
              <a:ext uri="{FF2B5EF4-FFF2-40B4-BE49-F238E27FC236}">
                <a16:creationId xmlns:a16="http://schemas.microsoft.com/office/drawing/2014/main" id="{FCF118D7-803B-62BA-296D-EEA18E49068E}"/>
              </a:ext>
            </a:extLst>
          </p:cNvPr>
          <p:cNvSpPr>
            <a:spLocks noGrp="1" noChangeArrowheads="1"/>
          </p:cNvSpPr>
          <p:nvPr>
            <p:ph type="body" idx="1"/>
          </p:nvPr>
        </p:nvSpPr>
        <p:spPr>
          <a:xfrm>
            <a:off x="1614456" y="943609"/>
            <a:ext cx="5012548" cy="4525963"/>
          </a:xfrm>
        </p:spPr>
        <p:txBody>
          <a:bodyPr>
            <a:normAutofit/>
          </a:bodyPr>
          <a:lstStyle/>
          <a:p>
            <a:pPr eaLnBrk="1" hangingPunct="1"/>
            <a:r>
              <a:rPr lang="en-US" altLang="en-US" sz="2500"/>
              <a:t>Ensure that the pin and the safety seal are in the proper position so that the extinguisher cannot be accidentally discharged.</a:t>
            </a:r>
          </a:p>
          <a:p>
            <a:pPr eaLnBrk="1" hangingPunct="1"/>
            <a:endParaRPr lang="en-US" altLang="en-US" sz="1000"/>
          </a:p>
          <a:p>
            <a:pPr eaLnBrk="1" hangingPunct="1"/>
            <a:r>
              <a:rPr lang="en-US" altLang="en-US" sz="2500"/>
              <a:t>If applicable, check the gauge to ensure that the pressure inside the extinguisher is in the appropriate area.  If it is not in the green area, notify your supervisor so that the extinguisher can be replaced as soon as possible.</a:t>
            </a:r>
          </a:p>
        </p:txBody>
      </p:sp>
      <p:pic>
        <p:nvPicPr>
          <p:cNvPr id="20485" name="Picture 4">
            <a:extLst>
              <a:ext uri="{FF2B5EF4-FFF2-40B4-BE49-F238E27FC236}">
                <a16:creationId xmlns:a16="http://schemas.microsoft.com/office/drawing/2014/main" id="{3756C0CB-9F3F-88CE-0D61-CB6CA9E75C7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77044" y="1524459"/>
            <a:ext cx="4000500" cy="4028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a:extLst>
              <a:ext uri="{FF2B5EF4-FFF2-40B4-BE49-F238E27FC236}">
                <a16:creationId xmlns:a16="http://schemas.microsoft.com/office/drawing/2014/main" id="{B9C1E8ED-50D2-5278-F35F-E8C0C5E0E99C}"/>
              </a:ext>
            </a:extLst>
          </p:cNvPr>
          <p:cNvPicPr>
            <a:picLocks noChangeAspect="1" noChangeArrowheads="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202691" y="199623"/>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58163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8163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8163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1634" grpId="0"/>
      <p:bldP spid="581635" grpId="0" uiExpand="1" build="p"/>
    </p:bldLst>
  </p:timing>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F7A563-6407-BD5A-8433-E61340EB2045}"/>
              </a:ext>
            </a:extLst>
          </p:cNvPr>
          <p:cNvPicPr>
            <a:picLocks noChangeAspect="1"/>
          </p:cNvPicPr>
          <p:nvPr/>
        </p:nvPicPr>
        <p:blipFill>
          <a:blip r:embed="rId3"/>
          <a:stretch>
            <a:fillRect/>
          </a:stretch>
        </p:blipFill>
        <p:spPr>
          <a:xfrm>
            <a:off x="2359152" y="0"/>
            <a:ext cx="8308848" cy="871870"/>
          </a:xfrm>
          <a:prstGeom prst="rect">
            <a:avLst/>
          </a:prstGeom>
        </p:spPr>
      </p:pic>
      <p:sp>
        <p:nvSpPr>
          <p:cNvPr id="22530" name="Slide Number Placeholder 3">
            <a:extLst>
              <a:ext uri="{FF2B5EF4-FFF2-40B4-BE49-F238E27FC236}">
                <a16:creationId xmlns:a16="http://schemas.microsoft.com/office/drawing/2014/main" id="{6D83F3A4-01E3-D4AC-E114-C6D1346A2B34}"/>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200">
                <a:solidFill>
                  <a:schemeClr val="bg2"/>
                </a:solidFill>
              </a:rPr>
              <a:t>| Fire Extinguisher Awareness</a:t>
            </a:r>
          </a:p>
        </p:txBody>
      </p:sp>
      <p:sp>
        <p:nvSpPr>
          <p:cNvPr id="582658" name="Rectangle 2">
            <a:extLst>
              <a:ext uri="{FF2B5EF4-FFF2-40B4-BE49-F238E27FC236}">
                <a16:creationId xmlns:a16="http://schemas.microsoft.com/office/drawing/2014/main" id="{0B743E65-58F7-1100-5A6D-1743DB6BA3E7}"/>
              </a:ext>
            </a:extLst>
          </p:cNvPr>
          <p:cNvSpPr>
            <a:spLocks noGrp="1" noChangeArrowheads="1"/>
          </p:cNvSpPr>
          <p:nvPr>
            <p:ph type="title"/>
          </p:nvPr>
        </p:nvSpPr>
        <p:spPr>
          <a:xfrm>
            <a:off x="3124200" y="274638"/>
            <a:ext cx="6324600" cy="597232"/>
          </a:xfrm>
        </p:spPr>
        <p:txBody>
          <a:bodyPr>
            <a:normAutofit fontScale="90000"/>
          </a:bodyPr>
          <a:lstStyle/>
          <a:p>
            <a:pPr eaLnBrk="1" hangingPunct="1"/>
            <a:r>
              <a:rPr lang="en-US" altLang="en-US" sz="4000">
                <a:ln>
                  <a:solidFill>
                    <a:schemeClr val="bg1"/>
                  </a:solidFill>
                </a:ln>
                <a:solidFill>
                  <a:srgbClr val="CC0000"/>
                </a:solidFill>
                <a:latin typeface="+mn-lt"/>
              </a:rPr>
              <a:t>Checking the Extinguisher</a:t>
            </a:r>
          </a:p>
        </p:txBody>
      </p:sp>
      <p:sp>
        <p:nvSpPr>
          <p:cNvPr id="582659" name="Rectangle 3">
            <a:extLst>
              <a:ext uri="{FF2B5EF4-FFF2-40B4-BE49-F238E27FC236}">
                <a16:creationId xmlns:a16="http://schemas.microsoft.com/office/drawing/2014/main" id="{5FBA3F7F-1B73-C543-C886-23FCD5452AD5}"/>
              </a:ext>
            </a:extLst>
          </p:cNvPr>
          <p:cNvSpPr>
            <a:spLocks noGrp="1" noChangeArrowheads="1"/>
          </p:cNvSpPr>
          <p:nvPr>
            <p:ph type="body" idx="1"/>
          </p:nvPr>
        </p:nvSpPr>
        <p:spPr>
          <a:xfrm>
            <a:off x="1554147" y="3429000"/>
            <a:ext cx="8974948" cy="2743200"/>
          </a:xfrm>
        </p:spPr>
        <p:txBody>
          <a:bodyPr/>
          <a:lstStyle/>
          <a:p>
            <a:pPr eaLnBrk="1" hangingPunct="1"/>
            <a:r>
              <a:rPr lang="en-US" altLang="en-US" sz="2400"/>
              <a:t>Examine the extinguisher for obvious signs of damage or tampering.  If either of these conditions are noted, inform your supervisor immediately so that the extinguisher can be replaced.</a:t>
            </a:r>
          </a:p>
          <a:p>
            <a:pPr eaLnBrk="1" hangingPunct="1"/>
            <a:endParaRPr lang="en-US" altLang="en-US" sz="400"/>
          </a:p>
          <a:p>
            <a:pPr eaLnBrk="1" hangingPunct="1"/>
            <a:r>
              <a:rPr lang="en-US" altLang="en-US" sz="2400"/>
              <a:t>Extinguishers should be inspected every 30 days.</a:t>
            </a:r>
          </a:p>
          <a:p>
            <a:pPr eaLnBrk="1" hangingPunct="1"/>
            <a:endParaRPr lang="en-US" altLang="en-US" sz="400"/>
          </a:p>
          <a:p>
            <a:pPr eaLnBrk="1" hangingPunct="1"/>
            <a:r>
              <a:rPr lang="en-US" altLang="en-US" sz="2400"/>
              <a:t>Everyone is responsible for fire safety in their workplace, so remember to check your extinguishers regularly.</a:t>
            </a:r>
          </a:p>
          <a:p>
            <a:pPr eaLnBrk="1" hangingPunct="1">
              <a:buFontTx/>
              <a:buNone/>
            </a:pPr>
            <a:endParaRPr lang="en-US" altLang="en-US" sz="2400">
              <a:latin typeface="Boucherie Block" panose="02000506000000020004" pitchFamily="2" charset="0"/>
            </a:endParaRPr>
          </a:p>
        </p:txBody>
      </p:sp>
      <p:pic>
        <p:nvPicPr>
          <p:cNvPr id="3" name="Picture 6">
            <a:extLst>
              <a:ext uri="{FF2B5EF4-FFF2-40B4-BE49-F238E27FC236}">
                <a16:creationId xmlns:a16="http://schemas.microsoft.com/office/drawing/2014/main" id="{59A8AFBA-CFC1-E609-86DD-F10E75D51A22}"/>
              </a:ext>
            </a:extLst>
          </p:cNvPr>
          <p:cNvPicPr>
            <a:picLocks noChangeAspect="1" noChangeArrowheads="1"/>
          </p:cNvPicPr>
          <p:nvPr/>
        </p:nvPicPr>
        <p:blipFill>
          <a:blip r:embed="rId4"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227075" y="136525"/>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7" descr="Fire Extinguisher Inspection &amp; Services - Ohmtech Fire Protection LTD">
            <a:extLst>
              <a:ext uri="{FF2B5EF4-FFF2-40B4-BE49-F238E27FC236}">
                <a16:creationId xmlns:a16="http://schemas.microsoft.com/office/drawing/2014/main" id="{23BBFB73-1A28-98C5-F7C5-0A210867EA3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24000" y="954834"/>
            <a:ext cx="9144000" cy="22523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childTnLst>
                                    <p:set>
                                      <p:cBhvr>
                                        <p:cTn id="6" dur="1" fill="hold">
                                          <p:stCondLst>
                                            <p:cond delay="499"/>
                                          </p:stCondLst>
                                        </p:cTn>
                                        <p:tgtEl>
                                          <p:spTgt spid="5826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499"/>
                                          </p:stCondLst>
                                        </p:cTn>
                                        <p:tgtEl>
                                          <p:spTgt spid="58265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499"/>
                                          </p:stCondLst>
                                        </p:cTn>
                                        <p:tgtEl>
                                          <p:spTgt spid="5826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499"/>
                                          </p:stCondLst>
                                        </p:cTn>
                                        <p:tgtEl>
                                          <p:spTgt spid="58265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58" grpId="0"/>
      <p:bldP spid="582658" grpId="1" autoUpdateAnimBg="0"/>
      <p:bldP spid="582659" grpId="0" uiExpand="1" build="p"/>
      <p:bldP spid="582659" grpId="1" build="p"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79675-FC06-0806-63F5-72BD0EA06609}"/>
              </a:ext>
            </a:extLst>
          </p:cNvPr>
          <p:cNvPicPr>
            <a:picLocks noChangeAspect="1"/>
          </p:cNvPicPr>
          <p:nvPr/>
        </p:nvPicPr>
        <p:blipFill>
          <a:blip r:embed="rId3"/>
          <a:stretch>
            <a:fillRect/>
          </a:stretch>
        </p:blipFill>
        <p:spPr>
          <a:xfrm>
            <a:off x="2084832" y="0"/>
            <a:ext cx="8583168" cy="871870"/>
          </a:xfrm>
          <a:prstGeom prst="rect">
            <a:avLst/>
          </a:prstGeom>
        </p:spPr>
      </p:pic>
      <p:sp>
        <p:nvSpPr>
          <p:cNvPr id="24578" name="Slide Number Placeholder 1">
            <a:extLst>
              <a:ext uri="{FF2B5EF4-FFF2-40B4-BE49-F238E27FC236}">
                <a16:creationId xmlns:a16="http://schemas.microsoft.com/office/drawing/2014/main" id="{18F5DB94-1904-61C9-54CC-19E5A1262CE5}"/>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200">
                <a:solidFill>
                  <a:schemeClr val="bg2"/>
                </a:solidFill>
              </a:rPr>
              <a:t>| Fire Extinguisher Awareness</a:t>
            </a:r>
          </a:p>
        </p:txBody>
      </p:sp>
      <p:sp>
        <p:nvSpPr>
          <p:cNvPr id="583682" name="Rectangle 2">
            <a:extLst>
              <a:ext uri="{FF2B5EF4-FFF2-40B4-BE49-F238E27FC236}">
                <a16:creationId xmlns:a16="http://schemas.microsoft.com/office/drawing/2014/main" id="{2F5E78EE-C988-4673-4E92-291DE45F5FE5}"/>
              </a:ext>
            </a:extLst>
          </p:cNvPr>
          <p:cNvSpPr>
            <a:spLocks noGrp="1" noChangeArrowheads="1"/>
          </p:cNvSpPr>
          <p:nvPr>
            <p:ph type="title" idx="4294967295"/>
          </p:nvPr>
        </p:nvSpPr>
        <p:spPr>
          <a:xfrm>
            <a:off x="1828801" y="1371600"/>
            <a:ext cx="4341813" cy="3557588"/>
          </a:xfrm>
        </p:spPr>
        <p:txBody>
          <a:bodyPr/>
          <a:lstStyle/>
          <a:p>
            <a:pPr eaLnBrk="1" hangingPunct="1"/>
            <a:r>
              <a:rPr lang="en-US" altLang="en-US" sz="3600">
                <a:latin typeface="Aptos" panose="020B0004020202020204" pitchFamily="34" charset="0"/>
              </a:rPr>
              <a:t>If the extinguisher is not in working condition tag it out of service immediately and replace it. </a:t>
            </a:r>
          </a:p>
        </p:txBody>
      </p:sp>
      <p:pic>
        <p:nvPicPr>
          <p:cNvPr id="24580" name="Picture 3">
            <a:extLst>
              <a:ext uri="{FF2B5EF4-FFF2-40B4-BE49-F238E27FC236}">
                <a16:creationId xmlns:a16="http://schemas.microsoft.com/office/drawing/2014/main" id="{5E381238-1245-CE6C-1BDE-15B1CA98FC7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53200" y="990600"/>
            <a:ext cx="3810000" cy="508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Picture 6">
            <a:extLst>
              <a:ext uri="{FF2B5EF4-FFF2-40B4-BE49-F238E27FC236}">
                <a16:creationId xmlns:a16="http://schemas.microsoft.com/office/drawing/2014/main" id="{0ECD7BD0-86BC-7FCB-44DA-A82F9129A92D}"/>
              </a:ext>
            </a:extLst>
          </p:cNvPr>
          <p:cNvPicPr>
            <a:picLocks noChangeAspect="1" noChangeArrowheads="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27573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583682"/>
                                        </p:tgtEl>
                                        <p:attrNameLst>
                                          <p:attrName>style.visibility</p:attrName>
                                        </p:attrNameLst>
                                      </p:cBhvr>
                                      <p:to>
                                        <p:strVal val="visible"/>
                                      </p:to>
                                    </p:set>
                                    <p:anim calcmode="lin" valueType="num">
                                      <p:cBhvr>
                                        <p:cTn id="7" dur="500" fill="hold"/>
                                        <p:tgtEl>
                                          <p:spTgt spid="583682"/>
                                        </p:tgtEl>
                                        <p:attrNameLst>
                                          <p:attrName>ppt_w</p:attrName>
                                        </p:attrNameLst>
                                      </p:cBhvr>
                                      <p:tavLst>
                                        <p:tav tm="0">
                                          <p:val>
                                            <p:fltVal val="0"/>
                                          </p:val>
                                        </p:tav>
                                        <p:tav tm="100000">
                                          <p:val>
                                            <p:strVal val="#ppt_w"/>
                                          </p:val>
                                        </p:tav>
                                      </p:tavLst>
                                    </p:anim>
                                    <p:anim calcmode="lin" valueType="num">
                                      <p:cBhvr>
                                        <p:cTn id="8" dur="500" fill="hold"/>
                                        <p:tgtEl>
                                          <p:spTgt spid="583682"/>
                                        </p:tgtEl>
                                        <p:attrNameLst>
                                          <p:attrName>ppt_h</p:attrName>
                                        </p:attrNameLst>
                                      </p:cBhvr>
                                      <p:tavLst>
                                        <p:tav tm="0">
                                          <p:val>
                                            <p:fltVal val="0"/>
                                          </p:val>
                                        </p:tav>
                                        <p:tav tm="100000">
                                          <p:val>
                                            <p:strVal val="#ppt_h"/>
                                          </p:val>
                                        </p:tav>
                                      </p:tavLst>
                                    </p:anim>
                                    <p:animEffect transition="in" filter="fade">
                                      <p:cBhvr>
                                        <p:cTn id="9" dur="500"/>
                                        <p:tgtEl>
                                          <p:spTgt spid="5836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682"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A423FB3-0EE5-0C22-2E11-0F1AD221F68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902798" y="989642"/>
            <a:ext cx="4010630" cy="4905087"/>
          </a:xfrm>
          <a:prstGeom prst="rect">
            <a:avLst/>
          </a:prstGeom>
        </p:spPr>
      </p:pic>
      <p:pic>
        <p:nvPicPr>
          <p:cNvPr id="2" name="Picture 1">
            <a:extLst>
              <a:ext uri="{FF2B5EF4-FFF2-40B4-BE49-F238E27FC236}">
                <a16:creationId xmlns:a16="http://schemas.microsoft.com/office/drawing/2014/main" id="{7D1F18CE-B2B8-7BF7-B390-A2864D2E1FDA}"/>
              </a:ext>
            </a:extLst>
          </p:cNvPr>
          <p:cNvPicPr>
            <a:picLocks noChangeAspect="1"/>
          </p:cNvPicPr>
          <p:nvPr/>
        </p:nvPicPr>
        <p:blipFill>
          <a:blip r:embed="rId4"/>
          <a:stretch>
            <a:fillRect/>
          </a:stretch>
        </p:blipFill>
        <p:spPr>
          <a:xfrm>
            <a:off x="2112264" y="0"/>
            <a:ext cx="8555736" cy="871870"/>
          </a:xfrm>
          <a:prstGeom prst="rect">
            <a:avLst/>
          </a:prstGeom>
        </p:spPr>
      </p:pic>
      <p:sp>
        <p:nvSpPr>
          <p:cNvPr id="26626" name="Slide Number Placeholder 3">
            <a:extLst>
              <a:ext uri="{FF2B5EF4-FFF2-40B4-BE49-F238E27FC236}">
                <a16:creationId xmlns:a16="http://schemas.microsoft.com/office/drawing/2014/main" id="{D1399712-D650-6EA3-CA70-33798C2B4EE1}"/>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200">
                <a:solidFill>
                  <a:schemeClr val="bg2"/>
                </a:solidFill>
              </a:rPr>
              <a:t>| Fire Extinguisher Awareness</a:t>
            </a:r>
          </a:p>
        </p:txBody>
      </p:sp>
      <p:sp>
        <p:nvSpPr>
          <p:cNvPr id="26627" name="Rectangle 2">
            <a:extLst>
              <a:ext uri="{FF2B5EF4-FFF2-40B4-BE49-F238E27FC236}">
                <a16:creationId xmlns:a16="http://schemas.microsoft.com/office/drawing/2014/main" id="{35792E6A-B0E8-D0C8-6B41-B23DA73315E2}"/>
              </a:ext>
            </a:extLst>
          </p:cNvPr>
          <p:cNvSpPr>
            <a:spLocks noGrp="1" noChangeArrowheads="1"/>
          </p:cNvSpPr>
          <p:nvPr>
            <p:ph type="title"/>
          </p:nvPr>
        </p:nvSpPr>
        <p:spPr>
          <a:xfrm>
            <a:off x="2895600" y="211718"/>
            <a:ext cx="5257800" cy="715962"/>
          </a:xfrm>
        </p:spPr>
        <p:txBody>
          <a:bodyPr/>
          <a:lstStyle/>
          <a:p>
            <a:pPr eaLnBrk="1" hangingPunct="1"/>
            <a:r>
              <a:rPr lang="en-US" altLang="en-US" sz="4000">
                <a:ln>
                  <a:solidFill>
                    <a:schemeClr val="bg1"/>
                  </a:solidFill>
                </a:ln>
                <a:solidFill>
                  <a:srgbClr val="CC0000"/>
                </a:solidFill>
                <a:latin typeface="+mn-lt"/>
              </a:rPr>
              <a:t>Dealing with Fire</a:t>
            </a:r>
          </a:p>
        </p:txBody>
      </p:sp>
      <p:sp>
        <p:nvSpPr>
          <p:cNvPr id="26628" name="Rectangle 3">
            <a:extLst>
              <a:ext uri="{FF2B5EF4-FFF2-40B4-BE49-F238E27FC236}">
                <a16:creationId xmlns:a16="http://schemas.microsoft.com/office/drawing/2014/main" id="{91CCA6AA-5234-740F-37B5-7A60CB02E146}"/>
              </a:ext>
            </a:extLst>
          </p:cNvPr>
          <p:cNvSpPr>
            <a:spLocks noGrp="1" noChangeArrowheads="1"/>
          </p:cNvSpPr>
          <p:nvPr>
            <p:ph type="body" idx="1"/>
          </p:nvPr>
        </p:nvSpPr>
        <p:spPr>
          <a:xfrm>
            <a:off x="1715912" y="1075968"/>
            <a:ext cx="8229600" cy="3024982"/>
          </a:xfrm>
        </p:spPr>
        <p:txBody>
          <a:bodyPr/>
          <a:lstStyle/>
          <a:p>
            <a:pPr eaLnBrk="1" hangingPunct="1"/>
            <a:r>
              <a:rPr lang="en-US" altLang="en-US"/>
              <a:t>Get SAFE</a:t>
            </a:r>
          </a:p>
          <a:p>
            <a:pPr eaLnBrk="1" hangingPunct="1"/>
            <a:r>
              <a:rPr lang="en-US" altLang="en-US"/>
              <a:t>Assess</a:t>
            </a:r>
          </a:p>
          <a:p>
            <a:pPr eaLnBrk="1" hangingPunct="1"/>
            <a:r>
              <a:rPr lang="en-US" altLang="en-US"/>
              <a:t>Report to Supervisor/ERT</a:t>
            </a:r>
          </a:p>
          <a:p>
            <a:pPr eaLnBrk="1" hangingPunct="1"/>
            <a:r>
              <a:rPr lang="en-US" altLang="en-US"/>
              <a:t>If safe to do so – fight the fire</a:t>
            </a:r>
          </a:p>
          <a:p>
            <a:pPr eaLnBrk="1" hangingPunct="1"/>
            <a:r>
              <a:rPr lang="en-US" altLang="en-US"/>
              <a:t>If not safe or if there is ANY doubt</a:t>
            </a:r>
          </a:p>
          <a:p>
            <a:pPr eaLnBrk="1" hangingPunct="1"/>
            <a:endParaRPr lang="en-US" altLang="en-US">
              <a:latin typeface="Boucherie Block" panose="02000506000000020004" pitchFamily="2" charset="0"/>
            </a:endParaRPr>
          </a:p>
        </p:txBody>
      </p:sp>
      <p:pic>
        <p:nvPicPr>
          <p:cNvPr id="3" name="Picture 6">
            <a:extLst>
              <a:ext uri="{FF2B5EF4-FFF2-40B4-BE49-F238E27FC236}">
                <a16:creationId xmlns:a16="http://schemas.microsoft.com/office/drawing/2014/main" id="{F5463F44-9C68-C0CF-B674-096AEF48D646}"/>
              </a:ext>
            </a:extLst>
          </p:cNvPr>
          <p:cNvPicPr>
            <a:picLocks noChangeAspect="1" noChangeArrowheads="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207263" y="100032"/>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1321515E-6474-CB48-2971-F9AA1022B64A}"/>
              </a:ext>
            </a:extLst>
          </p:cNvPr>
          <p:cNvSpPr txBox="1"/>
          <p:nvPr/>
        </p:nvSpPr>
        <p:spPr>
          <a:xfrm>
            <a:off x="1219201" y="3810001"/>
            <a:ext cx="7371697" cy="1569660"/>
          </a:xfrm>
          <a:prstGeom prst="rect">
            <a:avLst/>
          </a:prstGeom>
          <a:noFill/>
        </p:spPr>
        <p:txBody>
          <a:bodyPr wrap="square">
            <a:spAutoFit/>
          </a:bodyPr>
          <a:lstStyle/>
          <a:p>
            <a:pPr algn="ctr" eaLnBrk="1" hangingPunct="1">
              <a:buFontTx/>
              <a:buNone/>
            </a:pPr>
            <a:r>
              <a:rPr lang="en-US" altLang="en-US" sz="9600">
                <a:solidFill>
                  <a:srgbClr val="C00000"/>
                </a:solidFill>
              </a:rPr>
              <a:t>GET OUT!</a:t>
            </a:r>
          </a:p>
        </p:txBody>
      </p:sp>
    </p:spTree>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8B1857-EC69-3F3A-793F-E280E1FD0C06}"/>
              </a:ext>
            </a:extLst>
          </p:cNvPr>
          <p:cNvPicPr>
            <a:picLocks noChangeAspect="1"/>
          </p:cNvPicPr>
          <p:nvPr/>
        </p:nvPicPr>
        <p:blipFill>
          <a:blip r:embed="rId3"/>
          <a:stretch>
            <a:fillRect/>
          </a:stretch>
        </p:blipFill>
        <p:spPr>
          <a:xfrm>
            <a:off x="2295144" y="0"/>
            <a:ext cx="8372856" cy="871870"/>
          </a:xfrm>
          <a:prstGeom prst="rect">
            <a:avLst/>
          </a:prstGeom>
        </p:spPr>
      </p:pic>
      <p:sp>
        <p:nvSpPr>
          <p:cNvPr id="36866" name="Slide Number Placeholder 3">
            <a:extLst>
              <a:ext uri="{FF2B5EF4-FFF2-40B4-BE49-F238E27FC236}">
                <a16:creationId xmlns:a16="http://schemas.microsoft.com/office/drawing/2014/main" id="{2F6A788D-07BA-932A-EA22-0977FA12DF51}"/>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200">
                <a:solidFill>
                  <a:schemeClr val="bg2"/>
                </a:solidFill>
              </a:rPr>
              <a:t>| Fire Extinguisher Awareness</a:t>
            </a:r>
          </a:p>
        </p:txBody>
      </p:sp>
      <p:sp>
        <p:nvSpPr>
          <p:cNvPr id="36867" name="Rectangle 2">
            <a:extLst>
              <a:ext uri="{FF2B5EF4-FFF2-40B4-BE49-F238E27FC236}">
                <a16:creationId xmlns:a16="http://schemas.microsoft.com/office/drawing/2014/main" id="{40A7F87C-C798-633D-CD05-C0F97C71CE67}"/>
              </a:ext>
            </a:extLst>
          </p:cNvPr>
          <p:cNvSpPr>
            <a:spLocks noGrp="1" noChangeArrowheads="1"/>
          </p:cNvSpPr>
          <p:nvPr>
            <p:ph type="title"/>
          </p:nvPr>
        </p:nvSpPr>
        <p:spPr>
          <a:xfrm>
            <a:off x="3200400" y="79774"/>
            <a:ext cx="5943600" cy="695324"/>
          </a:xfrm>
        </p:spPr>
        <p:txBody>
          <a:bodyPr/>
          <a:lstStyle/>
          <a:p>
            <a:pPr eaLnBrk="1" hangingPunct="1"/>
            <a:r>
              <a:rPr lang="en-US" altLang="en-US" sz="4000">
                <a:ln>
                  <a:solidFill>
                    <a:schemeClr val="bg1"/>
                  </a:solidFill>
                </a:ln>
                <a:solidFill>
                  <a:srgbClr val="CC0000"/>
                </a:solidFill>
                <a:effectLst>
                  <a:glow rad="101600">
                    <a:schemeClr val="tx1">
                      <a:alpha val="60000"/>
                    </a:schemeClr>
                  </a:glow>
                </a:effectLst>
                <a:latin typeface="+mn-lt"/>
              </a:rPr>
              <a:t>THE P.A.S.S. METHOD</a:t>
            </a:r>
          </a:p>
        </p:txBody>
      </p:sp>
      <p:pic>
        <p:nvPicPr>
          <p:cNvPr id="3" name="Picture 6">
            <a:extLst>
              <a:ext uri="{FF2B5EF4-FFF2-40B4-BE49-F238E27FC236}">
                <a16:creationId xmlns:a16="http://schemas.microsoft.com/office/drawing/2014/main" id="{F3A89C83-0992-4163-B427-876E09D6408C}"/>
              </a:ext>
            </a:extLst>
          </p:cNvPr>
          <p:cNvPicPr>
            <a:picLocks noChangeAspect="1" noChangeArrowheads="1"/>
          </p:cNvPicPr>
          <p:nvPr/>
        </p:nvPicPr>
        <p:blipFill>
          <a:blip r:embed="rId4"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228599" y="168704"/>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762F3CEC-26D8-34DA-BB7F-17FA7489919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54951" y="1105005"/>
            <a:ext cx="8898748" cy="5029429"/>
          </a:xfrm>
          <a:prstGeom prst="rect">
            <a:avLst/>
          </a:prstGeom>
        </p:spPr>
      </p:pic>
      <p:pic>
        <p:nvPicPr>
          <p:cNvPr id="79874" name="Picture 2" descr="Fire Extinguisher PASS Method - How to Use it Properly | Premium Electric">
            <a:extLst>
              <a:ext uri="{FF2B5EF4-FFF2-40B4-BE49-F238E27FC236}">
                <a16:creationId xmlns:a16="http://schemas.microsoft.com/office/drawing/2014/main" id="{FBC7BCD1-9D83-2D8E-1F04-0BC230FB80D4}"/>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114800" y="731187"/>
            <a:ext cx="4114801" cy="30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1394942"/>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5818159" y="1133479"/>
            <a:ext cx="6062957" cy="2816423"/>
          </a:xfrm>
          <a:prstGeom prst="rect">
            <a:avLst/>
          </a:prstGeom>
          <a:noFill/>
          <a:ln w="9525" cap="flat" cmpd="sng" algn="ctr">
            <a:noFill/>
            <a:prstDash val="solid"/>
          </a:ln>
          <a:effectLst>
            <a:outerShdw blurRad="40000" dist="20000" dir="5400000" rotWithShape="0">
              <a:srgbClr val="000000">
                <a:alpha val="38000"/>
              </a:srgbClr>
            </a:outerShdw>
          </a:effectLst>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Courier New" pitchFamily="49" charset="0"/>
              <a:buNone/>
              <a:defRPr sz="1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Courier New" pitchFamily="49"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Courier New" pitchFamily="49"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Courier New" pitchFamily="49"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CA" sz="1800" b="1" i="0" u="none" strike="noStrike" kern="1200" cap="none" spc="0" normalizeH="0" baseline="0" noProof="0">
              <a:solidFill>
                <a:schemeClr val="tx1"/>
              </a:solidFill>
              <a:effectLst/>
              <a:uLnTx/>
              <a:uFillTx/>
              <a:latin typeface="Söhne"/>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i="0" u="none" strike="noStrike" kern="1200" cap="none" spc="0" normalizeH="0" baseline="0" noProof="0">
                <a:solidFill>
                  <a:schemeClr val="tx1"/>
                </a:solidFill>
                <a:effectLst/>
                <a:uLnTx/>
                <a:uFillTx/>
                <a:latin typeface="Aptos" panose="020B0004020202020204" pitchFamily="34" charset="0"/>
                <a:ea typeface="Calibri" panose="020F0502020204030204" pitchFamily="34" charset="0"/>
                <a:cs typeface="Calibri" panose="020F0502020204030204" pitchFamily="34" charset="0"/>
              </a:rPr>
              <a:t>OMH shall provide a safe environment for all personnel, including visitors, customers, and vendors. Acts and/or threats of violence or bullying by employees will not be tolerated.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800" i="0" u="none" strike="noStrike" kern="1200" cap="none" spc="0" normalizeH="0" baseline="0" noProof="0">
              <a:solidFill>
                <a:schemeClr val="tx1"/>
              </a:solidFill>
              <a:effectLst/>
              <a:uLnTx/>
              <a:uFillTx/>
              <a:latin typeface="Aptos" panose="020B000402020202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i="0" u="none" strike="noStrike" kern="1200" cap="none" spc="0" normalizeH="0" baseline="0" noProof="0">
                <a:solidFill>
                  <a:schemeClr val="tx1"/>
                </a:solidFill>
                <a:effectLst/>
                <a:uLnTx/>
                <a:uFillTx/>
                <a:latin typeface="Aptos" panose="020B0004020202020204" pitchFamily="34" charset="0"/>
                <a:ea typeface="Calibri" panose="020F0502020204030204" pitchFamily="34" charset="0"/>
                <a:cs typeface="Calibri" panose="020F0502020204030204" pitchFamily="34" charset="0"/>
              </a:rPr>
              <a:t>Employees must report all threats or acts of violence or bullying, both direct and indirect, as soon as possible. If your immediate supervisor cannot be reached, contact any other company supervisory personnel. Be specific when reporting the facts of the incident.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CA" sz="1600" i="0" u="none" strike="noStrike" kern="1200" cap="none" spc="0" normalizeH="0" baseline="0" noProof="0">
              <a:solidFill>
                <a:schemeClr val="tx2"/>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CA" sz="1800" b="1" i="0" u="none" strike="noStrike" kern="1200" cap="none" spc="0" normalizeH="0" baseline="0" noProof="0">
              <a:solidFill>
                <a:schemeClr val="tx2"/>
              </a:solidFill>
              <a:effectLst/>
              <a:uLnTx/>
              <a:uFillTx/>
              <a:latin typeface="Söhne"/>
            </a:endParaRPr>
          </a:p>
        </p:txBody>
      </p:sp>
      <p:pic>
        <p:nvPicPr>
          <p:cNvPr id="4098" name="Picture 2" descr="Insult black glyph icon. Verbal bullying. Harassment, social abuse and  violence. Sign for web page, mobile app, button, logo Stock Vector Image &amp;  Art - Alamy">
            <a:extLst>
              <a:ext uri="{FF2B5EF4-FFF2-40B4-BE49-F238E27FC236}">
                <a16:creationId xmlns:a16="http://schemas.microsoft.com/office/drawing/2014/main" id="{3D1B4C1C-703E-4843-43EE-739478EDBDA5}"/>
              </a:ext>
            </a:extLst>
          </p:cNvPr>
          <p:cNvPicPr>
            <a:picLocks noChangeAspect="1" noChangeArrowheads="1"/>
          </p:cNvPicPr>
          <p:nvPr/>
        </p:nvPicPr>
        <p:blipFill>
          <a:blip r:embed="rId2" cstate="screen">
            <a:duotone>
              <a:schemeClr val="bg2">
                <a:shade val="45000"/>
                <a:satMod val="135000"/>
              </a:schemeClr>
              <a:prstClr val="white"/>
            </a:duotone>
            <a:extLst>
              <a:ext uri="{BEBA8EAE-BF5A-486C-A8C5-ECC9F3942E4B}">
                <a14:imgProps xmlns:a14="http://schemas.microsoft.com/office/drawing/2010/main">
                  <a14:imgLayer r:embed="rId3">
                    <a14:imgEffect>
                      <a14:backgroundRemoval t="10000" b="90000" l="10000" r="90000">
                        <a14:foregroundMark x1="25000" y1="16835" x2="56154" y2="20072"/>
                        <a14:foregroundMark x1="56154" y1="20072" x2="57077" y2="19856"/>
                        <a14:foregroundMark x1="51000" y1="19712" x2="45308" y2="23597"/>
                        <a14:foregroundMark x1="27923" y1="17266" x2="27923" y2="21583"/>
                        <a14:foregroundMark x1="28538" y1="37266" x2="29000" y2="41439"/>
                        <a14:foregroundMark x1="36769" y1="32734" x2="36769" y2="32734"/>
                        <a14:foregroundMark x1="32462" y1="30288" x2="32462" y2="30288"/>
                        <a14:foregroundMark x1="38769" y1="36978" x2="38769" y2="36978"/>
                        <a14:foregroundMark x1="64231" y1="25396" x2="64231" y2="25396"/>
                        <a14:foregroundMark x1="73846" y1="17266" x2="73846" y2="17266"/>
                        <a14:foregroundMark x1="80923" y1="24892" x2="80923" y2="24892"/>
                        <a14:foregroundMark x1="72231" y1="36978" x2="72231" y2="36978"/>
                        <a14:foregroundMark x1="19231" y1="53597" x2="19231" y2="53597"/>
                        <a14:foregroundMark x1="37538" y1="73309" x2="37538" y2="73309"/>
                        <a14:foregroundMark x1="36000" y1="20863" x2="36000" y2="20863"/>
                        <a14:foregroundMark x1="33538" y1="52590" x2="33538" y2="52590"/>
                      </a14:backgroundRemoval>
                    </a14:imgEffect>
                  </a14:imgLayer>
                </a14:imgProps>
              </a:ext>
              <a:ext uri="{28A0092B-C50C-407E-A947-70E740481C1C}">
                <a14:useLocalDpi xmlns:a14="http://schemas.microsoft.com/office/drawing/2010/main"/>
              </a:ext>
            </a:extLst>
          </a:blip>
          <a:srcRect/>
          <a:stretch>
            <a:fillRect/>
          </a:stretch>
        </p:blipFill>
        <p:spPr bwMode="auto">
          <a:xfrm>
            <a:off x="-190806" y="312841"/>
            <a:ext cx="641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875BFD8-92A7-E7C8-C19F-E009E1536E96}"/>
              </a:ext>
            </a:extLst>
          </p:cNvPr>
          <p:cNvSpPr/>
          <p:nvPr/>
        </p:nvSpPr>
        <p:spPr>
          <a:xfrm>
            <a:off x="4068003" y="4628602"/>
            <a:ext cx="723356" cy="487051"/>
          </a:xfrm>
          <a:prstGeom prst="rect">
            <a:avLst/>
          </a:prstGeom>
          <a:solidFill>
            <a:schemeClr val="tx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4F1D2579-FE28-6F17-403E-E6151D594BBC}"/>
              </a:ext>
            </a:extLst>
          </p:cNvPr>
          <p:cNvSpPr/>
          <p:nvPr/>
        </p:nvSpPr>
        <p:spPr>
          <a:xfrm>
            <a:off x="1438965" y="3349487"/>
            <a:ext cx="234685" cy="198783"/>
          </a:xfrm>
          <a:prstGeom prst="ellipse">
            <a:avLst/>
          </a:prstGeom>
          <a:solidFill>
            <a:schemeClr val="tx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58B67A4-C5C7-FAAF-4565-A0B92B1D22A4}"/>
              </a:ext>
            </a:extLst>
          </p:cNvPr>
          <p:cNvSpPr/>
          <p:nvPr/>
        </p:nvSpPr>
        <p:spPr>
          <a:xfrm>
            <a:off x="1373267" y="4673345"/>
            <a:ext cx="234685" cy="198783"/>
          </a:xfrm>
          <a:prstGeom prst="ellipse">
            <a:avLst/>
          </a:prstGeom>
          <a:solidFill>
            <a:schemeClr val="tx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CA1A7AA-EBE2-7554-9E4E-54F7DF5E325F}"/>
              </a:ext>
            </a:extLst>
          </p:cNvPr>
          <p:cNvSpPr/>
          <p:nvPr/>
        </p:nvSpPr>
        <p:spPr>
          <a:xfrm>
            <a:off x="2121756" y="5271053"/>
            <a:ext cx="234685" cy="198783"/>
          </a:xfrm>
          <a:prstGeom prst="ellipse">
            <a:avLst/>
          </a:prstGeom>
          <a:solidFill>
            <a:schemeClr val="tx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DC42ABD-5872-D862-E847-12176A01EE7D}"/>
              </a:ext>
            </a:extLst>
          </p:cNvPr>
          <p:cNvSpPr/>
          <p:nvPr/>
        </p:nvSpPr>
        <p:spPr>
          <a:xfrm>
            <a:off x="5011595" y="4068417"/>
            <a:ext cx="234685" cy="198783"/>
          </a:xfrm>
          <a:prstGeom prst="ellipse">
            <a:avLst/>
          </a:prstGeom>
          <a:solidFill>
            <a:schemeClr val="tx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7A93523-10F9-451C-FEA3-57D534FE6278}"/>
              </a:ext>
            </a:extLst>
          </p:cNvPr>
          <p:cNvSpPr/>
          <p:nvPr/>
        </p:nvSpPr>
        <p:spPr>
          <a:xfrm>
            <a:off x="5021880" y="5363811"/>
            <a:ext cx="234685" cy="198783"/>
          </a:xfrm>
          <a:prstGeom prst="ellipse">
            <a:avLst/>
          </a:prstGeom>
          <a:solidFill>
            <a:schemeClr val="tx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1BDA7E3-5176-AC44-CE61-B1D67C10ECC4}"/>
              </a:ext>
            </a:extLst>
          </p:cNvPr>
          <p:cNvPicPr>
            <a:picLocks noChangeAspect="1"/>
          </p:cNvPicPr>
          <p:nvPr/>
        </p:nvPicPr>
        <p:blipFill>
          <a:blip r:embed="rId4"/>
          <a:stretch>
            <a:fillRect/>
          </a:stretch>
        </p:blipFill>
        <p:spPr>
          <a:xfrm>
            <a:off x="213331" y="6065492"/>
            <a:ext cx="664522" cy="634039"/>
          </a:xfrm>
          <a:prstGeom prst="rect">
            <a:avLst/>
          </a:prstGeom>
        </p:spPr>
      </p:pic>
      <p:pic>
        <p:nvPicPr>
          <p:cNvPr id="4" name="Picture 3">
            <a:extLst>
              <a:ext uri="{FF2B5EF4-FFF2-40B4-BE49-F238E27FC236}">
                <a16:creationId xmlns:a16="http://schemas.microsoft.com/office/drawing/2014/main" id="{5BE472CB-08E5-5CD6-EE9E-04E80611C3F8}"/>
              </a:ext>
            </a:extLst>
          </p:cNvPr>
          <p:cNvPicPr>
            <a:picLocks noChangeAspect="1" noChangeArrowheads="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5395226"/>
      </p:ext>
    </p:extLst>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4CCEA3-411A-914D-D5D7-E0B83955BBA8}"/>
              </a:ext>
            </a:extLst>
          </p:cNvPr>
          <p:cNvPicPr>
            <a:picLocks noChangeAspect="1"/>
          </p:cNvPicPr>
          <p:nvPr/>
        </p:nvPicPr>
        <p:blipFill>
          <a:blip r:embed="rId3"/>
          <a:stretch>
            <a:fillRect/>
          </a:stretch>
        </p:blipFill>
        <p:spPr>
          <a:xfrm>
            <a:off x="1865376" y="0"/>
            <a:ext cx="8802624" cy="871870"/>
          </a:xfrm>
          <a:prstGeom prst="rect">
            <a:avLst/>
          </a:prstGeom>
        </p:spPr>
      </p:pic>
      <p:sp>
        <p:nvSpPr>
          <p:cNvPr id="28674" name="Slide Number Placeholder 3">
            <a:extLst>
              <a:ext uri="{FF2B5EF4-FFF2-40B4-BE49-F238E27FC236}">
                <a16:creationId xmlns:a16="http://schemas.microsoft.com/office/drawing/2014/main" id="{6E1307DF-FC36-304B-28AA-5A35DC5FC59C}"/>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200">
                <a:solidFill>
                  <a:schemeClr val="bg2"/>
                </a:solidFill>
              </a:rPr>
              <a:t>| Fire Extinguisher Awareness</a:t>
            </a:r>
          </a:p>
        </p:txBody>
      </p:sp>
      <p:pic>
        <p:nvPicPr>
          <p:cNvPr id="3" name="Picture 6">
            <a:extLst>
              <a:ext uri="{FF2B5EF4-FFF2-40B4-BE49-F238E27FC236}">
                <a16:creationId xmlns:a16="http://schemas.microsoft.com/office/drawing/2014/main" id="{D4546F5A-61D6-588F-0076-E1FB496FB6F6}"/>
              </a:ext>
            </a:extLst>
          </p:cNvPr>
          <p:cNvPicPr>
            <a:picLocks noChangeAspect="1" noChangeArrowheads="1"/>
          </p:cNvPicPr>
          <p:nvPr/>
        </p:nvPicPr>
        <p:blipFill>
          <a:blip r:embed="rId4"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31063" y="136525"/>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F11DA554-637A-E108-6BFD-CF9FE940EFD6}"/>
              </a:ext>
            </a:extLst>
          </p:cNvPr>
          <p:cNvSpPr>
            <a:spLocks noGrp="1" noChangeArrowheads="1"/>
          </p:cNvSpPr>
          <p:nvPr>
            <p:ph type="title"/>
          </p:nvPr>
        </p:nvSpPr>
        <p:spPr>
          <a:xfrm>
            <a:off x="1981200" y="0"/>
            <a:ext cx="7162800" cy="1143000"/>
          </a:xfrm>
          <a:noFill/>
          <a:extLst>
            <a:ext uri="{91240B29-F687-4F45-9708-019B960494DF}">
              <a14:hiddenLine xmlns:a14="http://schemas.microsoft.com/office/drawing/2010/main" w="12700">
                <a:solidFill>
                  <a:schemeClr val="tx1"/>
                </a:solidFill>
                <a:miter lim="800000"/>
                <a:headEnd/>
                <a:tailEnd/>
              </a14:hiddenLine>
            </a:ext>
          </a:extLst>
        </p:spPr>
        <p:txBody>
          <a:bodyPr vert="horz" lIns="90488" tIns="44450" rIns="90488" bIns="44450" rtlCol="0" anchor="ctr">
            <a:normAutofit/>
          </a:bodyPr>
          <a:lstStyle/>
          <a:p>
            <a:pPr eaLnBrk="1" hangingPunct="1"/>
            <a:r>
              <a:rPr lang="en-US" altLang="en-US" sz="4000">
                <a:ln>
                  <a:solidFill>
                    <a:schemeClr val="bg1"/>
                  </a:solidFill>
                </a:ln>
                <a:solidFill>
                  <a:srgbClr val="CC0000"/>
                </a:solidFill>
                <a:effectLst>
                  <a:glow rad="101600">
                    <a:schemeClr val="tx1">
                      <a:alpha val="60000"/>
                    </a:schemeClr>
                  </a:glow>
                </a:effectLst>
                <a:latin typeface="Aptos" panose="020B0004020202020204" pitchFamily="34" charset="0"/>
              </a:rPr>
              <a:t>Fighting the Fire</a:t>
            </a:r>
          </a:p>
        </p:txBody>
      </p:sp>
      <p:pic>
        <p:nvPicPr>
          <p:cNvPr id="6" name="Picture 5">
            <a:extLst>
              <a:ext uri="{FF2B5EF4-FFF2-40B4-BE49-F238E27FC236}">
                <a16:creationId xmlns:a16="http://schemas.microsoft.com/office/drawing/2014/main" id="{A9F3D954-E6D7-8EFD-7A32-EEDE1627836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693052" y="900709"/>
            <a:ext cx="8974948" cy="525385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B84B37-551F-69D5-2F14-FACAD91B8D64}"/>
              </a:ext>
            </a:extLst>
          </p:cNvPr>
          <p:cNvPicPr>
            <a:picLocks noChangeAspect="1"/>
          </p:cNvPicPr>
          <p:nvPr/>
        </p:nvPicPr>
        <p:blipFill>
          <a:blip r:embed="rId3"/>
          <a:stretch>
            <a:fillRect/>
          </a:stretch>
        </p:blipFill>
        <p:spPr>
          <a:xfrm>
            <a:off x="2176272" y="0"/>
            <a:ext cx="8491728" cy="871870"/>
          </a:xfrm>
          <a:prstGeom prst="rect">
            <a:avLst/>
          </a:prstGeom>
        </p:spPr>
      </p:pic>
      <p:sp>
        <p:nvSpPr>
          <p:cNvPr id="34818" name="Slide Number Placeholder 3">
            <a:extLst>
              <a:ext uri="{FF2B5EF4-FFF2-40B4-BE49-F238E27FC236}">
                <a16:creationId xmlns:a16="http://schemas.microsoft.com/office/drawing/2014/main" id="{AF025C2C-2E42-1559-91B9-55E3AFF72CF5}"/>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200">
                <a:solidFill>
                  <a:schemeClr val="bg2"/>
                </a:solidFill>
              </a:rPr>
              <a:t>| Fire Extinguisher Awareness</a:t>
            </a:r>
          </a:p>
        </p:txBody>
      </p:sp>
      <p:pic>
        <p:nvPicPr>
          <p:cNvPr id="3" name="Picture 6">
            <a:extLst>
              <a:ext uri="{FF2B5EF4-FFF2-40B4-BE49-F238E27FC236}">
                <a16:creationId xmlns:a16="http://schemas.microsoft.com/office/drawing/2014/main" id="{8AB10F1E-049D-62B1-3464-29A684C4C4B4}"/>
              </a:ext>
            </a:extLst>
          </p:cNvPr>
          <p:cNvPicPr>
            <a:picLocks noChangeAspect="1" noChangeArrowheads="1"/>
          </p:cNvPicPr>
          <p:nvPr/>
        </p:nvPicPr>
        <p:blipFill>
          <a:blip r:embed="rId4"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20726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045B193A-F9F4-DB89-79D6-8AFF0AB51729}"/>
              </a:ext>
            </a:extLst>
          </p:cNvPr>
          <p:cNvSpPr>
            <a:spLocks noGrp="1" noChangeArrowheads="1"/>
          </p:cNvSpPr>
          <p:nvPr>
            <p:ph type="title"/>
          </p:nvPr>
        </p:nvSpPr>
        <p:spPr>
          <a:xfrm>
            <a:off x="2685288" y="-64008"/>
            <a:ext cx="7162800" cy="1143000"/>
          </a:xfrm>
          <a:noFill/>
          <a:extLst>
            <a:ext uri="{91240B29-F687-4F45-9708-019B960494DF}">
              <a14:hiddenLine xmlns:a14="http://schemas.microsoft.com/office/drawing/2010/main" w="12700">
                <a:solidFill>
                  <a:schemeClr val="tx1"/>
                </a:solidFill>
                <a:miter lim="800000"/>
                <a:headEnd/>
                <a:tailEnd/>
              </a14:hiddenLine>
            </a:ext>
          </a:extLst>
        </p:spPr>
        <p:txBody>
          <a:bodyPr vert="horz" lIns="90488" tIns="44450" rIns="90488" bIns="44450" rtlCol="0" anchor="ctr">
            <a:normAutofit/>
          </a:bodyPr>
          <a:lstStyle/>
          <a:p>
            <a:pPr eaLnBrk="1" hangingPunct="1"/>
            <a:r>
              <a:rPr lang="en-US" altLang="en-US" sz="4000">
                <a:ln>
                  <a:solidFill>
                    <a:schemeClr val="bg1"/>
                  </a:solidFill>
                </a:ln>
                <a:solidFill>
                  <a:srgbClr val="CC0000"/>
                </a:solidFill>
                <a:effectLst>
                  <a:glow rad="101600">
                    <a:schemeClr val="tx1">
                      <a:alpha val="60000"/>
                    </a:schemeClr>
                  </a:glow>
                </a:effectLst>
                <a:latin typeface="+mn-lt"/>
              </a:rPr>
              <a:t>Fighting the Fire</a:t>
            </a:r>
          </a:p>
        </p:txBody>
      </p:sp>
      <p:pic>
        <p:nvPicPr>
          <p:cNvPr id="6" name="Picture 5">
            <a:extLst>
              <a:ext uri="{FF2B5EF4-FFF2-40B4-BE49-F238E27FC236}">
                <a16:creationId xmlns:a16="http://schemas.microsoft.com/office/drawing/2014/main" id="{964AC37B-8445-8CDA-F931-B2A5D87B9EE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78231" y="871870"/>
            <a:ext cx="9035538" cy="51868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611A09-CC76-FE38-E70F-D7B5D6ED7651}"/>
              </a:ext>
            </a:extLst>
          </p:cNvPr>
          <p:cNvPicPr>
            <a:picLocks noChangeAspect="1"/>
          </p:cNvPicPr>
          <p:nvPr/>
        </p:nvPicPr>
        <p:blipFill>
          <a:blip r:embed="rId3"/>
          <a:stretch>
            <a:fillRect/>
          </a:stretch>
        </p:blipFill>
        <p:spPr>
          <a:xfrm>
            <a:off x="1981200" y="0"/>
            <a:ext cx="8686800" cy="871870"/>
          </a:xfrm>
          <a:prstGeom prst="rect">
            <a:avLst/>
          </a:prstGeom>
        </p:spPr>
      </p:pic>
      <p:sp>
        <p:nvSpPr>
          <p:cNvPr id="30722" name="Slide Number Placeholder 3">
            <a:extLst>
              <a:ext uri="{FF2B5EF4-FFF2-40B4-BE49-F238E27FC236}">
                <a16:creationId xmlns:a16="http://schemas.microsoft.com/office/drawing/2014/main" id="{2639831B-DCB3-6E3D-94F6-7B873AA6409F}"/>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200">
                <a:solidFill>
                  <a:schemeClr val="bg2"/>
                </a:solidFill>
              </a:rPr>
              <a:t>| Fire Extinguisher Awareness</a:t>
            </a:r>
          </a:p>
        </p:txBody>
      </p:sp>
      <p:pic>
        <p:nvPicPr>
          <p:cNvPr id="3" name="Picture 6">
            <a:extLst>
              <a:ext uri="{FF2B5EF4-FFF2-40B4-BE49-F238E27FC236}">
                <a16:creationId xmlns:a16="http://schemas.microsoft.com/office/drawing/2014/main" id="{17584253-34D6-D3F8-E755-0B8D3965E5D4}"/>
              </a:ext>
            </a:extLst>
          </p:cNvPr>
          <p:cNvPicPr>
            <a:picLocks noChangeAspect="1" noChangeArrowheads="1"/>
          </p:cNvPicPr>
          <p:nvPr/>
        </p:nvPicPr>
        <p:blipFill>
          <a:blip r:embed="rId4"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65124"/>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5F41FC76-4F42-20D1-9A73-97939F57A88F}"/>
              </a:ext>
            </a:extLst>
          </p:cNvPr>
          <p:cNvSpPr>
            <a:spLocks noGrp="1" noChangeArrowheads="1"/>
          </p:cNvSpPr>
          <p:nvPr>
            <p:ph type="title"/>
          </p:nvPr>
        </p:nvSpPr>
        <p:spPr>
          <a:xfrm>
            <a:off x="1981200" y="0"/>
            <a:ext cx="7162800" cy="1143000"/>
          </a:xfrm>
          <a:noFill/>
          <a:extLst>
            <a:ext uri="{91240B29-F687-4F45-9708-019B960494DF}">
              <a14:hiddenLine xmlns:a14="http://schemas.microsoft.com/office/drawing/2010/main" w="12700">
                <a:solidFill>
                  <a:schemeClr val="tx1"/>
                </a:solidFill>
                <a:miter lim="800000"/>
                <a:headEnd/>
                <a:tailEnd/>
              </a14:hiddenLine>
            </a:ext>
          </a:extLst>
        </p:spPr>
        <p:txBody>
          <a:bodyPr vert="horz" lIns="90488" tIns="44450" rIns="90488" bIns="44450" rtlCol="0" anchor="ctr">
            <a:normAutofit/>
          </a:bodyPr>
          <a:lstStyle/>
          <a:p>
            <a:pPr eaLnBrk="1" hangingPunct="1"/>
            <a:r>
              <a:rPr lang="en-US" altLang="en-US" sz="4000">
                <a:ln>
                  <a:solidFill>
                    <a:schemeClr val="bg1"/>
                  </a:solidFill>
                </a:ln>
                <a:solidFill>
                  <a:srgbClr val="CC0000"/>
                </a:solidFill>
                <a:effectLst>
                  <a:glow rad="101600">
                    <a:schemeClr val="tx1">
                      <a:alpha val="60000"/>
                    </a:schemeClr>
                  </a:glow>
                </a:effectLst>
                <a:latin typeface="Boucherie Block" panose="02000506000000020004" pitchFamily="2" charset="0"/>
              </a:rPr>
              <a:t>Fighting the Fire</a:t>
            </a:r>
          </a:p>
        </p:txBody>
      </p:sp>
      <p:pic>
        <p:nvPicPr>
          <p:cNvPr id="6" name="Picture 5">
            <a:extLst>
              <a:ext uri="{FF2B5EF4-FFF2-40B4-BE49-F238E27FC236}">
                <a16:creationId xmlns:a16="http://schemas.microsoft.com/office/drawing/2014/main" id="{B307ACDA-5590-8CC4-7DB3-38B7EA42AE5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693053" y="900709"/>
            <a:ext cx="8822547" cy="51868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5666A-DD18-D6C7-0339-61FAF2D0EC60}"/>
              </a:ext>
            </a:extLst>
          </p:cNvPr>
          <p:cNvPicPr>
            <a:picLocks noChangeAspect="1"/>
          </p:cNvPicPr>
          <p:nvPr/>
        </p:nvPicPr>
        <p:blipFill>
          <a:blip r:embed="rId3"/>
          <a:stretch>
            <a:fillRect/>
          </a:stretch>
        </p:blipFill>
        <p:spPr>
          <a:xfrm>
            <a:off x="1981200" y="0"/>
            <a:ext cx="8686800" cy="871870"/>
          </a:xfrm>
          <a:prstGeom prst="rect">
            <a:avLst/>
          </a:prstGeom>
        </p:spPr>
      </p:pic>
      <p:sp>
        <p:nvSpPr>
          <p:cNvPr id="32770" name="Slide Number Placeholder 3">
            <a:extLst>
              <a:ext uri="{FF2B5EF4-FFF2-40B4-BE49-F238E27FC236}">
                <a16:creationId xmlns:a16="http://schemas.microsoft.com/office/drawing/2014/main" id="{4EA36673-3C37-2442-6568-3B3B8A7E1E32}"/>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200">
                <a:solidFill>
                  <a:schemeClr val="bg2"/>
                </a:solidFill>
              </a:rPr>
              <a:t>| Fire Extinguisher Awareness</a:t>
            </a:r>
          </a:p>
        </p:txBody>
      </p:sp>
      <p:sp>
        <p:nvSpPr>
          <p:cNvPr id="636930" name="Rectangle 2">
            <a:extLst>
              <a:ext uri="{FF2B5EF4-FFF2-40B4-BE49-F238E27FC236}">
                <a16:creationId xmlns:a16="http://schemas.microsoft.com/office/drawing/2014/main" id="{6EFEDE19-9D34-2890-1BE3-CC813ED382FB}"/>
              </a:ext>
            </a:extLst>
          </p:cNvPr>
          <p:cNvSpPr>
            <a:spLocks noGrp="1" noChangeArrowheads="1"/>
          </p:cNvSpPr>
          <p:nvPr>
            <p:ph type="title"/>
          </p:nvPr>
        </p:nvSpPr>
        <p:spPr>
          <a:xfrm>
            <a:off x="1981200" y="0"/>
            <a:ext cx="7162800" cy="1143000"/>
          </a:xfrm>
          <a:noFill/>
          <a:extLst>
            <a:ext uri="{91240B29-F687-4F45-9708-019B960494DF}">
              <a14:hiddenLine xmlns:a14="http://schemas.microsoft.com/office/drawing/2010/main" w="12700">
                <a:solidFill>
                  <a:schemeClr val="tx1"/>
                </a:solidFill>
                <a:miter lim="800000"/>
                <a:headEnd/>
                <a:tailEnd/>
              </a14:hiddenLine>
            </a:ext>
          </a:extLst>
        </p:spPr>
        <p:txBody>
          <a:bodyPr vert="horz" lIns="90488" tIns="44450" rIns="90488" bIns="44450" rtlCol="0" anchor="ctr">
            <a:normAutofit/>
          </a:bodyPr>
          <a:lstStyle/>
          <a:p>
            <a:pPr eaLnBrk="1" hangingPunct="1"/>
            <a:r>
              <a:rPr lang="en-US" altLang="en-US" sz="4000">
                <a:ln>
                  <a:solidFill>
                    <a:schemeClr val="bg1"/>
                  </a:solidFill>
                </a:ln>
                <a:solidFill>
                  <a:srgbClr val="CC0000"/>
                </a:solidFill>
                <a:effectLst>
                  <a:glow rad="101600">
                    <a:schemeClr val="tx1">
                      <a:alpha val="60000"/>
                    </a:schemeClr>
                  </a:glow>
                </a:effectLst>
                <a:latin typeface="+mn-lt"/>
              </a:rPr>
              <a:t>Fighting the Fire</a:t>
            </a:r>
          </a:p>
        </p:txBody>
      </p:sp>
      <p:pic>
        <p:nvPicPr>
          <p:cNvPr id="3" name="Picture 6">
            <a:extLst>
              <a:ext uri="{FF2B5EF4-FFF2-40B4-BE49-F238E27FC236}">
                <a16:creationId xmlns:a16="http://schemas.microsoft.com/office/drawing/2014/main" id="{3E4EF134-2FDC-9D87-60E6-E95F5E9204F9}"/>
              </a:ext>
            </a:extLst>
          </p:cNvPr>
          <p:cNvPicPr>
            <a:picLocks noChangeAspect="1" noChangeArrowheads="1"/>
          </p:cNvPicPr>
          <p:nvPr/>
        </p:nvPicPr>
        <p:blipFill>
          <a:blip r:embed="rId4"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91121" y="93074"/>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80E078A3-97BC-F1A7-D318-05E67E13E81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615124" y="900709"/>
            <a:ext cx="8900477" cy="52096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6369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6930" grpId="0"/>
    </p:bld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8B1857-EC69-3F3A-793F-E280E1FD0C06}"/>
              </a:ext>
            </a:extLst>
          </p:cNvPr>
          <p:cNvPicPr>
            <a:picLocks noChangeAspect="1"/>
          </p:cNvPicPr>
          <p:nvPr/>
        </p:nvPicPr>
        <p:blipFill>
          <a:blip r:embed="rId3"/>
          <a:stretch>
            <a:fillRect/>
          </a:stretch>
        </p:blipFill>
        <p:spPr>
          <a:xfrm>
            <a:off x="2057400" y="0"/>
            <a:ext cx="8610600" cy="871870"/>
          </a:xfrm>
          <a:prstGeom prst="rect">
            <a:avLst/>
          </a:prstGeom>
        </p:spPr>
      </p:pic>
      <p:sp>
        <p:nvSpPr>
          <p:cNvPr id="36866" name="Slide Number Placeholder 3">
            <a:extLst>
              <a:ext uri="{FF2B5EF4-FFF2-40B4-BE49-F238E27FC236}">
                <a16:creationId xmlns:a16="http://schemas.microsoft.com/office/drawing/2014/main" id="{2F6A788D-07BA-932A-EA22-0977FA12DF51}"/>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200">
                <a:solidFill>
                  <a:schemeClr val="bg2"/>
                </a:solidFill>
              </a:rPr>
              <a:t>| Fire Extinguisher Awareness</a:t>
            </a:r>
          </a:p>
        </p:txBody>
      </p:sp>
      <p:sp>
        <p:nvSpPr>
          <p:cNvPr id="36867" name="Rectangle 2">
            <a:extLst>
              <a:ext uri="{FF2B5EF4-FFF2-40B4-BE49-F238E27FC236}">
                <a16:creationId xmlns:a16="http://schemas.microsoft.com/office/drawing/2014/main" id="{40A7F87C-C798-633D-CD05-C0F97C71CE67}"/>
              </a:ext>
            </a:extLst>
          </p:cNvPr>
          <p:cNvSpPr>
            <a:spLocks noGrp="1" noChangeArrowheads="1"/>
          </p:cNvSpPr>
          <p:nvPr>
            <p:ph type="title"/>
          </p:nvPr>
        </p:nvSpPr>
        <p:spPr>
          <a:xfrm>
            <a:off x="2803509" y="205385"/>
            <a:ext cx="4800600" cy="695324"/>
          </a:xfrm>
        </p:spPr>
        <p:txBody>
          <a:bodyPr>
            <a:normAutofit fontScale="90000"/>
          </a:bodyPr>
          <a:lstStyle/>
          <a:p>
            <a:pPr eaLnBrk="1" hangingPunct="1"/>
            <a:r>
              <a:rPr lang="en-US" altLang="en-US">
                <a:ln>
                  <a:solidFill>
                    <a:schemeClr val="bg1"/>
                  </a:solidFill>
                </a:ln>
                <a:solidFill>
                  <a:srgbClr val="CC0000"/>
                </a:solidFill>
                <a:latin typeface="+mn-lt"/>
              </a:rPr>
              <a:t>Remember…..</a:t>
            </a:r>
          </a:p>
        </p:txBody>
      </p:sp>
      <p:sp>
        <p:nvSpPr>
          <p:cNvPr id="36868" name="Rectangle 3">
            <a:extLst>
              <a:ext uri="{FF2B5EF4-FFF2-40B4-BE49-F238E27FC236}">
                <a16:creationId xmlns:a16="http://schemas.microsoft.com/office/drawing/2014/main" id="{8AABEF64-318B-7E20-7DD3-A3C243BFB614}"/>
              </a:ext>
            </a:extLst>
          </p:cNvPr>
          <p:cNvSpPr>
            <a:spLocks noGrp="1" noChangeArrowheads="1"/>
          </p:cNvSpPr>
          <p:nvPr>
            <p:ph type="body" idx="1"/>
          </p:nvPr>
        </p:nvSpPr>
        <p:spPr>
          <a:xfrm>
            <a:off x="1692401" y="1077256"/>
            <a:ext cx="8823199" cy="1760164"/>
          </a:xfrm>
        </p:spPr>
        <p:txBody>
          <a:bodyPr>
            <a:normAutofit lnSpcReduction="10000"/>
          </a:bodyPr>
          <a:lstStyle/>
          <a:p>
            <a:pPr eaLnBrk="1" hangingPunct="1"/>
            <a:r>
              <a:rPr lang="en-US" altLang="en-US"/>
              <a:t>When sweeping the nozzle, make sure to cover the entire fire area. </a:t>
            </a:r>
          </a:p>
          <a:p>
            <a:pPr eaLnBrk="1" hangingPunct="1"/>
            <a:r>
              <a:rPr lang="en-US" altLang="en-US"/>
              <a:t>Always </a:t>
            </a:r>
            <a:r>
              <a:rPr lang="en-US" altLang="en-US" u="sng"/>
              <a:t>aim</a:t>
            </a:r>
            <a:r>
              <a:rPr lang="en-US" altLang="en-US"/>
              <a:t> at the </a:t>
            </a:r>
            <a:r>
              <a:rPr lang="en-US" altLang="en-US" u="sng"/>
              <a:t>base of the fire</a:t>
            </a:r>
            <a:r>
              <a:rPr lang="en-US" altLang="en-US"/>
              <a:t>.</a:t>
            </a:r>
          </a:p>
          <a:p>
            <a:pPr eaLnBrk="1" hangingPunct="1">
              <a:buFontTx/>
              <a:buNone/>
            </a:pPr>
            <a:r>
              <a:rPr lang="en-US" altLang="en-US">
                <a:latin typeface="Boucherie Block" panose="02000506000000020004" pitchFamily="2" charset="0"/>
              </a:rPr>
              <a:t> </a:t>
            </a:r>
          </a:p>
          <a:p>
            <a:pPr eaLnBrk="1" hangingPunct="1">
              <a:buFontTx/>
              <a:buNone/>
            </a:pPr>
            <a:endParaRPr lang="en-US" altLang="en-US">
              <a:latin typeface="Boucherie Block" panose="02000506000000020004" pitchFamily="2" charset="0"/>
            </a:endParaRPr>
          </a:p>
        </p:txBody>
      </p:sp>
      <p:pic>
        <p:nvPicPr>
          <p:cNvPr id="3" name="Picture 6">
            <a:extLst>
              <a:ext uri="{FF2B5EF4-FFF2-40B4-BE49-F238E27FC236}">
                <a16:creationId xmlns:a16="http://schemas.microsoft.com/office/drawing/2014/main" id="{F3A89C83-0992-4163-B427-876E09D6408C}"/>
              </a:ext>
            </a:extLst>
          </p:cNvPr>
          <p:cNvPicPr>
            <a:picLocks noChangeAspect="1" noChangeArrowheads="1"/>
          </p:cNvPicPr>
          <p:nvPr/>
        </p:nvPicPr>
        <p:blipFill>
          <a:blip r:embed="rId4"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220869" y="136525"/>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6" name="Picture 12" descr="Curious Kids: How does the stuff in a fire extinguisher stop a fire? |  Science | hanfordsentinel.com">
            <a:extLst>
              <a:ext uri="{FF2B5EF4-FFF2-40B4-BE49-F238E27FC236}">
                <a16:creationId xmlns:a16="http://schemas.microsoft.com/office/drawing/2014/main" id="{C9AD7D9F-C04B-808C-604D-BD1F84048E5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81697" y="2765877"/>
            <a:ext cx="9028607" cy="34082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A9E2E7-26E1-261F-2217-1D518C7465F6}"/>
              </a:ext>
            </a:extLst>
          </p:cNvPr>
          <p:cNvPicPr>
            <a:picLocks noChangeAspect="1"/>
          </p:cNvPicPr>
          <p:nvPr/>
        </p:nvPicPr>
        <p:blipFill>
          <a:blip r:embed="rId3"/>
          <a:stretch>
            <a:fillRect/>
          </a:stretch>
        </p:blipFill>
        <p:spPr>
          <a:xfrm>
            <a:off x="2103120" y="0"/>
            <a:ext cx="8564880" cy="871870"/>
          </a:xfrm>
          <a:prstGeom prst="rect">
            <a:avLst/>
          </a:prstGeom>
        </p:spPr>
      </p:pic>
      <p:sp>
        <p:nvSpPr>
          <p:cNvPr id="38914" name="Slide Number Placeholder 3">
            <a:extLst>
              <a:ext uri="{FF2B5EF4-FFF2-40B4-BE49-F238E27FC236}">
                <a16:creationId xmlns:a16="http://schemas.microsoft.com/office/drawing/2014/main" id="{0AAF9E99-1A2A-1E8A-4E27-6DC0FF3FED8E}"/>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200">
                <a:solidFill>
                  <a:schemeClr val="bg2"/>
                </a:solidFill>
              </a:rPr>
              <a:t>| Fire Extinguisher Awareness</a:t>
            </a:r>
          </a:p>
        </p:txBody>
      </p:sp>
      <p:sp>
        <p:nvSpPr>
          <p:cNvPr id="591874" name="Rectangle 2">
            <a:extLst>
              <a:ext uri="{FF2B5EF4-FFF2-40B4-BE49-F238E27FC236}">
                <a16:creationId xmlns:a16="http://schemas.microsoft.com/office/drawing/2014/main" id="{98372929-057A-9F3D-57D8-ECEA81C4ADCA}"/>
              </a:ext>
            </a:extLst>
          </p:cNvPr>
          <p:cNvSpPr>
            <a:spLocks noGrp="1" noChangeArrowheads="1"/>
          </p:cNvSpPr>
          <p:nvPr>
            <p:ph type="title"/>
          </p:nvPr>
        </p:nvSpPr>
        <p:spPr>
          <a:xfrm>
            <a:off x="3369453" y="211718"/>
            <a:ext cx="5867400" cy="715962"/>
          </a:xfrm>
        </p:spPr>
        <p:txBody>
          <a:bodyPr/>
          <a:lstStyle/>
          <a:p>
            <a:pPr eaLnBrk="1" hangingPunct="1"/>
            <a:r>
              <a:rPr lang="en-US" altLang="en-US">
                <a:ln>
                  <a:solidFill>
                    <a:schemeClr val="bg1"/>
                  </a:solidFill>
                </a:ln>
                <a:solidFill>
                  <a:srgbClr val="CC0000"/>
                </a:solidFill>
                <a:latin typeface="+mn-lt"/>
              </a:rPr>
              <a:t>Using the Extinguisher</a:t>
            </a:r>
          </a:p>
        </p:txBody>
      </p:sp>
      <p:sp>
        <p:nvSpPr>
          <p:cNvPr id="591875" name="Rectangle 3">
            <a:extLst>
              <a:ext uri="{FF2B5EF4-FFF2-40B4-BE49-F238E27FC236}">
                <a16:creationId xmlns:a16="http://schemas.microsoft.com/office/drawing/2014/main" id="{0DE7BA74-1AA2-473E-1E28-3E58C64381DB}"/>
              </a:ext>
            </a:extLst>
          </p:cNvPr>
          <p:cNvSpPr>
            <a:spLocks noGrp="1" noChangeArrowheads="1"/>
          </p:cNvSpPr>
          <p:nvPr>
            <p:ph type="body" idx="1"/>
          </p:nvPr>
        </p:nvSpPr>
        <p:spPr>
          <a:xfrm>
            <a:off x="1981200" y="1233461"/>
            <a:ext cx="8229600" cy="4525963"/>
          </a:xfrm>
        </p:spPr>
        <p:txBody>
          <a:bodyPr/>
          <a:lstStyle/>
          <a:p>
            <a:pPr eaLnBrk="1" hangingPunct="1"/>
            <a:r>
              <a:rPr lang="en-US" altLang="en-US"/>
              <a:t>Use the extinguisher until all of the agent has been used or the fire goes out.</a:t>
            </a:r>
          </a:p>
          <a:p>
            <a:pPr eaLnBrk="1" hangingPunct="1"/>
            <a:endParaRPr lang="en-US" altLang="en-US" sz="1400"/>
          </a:p>
          <a:p>
            <a:pPr eaLnBrk="1" hangingPunct="1"/>
            <a:r>
              <a:rPr lang="en-US" altLang="en-US"/>
              <a:t>Once you are sure the fire is out…back away from the fire area but remember </a:t>
            </a:r>
            <a:r>
              <a:rPr lang="en-US" altLang="en-US" b="1">
                <a:solidFill>
                  <a:srgbClr val="CC0000"/>
                </a:solidFill>
              </a:rPr>
              <a:t>DO NOT</a:t>
            </a:r>
            <a:r>
              <a:rPr lang="en-US" altLang="en-US"/>
              <a:t> turn your back on the fire.</a:t>
            </a:r>
          </a:p>
          <a:p>
            <a:pPr eaLnBrk="1" hangingPunct="1">
              <a:buFontTx/>
              <a:buNone/>
            </a:pPr>
            <a:endParaRPr lang="en-US" altLang="en-US"/>
          </a:p>
          <a:p>
            <a:pPr algn="ctr" eaLnBrk="1" hangingPunct="1">
              <a:buFontTx/>
              <a:buNone/>
            </a:pPr>
            <a:r>
              <a:rPr lang="en-US" altLang="en-US" sz="4400" b="1">
                <a:solidFill>
                  <a:srgbClr val="CC0000"/>
                </a:solidFill>
              </a:rPr>
              <a:t>ALWAYS BE ALERT FOR RE-IGNITION!!!</a:t>
            </a:r>
          </a:p>
        </p:txBody>
      </p:sp>
      <p:pic>
        <p:nvPicPr>
          <p:cNvPr id="3" name="Picture 6">
            <a:extLst>
              <a:ext uri="{FF2B5EF4-FFF2-40B4-BE49-F238E27FC236}">
                <a16:creationId xmlns:a16="http://schemas.microsoft.com/office/drawing/2014/main" id="{C6206C1C-D77E-A6B4-7D0D-66FF4AFD5A64}"/>
              </a:ext>
            </a:extLst>
          </p:cNvPr>
          <p:cNvPicPr>
            <a:picLocks noChangeAspect="1" noChangeArrowheads="1"/>
          </p:cNvPicPr>
          <p:nvPr/>
        </p:nvPicPr>
        <p:blipFill>
          <a:blip r:embed="rId4"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221685"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91874"/>
                                        </p:tgtEl>
                                        <p:attrNameLst>
                                          <p:attrName>style.visibility</p:attrName>
                                        </p:attrNameLst>
                                      </p:cBhvr>
                                      <p:to>
                                        <p:strVal val="visible"/>
                                      </p:to>
                                    </p:set>
                                    <p:animEffect transition="in" filter="fade">
                                      <p:cBhvr>
                                        <p:cTn id="7" dur="2000"/>
                                        <p:tgtEl>
                                          <p:spTgt spid="5918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591875">
                                            <p:txEl>
                                              <p:pRg st="0" end="0"/>
                                            </p:txEl>
                                          </p:spTgt>
                                        </p:tgtEl>
                                        <p:attrNameLst>
                                          <p:attrName>style.visibility</p:attrName>
                                        </p:attrNameLst>
                                      </p:cBhvr>
                                      <p:to>
                                        <p:strVal val="visible"/>
                                      </p:to>
                                    </p:set>
                                    <p:animEffect transition="in" filter="wipe(left)">
                                      <p:cBhvr>
                                        <p:cTn id="12" dur="500"/>
                                        <p:tgtEl>
                                          <p:spTgt spid="59187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591875">
                                            <p:txEl>
                                              <p:pRg st="2" end="2"/>
                                            </p:txEl>
                                          </p:spTgt>
                                        </p:tgtEl>
                                        <p:attrNameLst>
                                          <p:attrName>style.visibility</p:attrName>
                                        </p:attrNameLst>
                                      </p:cBhvr>
                                      <p:to>
                                        <p:strVal val="visible"/>
                                      </p:to>
                                    </p:set>
                                    <p:animEffect transition="in" filter="wipe(left)">
                                      <p:cBhvr>
                                        <p:cTn id="17" dur="500"/>
                                        <p:tgtEl>
                                          <p:spTgt spid="59187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591875">
                                            <p:txEl>
                                              <p:pRg st="4" end="4"/>
                                            </p:txEl>
                                          </p:spTgt>
                                        </p:tgtEl>
                                        <p:attrNameLst>
                                          <p:attrName>style.visibility</p:attrName>
                                        </p:attrNameLst>
                                      </p:cBhvr>
                                      <p:to>
                                        <p:strVal val="visible"/>
                                      </p:to>
                                    </p:set>
                                    <p:animEffect transition="in" filter="wipe(left)">
                                      <p:cBhvr>
                                        <p:cTn id="22" dur="500"/>
                                        <p:tgtEl>
                                          <p:spTgt spid="59187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1874" grpId="0"/>
      <p:bldP spid="591875" grpId="0" build="p"/>
    </p:bldLst>
  </p:timing>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2432DC-F2F2-6341-6B9B-1F7CD44E71AE}"/>
              </a:ext>
            </a:extLst>
          </p:cNvPr>
          <p:cNvPicPr>
            <a:picLocks noChangeAspect="1"/>
          </p:cNvPicPr>
          <p:nvPr/>
        </p:nvPicPr>
        <p:blipFill>
          <a:blip r:embed="rId3"/>
          <a:stretch>
            <a:fillRect/>
          </a:stretch>
        </p:blipFill>
        <p:spPr>
          <a:xfrm>
            <a:off x="2249424" y="0"/>
            <a:ext cx="8418576" cy="871870"/>
          </a:xfrm>
          <a:prstGeom prst="rect">
            <a:avLst/>
          </a:prstGeom>
        </p:spPr>
      </p:pic>
      <p:sp>
        <p:nvSpPr>
          <p:cNvPr id="40962" name="Slide Number Placeholder 3">
            <a:extLst>
              <a:ext uri="{FF2B5EF4-FFF2-40B4-BE49-F238E27FC236}">
                <a16:creationId xmlns:a16="http://schemas.microsoft.com/office/drawing/2014/main" id="{43BE333A-84A8-0C82-CEB9-679605EA6A45}"/>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200">
                <a:solidFill>
                  <a:schemeClr val="bg2"/>
                </a:solidFill>
              </a:rPr>
              <a:t>| Fire Extinguisher Awareness</a:t>
            </a:r>
          </a:p>
        </p:txBody>
      </p:sp>
      <p:sp>
        <p:nvSpPr>
          <p:cNvPr id="40963" name="Rectangle 2">
            <a:extLst>
              <a:ext uri="{FF2B5EF4-FFF2-40B4-BE49-F238E27FC236}">
                <a16:creationId xmlns:a16="http://schemas.microsoft.com/office/drawing/2014/main" id="{0AC983C7-328E-6DC2-9331-73ECC1E94DA2}"/>
              </a:ext>
            </a:extLst>
          </p:cNvPr>
          <p:cNvSpPr>
            <a:spLocks noGrp="1" noChangeArrowheads="1"/>
          </p:cNvSpPr>
          <p:nvPr>
            <p:ph type="title"/>
          </p:nvPr>
        </p:nvSpPr>
        <p:spPr>
          <a:xfrm>
            <a:off x="3344474" y="-7620"/>
            <a:ext cx="7315200" cy="1143000"/>
          </a:xfrm>
        </p:spPr>
        <p:txBody>
          <a:bodyPr/>
          <a:lstStyle/>
          <a:p>
            <a:pPr eaLnBrk="1" hangingPunct="1"/>
            <a:r>
              <a:rPr lang="en-US" altLang="en-US" sz="2800">
                <a:ln>
                  <a:solidFill>
                    <a:schemeClr val="bg1"/>
                  </a:solidFill>
                </a:ln>
                <a:solidFill>
                  <a:srgbClr val="CC0000"/>
                </a:solidFill>
                <a:effectLst>
                  <a:glow rad="101600">
                    <a:schemeClr val="tx1">
                      <a:alpha val="60000"/>
                    </a:schemeClr>
                  </a:glow>
                </a:effectLst>
                <a:latin typeface="+mn-lt"/>
              </a:rPr>
              <a:t>What do I do if the fire is small and contained?</a:t>
            </a:r>
          </a:p>
        </p:txBody>
      </p:sp>
      <p:sp>
        <p:nvSpPr>
          <p:cNvPr id="594947" name="Rectangle 3">
            <a:extLst>
              <a:ext uri="{FF2B5EF4-FFF2-40B4-BE49-F238E27FC236}">
                <a16:creationId xmlns:a16="http://schemas.microsoft.com/office/drawing/2014/main" id="{4E20DD90-F428-D66C-B2FA-093EB532A102}"/>
              </a:ext>
            </a:extLst>
          </p:cNvPr>
          <p:cNvSpPr>
            <a:spLocks noGrp="1" noChangeArrowheads="1"/>
          </p:cNvSpPr>
          <p:nvPr>
            <p:ph type="body" idx="1"/>
          </p:nvPr>
        </p:nvSpPr>
        <p:spPr>
          <a:xfrm>
            <a:off x="6120132" y="1524001"/>
            <a:ext cx="4414378" cy="2568749"/>
          </a:xfrm>
        </p:spPr>
        <p:txBody>
          <a:bodyPr>
            <a:normAutofit fontScale="77500" lnSpcReduction="20000"/>
          </a:bodyPr>
          <a:lstStyle/>
          <a:p>
            <a:pPr eaLnBrk="1" hangingPunct="1">
              <a:lnSpc>
                <a:spcPct val="90000"/>
              </a:lnSpc>
            </a:pPr>
            <a:r>
              <a:rPr lang="en-US" altLang="en-US"/>
              <a:t>The best time to use a fire extinguisher is in the early stages of the fire.  </a:t>
            </a:r>
          </a:p>
          <a:p>
            <a:pPr eaLnBrk="1" hangingPunct="1">
              <a:lnSpc>
                <a:spcPct val="90000"/>
              </a:lnSpc>
            </a:pPr>
            <a:endParaRPr lang="en-US" altLang="en-US" sz="1200"/>
          </a:p>
          <a:p>
            <a:pPr eaLnBrk="1" hangingPunct="1">
              <a:lnSpc>
                <a:spcPct val="90000"/>
              </a:lnSpc>
            </a:pPr>
            <a:r>
              <a:rPr lang="en-US" altLang="en-US"/>
              <a:t>Once the fire begins to grow it becomes much harder to extinguish.  </a:t>
            </a:r>
          </a:p>
          <a:p>
            <a:pPr eaLnBrk="1" hangingPunct="1">
              <a:lnSpc>
                <a:spcPct val="90000"/>
              </a:lnSpc>
            </a:pPr>
            <a:endParaRPr lang="en-US" altLang="en-US" sz="1200"/>
          </a:p>
          <a:p>
            <a:pPr eaLnBrk="1" hangingPunct="1">
              <a:lnSpc>
                <a:spcPct val="90000"/>
              </a:lnSpc>
            </a:pPr>
            <a:r>
              <a:rPr lang="en-US" altLang="en-US"/>
              <a:t>If in Doubt Get OUT!</a:t>
            </a:r>
          </a:p>
        </p:txBody>
      </p:sp>
      <p:pic>
        <p:nvPicPr>
          <p:cNvPr id="3" name="Picture 6">
            <a:extLst>
              <a:ext uri="{FF2B5EF4-FFF2-40B4-BE49-F238E27FC236}">
                <a16:creationId xmlns:a16="http://schemas.microsoft.com/office/drawing/2014/main" id="{EEEA0A6D-A7BD-6169-3A37-AE3F10E437FF}"/>
              </a:ext>
            </a:extLst>
          </p:cNvPr>
          <p:cNvPicPr>
            <a:picLocks noChangeAspect="1" noChangeArrowheads="1"/>
          </p:cNvPicPr>
          <p:nvPr/>
        </p:nvPicPr>
        <p:blipFill>
          <a:blip r:embed="rId4"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84293" y="13533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7" descr="WHY FIRE EXTINGUISHER IMPORTANT IN OUR DAILY LIVES?">
            <a:extLst>
              <a:ext uri="{FF2B5EF4-FFF2-40B4-BE49-F238E27FC236}">
                <a16:creationId xmlns:a16="http://schemas.microsoft.com/office/drawing/2014/main" id="{267771EC-781C-047A-FCA7-3CD5C6A150D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51142" y="1524000"/>
            <a:ext cx="4414378" cy="3429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499"/>
                                          </p:stCondLst>
                                        </p:cTn>
                                        <p:tgtEl>
                                          <p:spTgt spid="5949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499"/>
                                          </p:stCondLst>
                                        </p:cTn>
                                        <p:tgtEl>
                                          <p:spTgt spid="59494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499"/>
                                          </p:stCondLst>
                                        </p:cTn>
                                        <p:tgtEl>
                                          <p:spTgt spid="59494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947" grpId="0" build="p"/>
      <p:bldP spid="594947" grpId="1" build="p"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9D5103-8F13-43DC-1B3E-A43F264E2C2D}"/>
              </a:ext>
            </a:extLst>
          </p:cNvPr>
          <p:cNvPicPr>
            <a:picLocks noChangeAspect="1"/>
          </p:cNvPicPr>
          <p:nvPr/>
        </p:nvPicPr>
        <p:blipFill>
          <a:blip r:embed="rId3"/>
          <a:stretch>
            <a:fillRect/>
          </a:stretch>
        </p:blipFill>
        <p:spPr>
          <a:xfrm>
            <a:off x="1874520" y="0"/>
            <a:ext cx="8793480" cy="871870"/>
          </a:xfrm>
          <a:prstGeom prst="rect">
            <a:avLst/>
          </a:prstGeom>
        </p:spPr>
      </p:pic>
      <p:sp>
        <p:nvSpPr>
          <p:cNvPr id="43010" name="Slide Number Placeholder 3">
            <a:extLst>
              <a:ext uri="{FF2B5EF4-FFF2-40B4-BE49-F238E27FC236}">
                <a16:creationId xmlns:a16="http://schemas.microsoft.com/office/drawing/2014/main" id="{452FF123-BDF8-5066-FBB3-4441FD5A29B5}"/>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200">
                <a:solidFill>
                  <a:schemeClr val="bg2"/>
                </a:solidFill>
              </a:rPr>
              <a:t>| Fire Extinguisher Awareness</a:t>
            </a:r>
          </a:p>
        </p:txBody>
      </p:sp>
      <p:sp>
        <p:nvSpPr>
          <p:cNvPr id="595970" name="Rectangle 2">
            <a:extLst>
              <a:ext uri="{FF2B5EF4-FFF2-40B4-BE49-F238E27FC236}">
                <a16:creationId xmlns:a16="http://schemas.microsoft.com/office/drawing/2014/main" id="{12AAF6FE-738B-E9EE-ACD9-5C1A0C0FFFAA}"/>
              </a:ext>
            </a:extLst>
          </p:cNvPr>
          <p:cNvSpPr>
            <a:spLocks noGrp="1" noChangeArrowheads="1"/>
          </p:cNvSpPr>
          <p:nvPr>
            <p:ph type="title"/>
          </p:nvPr>
        </p:nvSpPr>
        <p:spPr>
          <a:xfrm>
            <a:off x="3338974" y="0"/>
            <a:ext cx="7292339" cy="1143000"/>
          </a:xfrm>
        </p:spPr>
        <p:txBody>
          <a:bodyPr/>
          <a:lstStyle/>
          <a:p>
            <a:pPr eaLnBrk="1" hangingPunct="1"/>
            <a:r>
              <a:rPr lang="en-US" altLang="en-US" sz="3400">
                <a:ln>
                  <a:solidFill>
                    <a:schemeClr val="bg1"/>
                  </a:solidFill>
                </a:ln>
                <a:solidFill>
                  <a:srgbClr val="CC0000"/>
                </a:solidFill>
                <a:effectLst>
                  <a:glow rad="101600">
                    <a:schemeClr val="tx1">
                      <a:alpha val="60000"/>
                    </a:schemeClr>
                  </a:glow>
                </a:effectLst>
                <a:latin typeface="+mn-lt"/>
              </a:rPr>
              <a:t>What do I do if there is a lot of smoke?</a:t>
            </a:r>
          </a:p>
        </p:txBody>
      </p:sp>
      <p:sp>
        <p:nvSpPr>
          <p:cNvPr id="595971" name="Rectangle 3">
            <a:extLst>
              <a:ext uri="{FF2B5EF4-FFF2-40B4-BE49-F238E27FC236}">
                <a16:creationId xmlns:a16="http://schemas.microsoft.com/office/drawing/2014/main" id="{FCFBB977-0196-9E0F-D645-B691029005E0}"/>
              </a:ext>
            </a:extLst>
          </p:cNvPr>
          <p:cNvSpPr>
            <a:spLocks noGrp="1" noChangeArrowheads="1"/>
          </p:cNvSpPr>
          <p:nvPr>
            <p:ph type="body" idx="1"/>
          </p:nvPr>
        </p:nvSpPr>
        <p:spPr>
          <a:xfrm>
            <a:off x="1587026" y="4800601"/>
            <a:ext cx="9096215" cy="1286971"/>
          </a:xfrm>
        </p:spPr>
        <p:txBody>
          <a:bodyPr/>
          <a:lstStyle/>
          <a:p>
            <a:pPr eaLnBrk="1" hangingPunct="1"/>
            <a:endParaRPr lang="en-US" altLang="en-US" sz="1050">
              <a:latin typeface="Boucherie Block" panose="02000506000000020004" pitchFamily="2" charset="0"/>
            </a:endParaRPr>
          </a:p>
          <a:p>
            <a:pPr eaLnBrk="1" hangingPunct="1"/>
            <a:r>
              <a:rPr lang="en-US" altLang="en-US"/>
              <a:t>It is important to remember that many fires will produce toxic gases that can be fatal even in small amounts.</a:t>
            </a:r>
          </a:p>
        </p:txBody>
      </p:sp>
      <p:pic>
        <p:nvPicPr>
          <p:cNvPr id="3" name="Picture 6">
            <a:extLst>
              <a:ext uri="{FF2B5EF4-FFF2-40B4-BE49-F238E27FC236}">
                <a16:creationId xmlns:a16="http://schemas.microsoft.com/office/drawing/2014/main" id="{C6919CDB-1387-3637-40CE-3F14417D2782}"/>
              </a:ext>
            </a:extLst>
          </p:cNvPr>
          <p:cNvPicPr>
            <a:picLocks noChangeAspect="1" noChangeArrowheads="1"/>
          </p:cNvPicPr>
          <p:nvPr/>
        </p:nvPicPr>
        <p:blipFill>
          <a:blip r:embed="rId4"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28833" y="136525"/>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7" descr="Fire extinguisher foam and residue can be hard to clean but it can be done  | SERVPRO">
            <a:extLst>
              <a:ext uri="{FF2B5EF4-FFF2-40B4-BE49-F238E27FC236}">
                <a16:creationId xmlns:a16="http://schemas.microsoft.com/office/drawing/2014/main" id="{1F16A52B-84FC-572D-5178-EF448EA1DE6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24000" y="936269"/>
            <a:ext cx="9144000" cy="38643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033E94A-B9AC-583B-6792-752B68F48F3B}"/>
              </a:ext>
            </a:extLst>
          </p:cNvPr>
          <p:cNvSpPr txBox="1"/>
          <p:nvPr/>
        </p:nvSpPr>
        <p:spPr>
          <a:xfrm>
            <a:off x="4561840" y="1863805"/>
            <a:ext cx="6059312" cy="1569660"/>
          </a:xfrm>
          <a:prstGeom prst="rect">
            <a:avLst/>
          </a:prstGeom>
          <a:noFill/>
        </p:spPr>
        <p:txBody>
          <a:bodyPr wrap="square">
            <a:spAutoFit/>
            <a:scene3d>
              <a:camera prst="isometricOffAxis1Right"/>
              <a:lightRig rig="threePt" dir="t"/>
            </a:scene3d>
          </a:bodyPr>
          <a:lstStyle/>
          <a:p>
            <a:pPr eaLnBrk="1" hangingPunct="1"/>
            <a:r>
              <a:rPr lang="en-US" altLang="en-US" sz="9600" b="1">
                <a:ln>
                  <a:solidFill>
                    <a:schemeClr val="bg1"/>
                  </a:solidFill>
                </a:ln>
                <a:solidFill>
                  <a:srgbClr val="C00000"/>
                </a:solidFill>
                <a:effectLst>
                  <a:glow rad="101600">
                    <a:schemeClr val="tx1">
                      <a:alpha val="60000"/>
                    </a:schemeClr>
                  </a:glow>
                </a:effectLst>
              </a:rPr>
              <a:t>Get Out!</a:t>
            </a:r>
            <a:r>
              <a:rPr lang="en-US" altLang="en-US" sz="9600">
                <a:ln>
                  <a:solidFill>
                    <a:schemeClr val="bg1"/>
                  </a:solidFill>
                </a:ln>
                <a:solidFill>
                  <a:srgbClr val="C00000"/>
                </a:solidFill>
                <a:effectLst>
                  <a:glow rad="101600">
                    <a:schemeClr val="tx1">
                      <a:alpha val="60000"/>
                    </a:schemeClr>
                  </a:glow>
                </a:effectLst>
              </a:rPr>
              <a:t> </a:t>
            </a:r>
          </a:p>
        </p:txBody>
      </p:sp>
    </p:spTree>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2" nodeType="afterEffect">
                                  <p:stCondLst>
                                    <p:cond delay="0"/>
                                  </p:stCondLst>
                                  <p:childTnLst>
                                    <p:set>
                                      <p:cBhvr>
                                        <p:cTn id="6" dur="1" fill="hold">
                                          <p:stCondLst>
                                            <p:cond delay="499"/>
                                          </p:stCondLst>
                                        </p:cTn>
                                        <p:tgtEl>
                                          <p:spTgt spid="5959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499"/>
                                          </p:stCondLst>
                                        </p:cTn>
                                        <p:tgtEl>
                                          <p:spTgt spid="59597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5970" grpId="0"/>
      <p:bldP spid="595970" grpId="1"/>
      <p:bldP spid="595970" grpId="2" autoUpdateAnimBg="0"/>
      <p:bldP spid="595971" grpId="0" build="p"/>
      <p:bldP spid="595971" grpId="1" build="p"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5070" name="Picture 14" descr="Fire destroys excavator">
            <a:extLst>
              <a:ext uri="{FF2B5EF4-FFF2-40B4-BE49-F238E27FC236}">
                <a16:creationId xmlns:a16="http://schemas.microsoft.com/office/drawing/2014/main" id="{914C3CB0-82D7-AC45-962C-2916EE5A97F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48116" y="915950"/>
            <a:ext cx="3938604" cy="5180209"/>
          </a:xfrm>
          <a:prstGeom prst="rect">
            <a:avLst/>
          </a:prstGeom>
          <a:noFill/>
          <a:extLst>
            <a:ext uri="{909E8E84-426E-40DD-AFC4-6F175D3DCCD1}">
              <a14:hiddenFill xmlns:a14="http://schemas.microsoft.com/office/drawing/2010/main">
                <a:solidFill>
                  <a:srgbClr val="FFFFFF"/>
                </a:solidFill>
              </a14:hiddenFill>
            </a:ext>
          </a:extLst>
        </p:spPr>
      </p:pic>
      <p:pic>
        <p:nvPicPr>
          <p:cNvPr id="45072" name="Picture 16" descr="Petersburg volunteer fire fighters respond to a excavator on fire - KFSK">
            <a:extLst>
              <a:ext uri="{FF2B5EF4-FFF2-40B4-BE49-F238E27FC236}">
                <a16:creationId xmlns:a16="http://schemas.microsoft.com/office/drawing/2014/main" id="{AD1A3692-CEE8-6CD2-A961-7D0DE71FD935}"/>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610361" y="942818"/>
            <a:ext cx="4990767" cy="515334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AD2386A-6BC4-2676-738C-A4AEB4FCA70E}"/>
              </a:ext>
            </a:extLst>
          </p:cNvPr>
          <p:cNvPicPr>
            <a:picLocks noChangeAspect="1"/>
          </p:cNvPicPr>
          <p:nvPr/>
        </p:nvPicPr>
        <p:blipFill>
          <a:blip r:embed="rId5"/>
          <a:stretch>
            <a:fillRect/>
          </a:stretch>
        </p:blipFill>
        <p:spPr>
          <a:xfrm>
            <a:off x="1883664" y="0"/>
            <a:ext cx="8784336" cy="871870"/>
          </a:xfrm>
          <a:prstGeom prst="rect">
            <a:avLst/>
          </a:prstGeom>
        </p:spPr>
      </p:pic>
      <p:sp>
        <p:nvSpPr>
          <p:cNvPr id="45058" name="Slide Number Placeholder 3">
            <a:extLst>
              <a:ext uri="{FF2B5EF4-FFF2-40B4-BE49-F238E27FC236}">
                <a16:creationId xmlns:a16="http://schemas.microsoft.com/office/drawing/2014/main" id="{B7F76906-C4A9-F5E8-C97C-F06D7149DE62}"/>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200">
                <a:solidFill>
                  <a:schemeClr val="bg2"/>
                </a:solidFill>
              </a:rPr>
              <a:t>| Fire Extinguisher Awareness</a:t>
            </a:r>
          </a:p>
        </p:txBody>
      </p:sp>
      <p:sp>
        <p:nvSpPr>
          <p:cNvPr id="599042" name="Rectangle 2">
            <a:extLst>
              <a:ext uri="{FF2B5EF4-FFF2-40B4-BE49-F238E27FC236}">
                <a16:creationId xmlns:a16="http://schemas.microsoft.com/office/drawing/2014/main" id="{677F8F20-7F88-92DB-2E16-F99C1C3F44DF}"/>
              </a:ext>
            </a:extLst>
          </p:cNvPr>
          <p:cNvSpPr>
            <a:spLocks noGrp="1" noChangeArrowheads="1"/>
          </p:cNvSpPr>
          <p:nvPr>
            <p:ph type="title"/>
          </p:nvPr>
        </p:nvSpPr>
        <p:spPr>
          <a:xfrm>
            <a:off x="1535098" y="1150859"/>
            <a:ext cx="9056703" cy="1143000"/>
          </a:xfrm>
        </p:spPr>
        <p:txBody>
          <a:bodyPr/>
          <a:lstStyle/>
          <a:p>
            <a:pPr eaLnBrk="1" hangingPunct="1"/>
            <a:r>
              <a:rPr lang="en-US" altLang="en-US" sz="3600">
                <a:ln>
                  <a:solidFill>
                    <a:schemeClr val="bg1"/>
                  </a:solidFill>
                </a:ln>
                <a:solidFill>
                  <a:schemeClr val="bg1"/>
                </a:solidFill>
                <a:effectLst>
                  <a:glow rad="101600">
                    <a:schemeClr val="tx1">
                      <a:alpha val="60000"/>
                    </a:schemeClr>
                  </a:glow>
                </a:effectLst>
                <a:latin typeface="+mn-lt"/>
              </a:rPr>
              <a:t>Always be alert for fires, they can happen at any time……..</a:t>
            </a:r>
          </a:p>
        </p:txBody>
      </p:sp>
      <p:sp>
        <p:nvSpPr>
          <p:cNvPr id="45062" name="Text Box 6">
            <a:extLst>
              <a:ext uri="{FF2B5EF4-FFF2-40B4-BE49-F238E27FC236}">
                <a16:creationId xmlns:a16="http://schemas.microsoft.com/office/drawing/2014/main" id="{75A096D5-7ACF-9718-2BE0-23B5CE8E6082}"/>
              </a:ext>
            </a:extLst>
          </p:cNvPr>
          <p:cNvSpPr txBox="1">
            <a:spLocks noChangeArrowheads="1"/>
          </p:cNvSpPr>
          <p:nvPr/>
        </p:nvSpPr>
        <p:spPr bwMode="auto">
          <a:xfrm>
            <a:off x="2640014" y="2205038"/>
            <a:ext cx="71278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CA" altLang="en-US" sz="1800"/>
          </a:p>
        </p:txBody>
      </p:sp>
      <p:sp>
        <p:nvSpPr>
          <p:cNvPr id="45063" name="Text Box 7">
            <a:extLst>
              <a:ext uri="{FF2B5EF4-FFF2-40B4-BE49-F238E27FC236}">
                <a16:creationId xmlns:a16="http://schemas.microsoft.com/office/drawing/2014/main" id="{9B5533A9-2676-9555-F5BC-4AD642DF697B}"/>
              </a:ext>
            </a:extLst>
          </p:cNvPr>
          <p:cNvSpPr txBox="1">
            <a:spLocks noChangeArrowheads="1"/>
          </p:cNvSpPr>
          <p:nvPr/>
        </p:nvSpPr>
        <p:spPr bwMode="auto">
          <a:xfrm>
            <a:off x="2474914" y="1865313"/>
            <a:ext cx="70770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CA" altLang="en-US" sz="1800"/>
          </a:p>
        </p:txBody>
      </p:sp>
      <p:sp>
        <p:nvSpPr>
          <p:cNvPr id="45064" name="Text Box 8">
            <a:extLst>
              <a:ext uri="{FF2B5EF4-FFF2-40B4-BE49-F238E27FC236}">
                <a16:creationId xmlns:a16="http://schemas.microsoft.com/office/drawing/2014/main" id="{0A6A3E08-2022-71DB-8D63-0EF24189D2DE}"/>
              </a:ext>
            </a:extLst>
          </p:cNvPr>
          <p:cNvSpPr txBox="1">
            <a:spLocks noChangeArrowheads="1"/>
          </p:cNvSpPr>
          <p:nvPr/>
        </p:nvSpPr>
        <p:spPr bwMode="auto">
          <a:xfrm>
            <a:off x="2531252" y="2258375"/>
            <a:ext cx="768259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6000">
                <a:ln>
                  <a:solidFill>
                    <a:schemeClr val="bg1"/>
                  </a:solidFill>
                </a:ln>
                <a:solidFill>
                  <a:srgbClr val="C00000"/>
                </a:solidFill>
                <a:effectLst>
                  <a:glow rad="101600">
                    <a:schemeClr val="tx1">
                      <a:alpha val="60000"/>
                    </a:schemeClr>
                  </a:glow>
                </a:effectLst>
                <a:latin typeface="+mn-lt"/>
              </a:rPr>
              <a:t>Heavy Equipment Fire</a:t>
            </a:r>
          </a:p>
        </p:txBody>
      </p:sp>
      <p:pic>
        <p:nvPicPr>
          <p:cNvPr id="3" name="Picture 6">
            <a:extLst>
              <a:ext uri="{FF2B5EF4-FFF2-40B4-BE49-F238E27FC236}">
                <a16:creationId xmlns:a16="http://schemas.microsoft.com/office/drawing/2014/main" id="{9AB250D0-AF85-AEF7-C0E9-0173CF9D7217}"/>
              </a:ext>
            </a:extLst>
          </p:cNvPr>
          <p:cNvPicPr>
            <a:picLocks noChangeAspect="1" noChangeArrowheads="1"/>
          </p:cNvPicPr>
          <p:nvPr/>
        </p:nvPicPr>
        <p:blipFill>
          <a:blip r:embed="rId6"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38573" y="211527"/>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0C824021-3D96-3802-1E52-E77629EB68A6}"/>
              </a:ext>
            </a:extLst>
          </p:cNvPr>
          <p:cNvSpPr txBox="1">
            <a:spLocks noChangeArrowheads="1"/>
          </p:cNvSpPr>
          <p:nvPr/>
        </p:nvSpPr>
        <p:spPr bwMode="auto">
          <a:xfrm>
            <a:off x="2284211" y="246108"/>
            <a:ext cx="7669617" cy="601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1" hangingPunct="1"/>
            <a:r>
              <a:rPr lang="en-US" altLang="en-US" sz="3600">
                <a:ln>
                  <a:solidFill>
                    <a:schemeClr val="bg1"/>
                  </a:solidFill>
                </a:ln>
                <a:solidFill>
                  <a:srgbClr val="CC0000"/>
                </a:solidFill>
                <a:effectLst>
                  <a:glow rad="101600">
                    <a:schemeClr val="tx1">
                      <a:alpha val="60000"/>
                    </a:schemeClr>
                  </a:glow>
                </a:effectLst>
                <a:latin typeface="+mn-lt"/>
              </a:rPr>
              <a:t>STAYING ALERT FOR POTENTIAL</a:t>
            </a:r>
          </a:p>
        </p:txBody>
      </p:sp>
    </p:spTree>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2" nodeType="afterEffect">
                                  <p:stCondLst>
                                    <p:cond delay="0"/>
                                  </p:stCondLst>
                                  <p:childTnLst>
                                    <p:set>
                                      <p:cBhvr>
                                        <p:cTn id="6" dur="1" fill="hold">
                                          <p:stCondLst>
                                            <p:cond delay="499"/>
                                          </p:stCondLst>
                                        </p:cTn>
                                        <p:tgtEl>
                                          <p:spTgt spid="59904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2" nodeType="afterEffect">
                                  <p:stCondLst>
                                    <p:cond delay="0"/>
                                  </p:stCondLst>
                                  <p:childTnLst>
                                    <p:set>
                                      <p:cBhvr>
                                        <p:cTn id="9"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9042" grpId="0"/>
      <p:bldP spid="599042" grpId="1"/>
      <p:bldP spid="599042" grpId="2" autoUpdateAnimBg="0"/>
      <p:bldP spid="4" grpId="0"/>
      <p:bldP spid="4" grpId="1"/>
      <p:bldP spid="4" grpId="2"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A96717-C2CD-DCE4-B876-36A2ED39295D}"/>
              </a:ext>
            </a:extLst>
          </p:cNvPr>
          <p:cNvPicPr>
            <a:picLocks noChangeAspect="1"/>
          </p:cNvPicPr>
          <p:nvPr/>
        </p:nvPicPr>
        <p:blipFill>
          <a:blip r:embed="rId3"/>
          <a:stretch>
            <a:fillRect/>
          </a:stretch>
        </p:blipFill>
        <p:spPr>
          <a:xfrm>
            <a:off x="1524000" y="0"/>
            <a:ext cx="9144000" cy="871870"/>
          </a:xfrm>
          <a:prstGeom prst="rect">
            <a:avLst/>
          </a:prstGeom>
        </p:spPr>
      </p:pic>
      <p:sp>
        <p:nvSpPr>
          <p:cNvPr id="47106" name="Slide Number Placeholder 3">
            <a:extLst>
              <a:ext uri="{FF2B5EF4-FFF2-40B4-BE49-F238E27FC236}">
                <a16:creationId xmlns:a16="http://schemas.microsoft.com/office/drawing/2014/main" id="{7DF95F00-C4A5-703C-7F59-B79150ABD044}"/>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200">
                <a:solidFill>
                  <a:schemeClr val="bg2"/>
                </a:solidFill>
              </a:rPr>
              <a:t>| Fire Extinguisher Awareness</a:t>
            </a:r>
          </a:p>
        </p:txBody>
      </p:sp>
      <p:sp>
        <p:nvSpPr>
          <p:cNvPr id="600066" name="Rectangle 2">
            <a:extLst>
              <a:ext uri="{FF2B5EF4-FFF2-40B4-BE49-F238E27FC236}">
                <a16:creationId xmlns:a16="http://schemas.microsoft.com/office/drawing/2014/main" id="{D4CD1E2B-623D-28BD-1D69-6E9DDE226EB9}"/>
              </a:ext>
            </a:extLst>
          </p:cNvPr>
          <p:cNvSpPr>
            <a:spLocks noGrp="1" noChangeArrowheads="1"/>
          </p:cNvSpPr>
          <p:nvPr>
            <p:ph type="title"/>
          </p:nvPr>
        </p:nvSpPr>
        <p:spPr>
          <a:xfrm>
            <a:off x="3449464" y="57388"/>
            <a:ext cx="6841347" cy="1020762"/>
          </a:xfrm>
        </p:spPr>
        <p:txBody>
          <a:bodyPr>
            <a:normAutofit fontScale="90000"/>
          </a:bodyPr>
          <a:lstStyle/>
          <a:p>
            <a:pPr eaLnBrk="1" hangingPunct="1"/>
            <a:r>
              <a:rPr lang="en-US" altLang="en-US" sz="4000">
                <a:ln>
                  <a:solidFill>
                    <a:schemeClr val="bg1"/>
                  </a:solidFill>
                </a:ln>
                <a:solidFill>
                  <a:srgbClr val="CC0000"/>
                </a:solidFill>
                <a:effectLst>
                  <a:glow rad="101600">
                    <a:schemeClr val="tx1">
                      <a:alpha val="60000"/>
                    </a:schemeClr>
                  </a:glow>
                </a:effectLst>
                <a:latin typeface="Aptos" panose="020B0004020202020204" pitchFamily="34" charset="0"/>
              </a:rPr>
              <a:t>Here are some more examples…</a:t>
            </a:r>
          </a:p>
        </p:txBody>
      </p:sp>
      <p:pic>
        <p:nvPicPr>
          <p:cNvPr id="3" name="Picture 6">
            <a:extLst>
              <a:ext uri="{FF2B5EF4-FFF2-40B4-BE49-F238E27FC236}">
                <a16:creationId xmlns:a16="http://schemas.microsoft.com/office/drawing/2014/main" id="{DA325C90-9687-4A11-0D75-F333802C111A}"/>
              </a:ext>
            </a:extLst>
          </p:cNvPr>
          <p:cNvPicPr>
            <a:picLocks noChangeAspect="1" noChangeArrowheads="1"/>
          </p:cNvPicPr>
          <p:nvPr/>
        </p:nvPicPr>
        <p:blipFill>
          <a:blip r:embed="rId4"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a:stretch/>
        </p:blipFill>
        <p:spPr bwMode="auto">
          <a:xfrm>
            <a:off x="1693053" y="149758"/>
            <a:ext cx="1676401" cy="601195"/>
          </a:xfrm>
          <a:prstGeom prst="rect">
            <a:avLst/>
          </a:prstGeom>
          <a:noFill/>
          <a:ln>
            <a:noFill/>
          </a:ln>
          <a:effectLst>
            <a:glow rad="1016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3" name="Picture 9" descr="Generator catches on fire, burns down fence | wfmynews2.com">
            <a:extLst>
              <a:ext uri="{FF2B5EF4-FFF2-40B4-BE49-F238E27FC236}">
                <a16:creationId xmlns:a16="http://schemas.microsoft.com/office/drawing/2014/main" id="{ABA1608F-82EC-4786-5470-DBDBF2594CBF}"/>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611297" y="1135538"/>
            <a:ext cx="9056703"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8">
            <a:extLst>
              <a:ext uri="{FF2B5EF4-FFF2-40B4-BE49-F238E27FC236}">
                <a16:creationId xmlns:a16="http://schemas.microsoft.com/office/drawing/2014/main" id="{420D5EE7-28B5-D087-3BC9-7F72731D62CB}"/>
              </a:ext>
            </a:extLst>
          </p:cNvPr>
          <p:cNvSpPr txBox="1">
            <a:spLocks noChangeArrowheads="1"/>
          </p:cNvSpPr>
          <p:nvPr/>
        </p:nvSpPr>
        <p:spPr bwMode="auto">
          <a:xfrm>
            <a:off x="2531253" y="4932699"/>
            <a:ext cx="705643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5400">
                <a:ln>
                  <a:solidFill>
                    <a:schemeClr val="bg1"/>
                  </a:solidFill>
                </a:ln>
                <a:solidFill>
                  <a:srgbClr val="C00000"/>
                </a:solidFill>
                <a:effectLst>
                  <a:glow rad="101600">
                    <a:schemeClr val="tx1">
                      <a:alpha val="60000"/>
                    </a:schemeClr>
                  </a:glow>
                </a:effectLst>
                <a:latin typeface="+mn-lt"/>
              </a:rPr>
              <a:t>MISC Equipment Fire</a:t>
            </a:r>
          </a:p>
        </p:txBody>
      </p:sp>
    </p:spTree>
  </p:cSld>
  <p:clrMapOvr>
    <a:masterClrMapping/>
  </p:clrMapOvr>
  <mc:AlternateContent xmlns:mc="http://schemas.openxmlformats.org/markup-compatibility/2006" xmlns:p14="http://schemas.microsoft.com/office/powerpoint/2010/main">
    <mc:Choice Requires="p14">
      <p:transition spd="slow" p14:dur="2000" advTm="5792">
        <p14:ferris dir="l"/>
      </p:transition>
    </mc:Choice>
    <mc:Fallback xmlns="">
      <p:transition spd="slow" advTm="57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childTnLst>
                                    <p:set>
                                      <p:cBhvr>
                                        <p:cTn id="6" dur="1" fill="hold">
                                          <p:stCondLst>
                                            <p:cond delay="499"/>
                                          </p:stCondLst>
                                        </p:cTn>
                                        <p:tgtEl>
                                          <p:spTgt spid="6000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0066" grpId="0"/>
      <p:bldP spid="600066" grpId="1" autoUpdateAnimBg="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20b3036-07ee-4df9-8bf5-909aa2a26df5">
      <Terms xmlns="http://schemas.microsoft.com/office/infopath/2007/PartnerControls"/>
    </lcf76f155ced4ddcb4097134ff3c332f>
    <TaxCatchAll xmlns="98a5ecdf-a50a-41a0-bc7e-d5867b982a0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AEE417D81F1B54DA8CE63CAD09792EC" ma:contentTypeVersion="16" ma:contentTypeDescription="Create a new document." ma:contentTypeScope="" ma:versionID="43be1a9fad4efe69173d52d297d0ad82">
  <xsd:schema xmlns:xsd="http://www.w3.org/2001/XMLSchema" xmlns:xs="http://www.w3.org/2001/XMLSchema" xmlns:p="http://schemas.microsoft.com/office/2006/metadata/properties" xmlns:ns2="320b3036-07ee-4df9-8bf5-909aa2a26df5" xmlns:ns3="98a5ecdf-a50a-41a0-bc7e-d5867b982a0a" targetNamespace="http://schemas.microsoft.com/office/2006/metadata/properties" ma:root="true" ma:fieldsID="528a50ee56744768f27f3a0a768f2f1a" ns2:_="" ns3:_="">
    <xsd:import namespace="320b3036-07ee-4df9-8bf5-909aa2a26df5"/>
    <xsd:import namespace="98a5ecdf-a50a-41a0-bc7e-d5867b982a0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0b3036-07ee-4df9-8bf5-909aa2a26d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8f5856c-18c8-4e8e-a4ce-f8464d4115bf"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8a5ecdf-a50a-41a0-bc7e-d5867b982a0a"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46ac084-c925-42d9-9310-053a32288fe7}" ma:internalName="TaxCatchAll" ma:showField="CatchAllData" ma:web="98a5ecdf-a50a-41a0-bc7e-d5867b982a0a">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F2726E2-F23F-4401-A8C9-962DA113A92D}">
  <ds:schemaRefs>
    <ds:schemaRef ds:uri="http://schemas.microsoft.com/sharepoint/v3/contenttype/forms"/>
  </ds:schemaRefs>
</ds:datastoreItem>
</file>

<file path=customXml/itemProps2.xml><?xml version="1.0" encoding="utf-8"?>
<ds:datastoreItem xmlns:ds="http://schemas.openxmlformats.org/officeDocument/2006/customXml" ds:itemID="{13846EBD-DBF6-46C5-B6CB-57B8AE5CA55F}">
  <ds:schemaRefs>
    <ds:schemaRef ds:uri="http://purl.org/dc/dcmitype/"/>
    <ds:schemaRef ds:uri="http://purl.org/dc/terms/"/>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 ds:uri="98a5ecdf-a50a-41a0-bc7e-d5867b982a0a"/>
    <ds:schemaRef ds:uri="320b3036-07ee-4df9-8bf5-909aa2a26df5"/>
    <ds:schemaRef ds:uri="http://www.w3.org/XML/1998/namespace"/>
  </ds:schemaRefs>
</ds:datastoreItem>
</file>

<file path=customXml/itemProps3.xml><?xml version="1.0" encoding="utf-8"?>
<ds:datastoreItem xmlns:ds="http://schemas.openxmlformats.org/officeDocument/2006/customXml" ds:itemID="{52A99C5A-966F-4944-A380-A0D3E8E4F3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20b3036-07ee-4df9-8bf5-909aa2a26df5"/>
    <ds:schemaRef ds:uri="98a5ecdf-a50a-41a0-bc7e-d5867b982a0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516</TotalTime>
  <Words>24142</Words>
  <Application>Microsoft Office PowerPoint</Application>
  <PresentationFormat>Widescreen</PresentationFormat>
  <Paragraphs>2550</Paragraphs>
  <Slides>319</Slides>
  <Notes>36</Notes>
  <HiddenSlides>0</HiddenSlides>
  <MMClips>4</MMClips>
  <ScaleCrop>false</ScaleCrop>
  <HeadingPairs>
    <vt:vector size="6" baseType="variant">
      <vt:variant>
        <vt:lpstr>Fonts Used</vt:lpstr>
      </vt:variant>
      <vt:variant>
        <vt:i4>20</vt:i4>
      </vt:variant>
      <vt:variant>
        <vt:lpstr>Theme</vt:lpstr>
      </vt:variant>
      <vt:variant>
        <vt:i4>2</vt:i4>
      </vt:variant>
      <vt:variant>
        <vt:lpstr>Slide Titles</vt:lpstr>
      </vt:variant>
      <vt:variant>
        <vt:i4>319</vt:i4>
      </vt:variant>
    </vt:vector>
  </HeadingPairs>
  <TitlesOfParts>
    <vt:vector size="341" baseType="lpstr">
      <vt:lpstr>Aptos</vt:lpstr>
      <vt:lpstr>Aptos Display</vt:lpstr>
      <vt:lpstr>Arial</vt:lpstr>
      <vt:lpstr>Arial</vt:lpstr>
      <vt:lpstr>Arial Narrow</vt:lpstr>
      <vt:lpstr>Boucherie Block</vt:lpstr>
      <vt:lpstr>Calibri</vt:lpstr>
      <vt:lpstr>Calibri Light</vt:lpstr>
      <vt:lpstr>Copperplate Gothic Bold</vt:lpstr>
      <vt:lpstr>Georgia</vt:lpstr>
      <vt:lpstr>Gill Sans</vt:lpstr>
      <vt:lpstr>Helvetica</vt:lpstr>
      <vt:lpstr>Helvetica-Bold</vt:lpstr>
      <vt:lpstr>Helvetica-Condensed</vt:lpstr>
      <vt:lpstr>Noto Sans</vt:lpstr>
      <vt:lpstr>Open Sans</vt:lpstr>
      <vt:lpstr>Söhne</vt:lpstr>
      <vt:lpstr>Symbol</vt:lpstr>
      <vt:lpstr>Times New Roman</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Salus</vt:lpstr>
      <vt:lpstr>Salus</vt:lpstr>
      <vt:lpstr>PowerPoint Presentation</vt:lpstr>
      <vt:lpstr>PowerPoint Presentation</vt:lpstr>
      <vt:lpstr>PowerPoint Presentation</vt:lpstr>
      <vt:lpstr>Documents</vt:lpstr>
      <vt:lpstr>Spill Response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Fire hazards and preventative measures</vt:lpstr>
      <vt:lpstr>PowerPoint Presentation</vt:lpstr>
      <vt:lpstr>PowerPoint Presentation</vt:lpstr>
      <vt:lpstr>PowerPoint Presentation</vt:lpstr>
      <vt:lpstr>The Fire Triangle/Tetrahedron</vt:lpstr>
      <vt:lpstr>Fire Classes</vt:lpstr>
      <vt:lpstr>Fire Extinguisher Anatomy</vt:lpstr>
      <vt:lpstr>Fire Extinguisher classes</vt:lpstr>
      <vt:lpstr>Fire Extinguisher Familiarization</vt:lpstr>
      <vt:lpstr>How to Check the Fire Extinguisher</vt:lpstr>
      <vt:lpstr>Checking the Extinguisher</vt:lpstr>
      <vt:lpstr>Checking the Extinguisher</vt:lpstr>
      <vt:lpstr>If the extinguisher is not in working condition tag it out of service immediately and replace it. </vt:lpstr>
      <vt:lpstr>Dealing with Fire</vt:lpstr>
      <vt:lpstr>THE P.A.S.S. METHOD</vt:lpstr>
      <vt:lpstr>Fighting the Fire</vt:lpstr>
      <vt:lpstr>Fighting the Fire</vt:lpstr>
      <vt:lpstr>Fighting the Fire</vt:lpstr>
      <vt:lpstr>Fighting the Fire</vt:lpstr>
      <vt:lpstr>Remember…..</vt:lpstr>
      <vt:lpstr>Using the Extinguisher</vt:lpstr>
      <vt:lpstr>What do I do if the fire is small and contained?</vt:lpstr>
      <vt:lpstr>What do I do if there is a lot of smoke?</vt:lpstr>
      <vt:lpstr>Always be alert for fires, they can happen at any time……..</vt:lpstr>
      <vt:lpstr>Here are some more examples…</vt:lpstr>
      <vt:lpstr>Wildfires……</vt:lpstr>
      <vt:lpstr>Kitchen and cooking fires…….</vt:lpstr>
      <vt:lpstr>A grease fire….</vt:lpstr>
      <vt:lpstr>The office fire…..</vt:lpstr>
      <vt:lpstr>Always be alert for electrical fires…</vt:lpstr>
      <vt:lpstr>Conclusion</vt:lpstr>
      <vt:lpstr>PowerPoint Presentation</vt:lpstr>
      <vt:lpstr>PowerPoint Presentation</vt:lpstr>
      <vt:lpstr>PowerPoint Presentation</vt:lpstr>
      <vt:lpstr> The most common hazards associated with load securement incidents are but not limited to: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Training topics</vt:lpstr>
      <vt:lpstr>Introduction</vt:lpstr>
      <vt:lpstr>Before you go – ask yourself…..</vt:lpstr>
      <vt:lpstr>Major utilities on OMH Projects</vt:lpstr>
      <vt:lpstr>Burnaby oil spill</vt:lpstr>
      <vt:lpstr>PowerPoint Presentation</vt:lpstr>
      <vt:lpstr>Burnaby oil spill</vt:lpstr>
      <vt:lpstr>Utility strike worst case scenario</vt:lpstr>
      <vt:lpstr>Enbridge</vt:lpstr>
      <vt:lpstr>PowerPoint Presentation</vt:lpstr>
      <vt:lpstr>Burst test</vt:lpstr>
      <vt:lpstr>PowerPoint Presentation</vt:lpstr>
      <vt:lpstr>Natural gas pipeline fire</vt:lpstr>
      <vt:lpstr>Utility strike worst case scenario</vt:lpstr>
      <vt:lpstr>PowerPoint Presentation</vt:lpstr>
      <vt:lpstr>Contact with overhead powerline</vt:lpstr>
      <vt:lpstr>Damage Prevention Incidents</vt:lpstr>
      <vt:lpstr>What is Considered Ground Disturbance?</vt:lpstr>
      <vt:lpstr>What is Considered Ground Disturbance?</vt:lpstr>
      <vt:lpstr>Definition of a Utility</vt:lpstr>
      <vt:lpstr>Objectives of the GD program</vt:lpstr>
      <vt:lpstr>What you need to know: Roles and responsibilities</vt:lpstr>
      <vt:lpstr>PowerPoint Presentation</vt:lpstr>
      <vt:lpstr>PowerPoint Presentation</vt:lpstr>
      <vt:lpstr>What you need to know: Survey Colour Codes</vt:lpstr>
      <vt:lpstr>What you need to know: Stake Colour Codes</vt:lpstr>
      <vt:lpstr>What you need to know: LIMITS OF APPROACH - TRANSMOUNTAIN</vt:lpstr>
      <vt:lpstr>What you need to know: LIMITS OF APPROACH - TELUS</vt:lpstr>
      <vt:lpstr>What you need to know: LIMITS OF APPROACH - ENBRIDGE</vt:lpstr>
      <vt:lpstr>What you need to know: LIMITs OF APPROACH – FORTIS BC</vt:lpstr>
      <vt:lpstr>What you need to know: working around Shaw</vt:lpstr>
      <vt:lpstr>What you need to know: LIMITs OF APPROACH – BC HYDRO</vt:lpstr>
      <vt:lpstr>What you need to know: LIMITs OF APPROACH – District of Hope</vt:lpstr>
      <vt:lpstr>What you need to know: Vehicle and equipment crossings</vt:lpstr>
      <vt:lpstr>What you need to know: Vehicle and equipment crossings</vt:lpstr>
      <vt:lpstr>BEFORE YOU GO: Documentation</vt:lpstr>
      <vt:lpstr>Before you go: Crossing / proximity agreements</vt:lpstr>
      <vt:lpstr>Before you go: GD work pack</vt:lpstr>
      <vt:lpstr>Before you go: BC One-Call ticket</vt:lpstr>
      <vt:lpstr>FIELD ISSUED PERMITS</vt:lpstr>
      <vt:lpstr>FIELD ISSUED PERMITS: ENBRIDGE</vt:lpstr>
      <vt:lpstr>FIELD ISSUED PERMITS: BC Hydro </vt:lpstr>
      <vt:lpstr>Before you go: 4-WAY SWEEPS</vt:lpstr>
      <vt:lpstr>OMH GD CHECKLIST</vt:lpstr>
      <vt:lpstr>Before you go: GD Checklist</vt:lpstr>
      <vt:lpstr>Before you go: GD Checklist</vt:lpstr>
      <vt:lpstr>Before you go: GD Checklist</vt:lpstr>
      <vt:lpstr>Before you go: GD Checklist</vt:lpstr>
      <vt:lpstr>Before you go: GD Checklist</vt:lpstr>
      <vt:lpstr>BEFORE YOU GO: tailgate meeting</vt:lpstr>
      <vt:lpstr>BEFORE YOU GO: GD Walkthrough</vt:lpstr>
      <vt:lpstr>Before you go – ask yourself…..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Hazard Identification</vt:lpstr>
      <vt:lpstr>PowerPoint Presentation</vt:lpstr>
      <vt:lpstr>Hazard Identification Definitions </vt:lpstr>
      <vt:lpstr>Hazard Identification Overview</vt:lpstr>
      <vt:lpstr>Reporting Unsafe Conditions and Right to Refuse</vt:lpstr>
      <vt:lpstr>Energy Types </vt:lpstr>
      <vt:lpstr>Hazard Identification</vt:lpstr>
      <vt:lpstr>Hazard Identification</vt:lpstr>
      <vt:lpstr>Stop Unsafe Work!</vt:lpstr>
      <vt:lpstr>PowerPoint Presentation</vt:lpstr>
      <vt:lpstr>Agenda </vt:lpstr>
      <vt:lpstr>Lockout Tagout Definitions </vt:lpstr>
      <vt:lpstr>Group LOTO  A group lockbox is a lockout device that is used to incorporate a large group of authorized employees’ locks onto a singular device. </vt:lpstr>
      <vt:lpstr>Training</vt:lpstr>
      <vt:lpstr>Lockout Tagout Process </vt:lpstr>
      <vt:lpstr>De-energization and Lockout</vt:lpstr>
      <vt:lpstr>OMH LOTO Requirements</vt:lpstr>
      <vt:lpstr>Client LOTO </vt:lpstr>
      <vt:lpstr>Summary </vt:lpstr>
      <vt:lpstr>PowerPoint Presentation</vt:lpstr>
      <vt:lpstr>PowerPoint Presentation</vt:lpstr>
      <vt:lpstr>PowerPoint Presentation</vt:lpstr>
      <vt:lpstr>PowerPoint Presentation</vt:lpstr>
      <vt:lpstr>PowerPoint Presentation</vt:lpstr>
      <vt:lpstr>PowerPoint Presentation</vt:lpstr>
      <vt:lpstr>Hazard Alert</vt:lpstr>
      <vt:lpstr>PowerPoint Presentation</vt:lpstr>
      <vt:lpstr>PowerPoint Presentation</vt:lpstr>
      <vt:lpstr>PowerPoint Presentation</vt:lpstr>
      <vt:lpstr>PowerPoint Presentation</vt:lpstr>
      <vt:lpstr>Operator Responsibility </vt:lpstr>
      <vt:lpstr>Spotter Responsibility </vt:lpstr>
      <vt:lpstr>Ground Worker Responsibility </vt:lpstr>
      <vt:lpstr>20FT/6M  Plus Full Extension </vt:lpstr>
      <vt:lpstr>PowerPoint Presentation</vt:lpstr>
      <vt:lpstr>Checkpoint </vt:lpstr>
      <vt:lpstr>Hazard Assessment </vt:lpstr>
      <vt:lpstr>Hazards </vt:lpstr>
      <vt:lpstr>PowerPoint Presentation</vt:lpstr>
      <vt:lpstr>Hand Signals</vt:lpstr>
      <vt:lpstr>Equipment Blind Spots </vt:lpstr>
      <vt:lpstr>PowerPoint Presentation</vt:lpstr>
      <vt:lpstr>PowerPoint Presentation</vt:lpstr>
      <vt:lpstr>WHMIS 2015  Overview</vt:lpstr>
      <vt:lpstr>Hazard Classification,  Symbols &amp; Pictograms </vt:lpstr>
      <vt:lpstr>Federal and Provincial Law</vt:lpstr>
      <vt:lpstr>Adverse Health Effects</vt:lpstr>
      <vt:lpstr>Duties</vt:lpstr>
      <vt:lpstr>Safety Data Sheets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Luke Olson</dc:creator>
  <cp:lastModifiedBy>Clay Haeber</cp:lastModifiedBy>
  <cp:revision>9</cp:revision>
  <dcterms:created xsi:type="dcterms:W3CDTF">2025-10-29T14:11:11Z</dcterms:created>
  <dcterms:modified xsi:type="dcterms:W3CDTF">2026-04-16T17:25:42Z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0x0101009AEE417D81F1B54DA8CE63CAD09792EC</vt:lpwstr>
  </property>
  <property fmtid="{D5CDD505-2E9C-101B-9397-08002B2CF9AE}" pid="3" name="MediaServiceImageTags">
    <vt:lpwstr/>
  </property>
</Properties>
</file>